
<file path=[Content_Types].xml><?xml version="1.0" encoding="utf-8"?>
<Types xmlns="http://schemas.openxmlformats.org/package/2006/content-types">
  <Default Extension="bin" ContentType="image/unknown"/>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63"/>
  </p:notesMasterIdLst>
  <p:sldIdLst>
    <p:sldId id="256" r:id="rId3"/>
    <p:sldId id="266" r:id="rId4"/>
    <p:sldId id="337" r:id="rId5"/>
    <p:sldId id="273" r:id="rId6"/>
    <p:sldId id="265" r:id="rId7"/>
    <p:sldId id="270" r:id="rId8"/>
    <p:sldId id="274" r:id="rId9"/>
    <p:sldId id="304" r:id="rId10"/>
    <p:sldId id="305" r:id="rId11"/>
    <p:sldId id="277" r:id="rId12"/>
    <p:sldId id="331" r:id="rId13"/>
    <p:sldId id="332" r:id="rId14"/>
    <p:sldId id="276" r:id="rId15"/>
    <p:sldId id="283" r:id="rId16"/>
    <p:sldId id="280" r:id="rId17"/>
    <p:sldId id="344" r:id="rId18"/>
    <p:sldId id="334" r:id="rId19"/>
    <p:sldId id="335" r:id="rId20"/>
    <p:sldId id="285" r:id="rId21"/>
    <p:sldId id="287" r:id="rId22"/>
    <p:sldId id="286" r:id="rId23"/>
    <p:sldId id="288" r:id="rId24"/>
    <p:sldId id="291" r:id="rId25"/>
    <p:sldId id="323" r:id="rId26"/>
    <p:sldId id="294" r:id="rId27"/>
    <p:sldId id="312" r:id="rId28"/>
    <p:sldId id="324" r:id="rId29"/>
    <p:sldId id="293" r:id="rId30"/>
    <p:sldId id="336" r:id="rId31"/>
    <p:sldId id="346" r:id="rId32"/>
    <p:sldId id="295" r:id="rId33"/>
    <p:sldId id="347" r:id="rId34"/>
    <p:sldId id="299" r:id="rId35"/>
    <p:sldId id="306" r:id="rId36"/>
    <p:sldId id="307" r:id="rId37"/>
    <p:sldId id="348" r:id="rId38"/>
    <p:sldId id="308" r:id="rId39"/>
    <p:sldId id="309" r:id="rId40"/>
    <p:sldId id="310" r:id="rId41"/>
    <p:sldId id="326" r:id="rId42"/>
    <p:sldId id="349" r:id="rId43"/>
    <p:sldId id="314" r:id="rId44"/>
    <p:sldId id="316" r:id="rId45"/>
    <p:sldId id="317" r:id="rId46"/>
    <p:sldId id="350" r:id="rId47"/>
    <p:sldId id="318" r:id="rId48"/>
    <p:sldId id="311" r:id="rId49"/>
    <p:sldId id="315" r:id="rId50"/>
    <p:sldId id="319" r:id="rId51"/>
    <p:sldId id="320" r:id="rId52"/>
    <p:sldId id="267" r:id="rId53"/>
    <p:sldId id="271" r:id="rId54"/>
    <p:sldId id="328" r:id="rId55"/>
    <p:sldId id="302" r:id="rId56"/>
    <p:sldId id="339" r:id="rId57"/>
    <p:sldId id="340" r:id="rId58"/>
    <p:sldId id="333" r:id="rId59"/>
    <p:sldId id="338" r:id="rId60"/>
    <p:sldId id="343" r:id="rId61"/>
    <p:sldId id="342" r:id="rId6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1C2CCB-643C-46BE-B23F-2D6BE3642BB3}">
          <p14:sldIdLst>
            <p14:sldId id="256"/>
            <p14:sldId id="266"/>
          </p14:sldIdLst>
        </p14:section>
        <p14:section name="Summary Section" id="{AD1EB195-FAB7-4CBF-89CA-59B1B8D4404E}">
          <p14:sldIdLst>
            <p14:sldId id="337"/>
          </p14:sldIdLst>
        </p14:section>
        <p14:section name="Context" id="{AB54D7C2-17D4-4834-9F0B-3D2E8919D2CD}">
          <p14:sldIdLst>
            <p14:sldId id="273"/>
            <p14:sldId id="265"/>
            <p14:sldId id="270"/>
            <p14:sldId id="274"/>
            <p14:sldId id="304"/>
            <p14:sldId id="305"/>
            <p14:sldId id="277"/>
          </p14:sldIdLst>
        </p14:section>
        <p14:section name="Background" id="{1DC1E2EF-5384-40D6-A065-51B1766EA326}">
          <p14:sldIdLst>
            <p14:sldId id="331"/>
            <p14:sldId id="332"/>
            <p14:sldId id="276"/>
            <p14:sldId id="283"/>
            <p14:sldId id="280"/>
            <p14:sldId id="344"/>
          </p14:sldIdLst>
        </p14:section>
        <p14:section name="Contributions" id="{36F34362-7D55-48D9-BC7D-16A3B79BE567}">
          <p14:sldIdLst>
            <p14:sldId id="334"/>
            <p14:sldId id="335"/>
            <p14:sldId id="285"/>
            <p14:sldId id="287"/>
            <p14:sldId id="286"/>
            <p14:sldId id="288"/>
            <p14:sldId id="291"/>
            <p14:sldId id="323"/>
            <p14:sldId id="294"/>
            <p14:sldId id="312"/>
            <p14:sldId id="324"/>
            <p14:sldId id="293"/>
            <p14:sldId id="336"/>
            <p14:sldId id="346"/>
            <p14:sldId id="295"/>
            <p14:sldId id="347"/>
            <p14:sldId id="299"/>
            <p14:sldId id="306"/>
            <p14:sldId id="307"/>
            <p14:sldId id="348"/>
            <p14:sldId id="308"/>
            <p14:sldId id="309"/>
            <p14:sldId id="310"/>
            <p14:sldId id="326"/>
            <p14:sldId id="349"/>
            <p14:sldId id="314"/>
          </p14:sldIdLst>
        </p14:section>
        <p14:section name="Conclusion" id="{24EAF389-1B3A-49F9-A170-86FF31F549A3}">
          <p14:sldIdLst>
            <p14:sldId id="316"/>
            <p14:sldId id="317"/>
            <p14:sldId id="350"/>
            <p14:sldId id="318"/>
            <p14:sldId id="311"/>
            <p14:sldId id="315"/>
            <p14:sldId id="319"/>
            <p14:sldId id="320"/>
          </p14:sldIdLst>
        </p14:section>
        <p14:section name="Additionals" id="{F5DFF66D-F1C1-491C-800B-4189F104A8AD}">
          <p14:sldIdLst>
            <p14:sldId id="267"/>
            <p14:sldId id="271"/>
            <p14:sldId id="328"/>
            <p14:sldId id="302"/>
            <p14:sldId id="339"/>
            <p14:sldId id="340"/>
            <p14:sldId id="333"/>
            <p14:sldId id="338"/>
            <p14:sldId id="343"/>
            <p14:sldId id="3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6726"/>
    <a:srgbClr val="77AC30"/>
    <a:srgbClr val="E0E0E0"/>
    <a:srgbClr val="FFBB33"/>
    <a:srgbClr val="0C5B7A"/>
    <a:srgbClr val="AFABAB"/>
    <a:srgbClr val="333333"/>
    <a:srgbClr val="F39C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31" autoAdjust="0"/>
    <p:restoredTop sz="96807" autoAdjust="0"/>
  </p:normalViewPr>
  <p:slideViewPr>
    <p:cSldViewPr snapToGrid="0">
      <p:cViewPr varScale="1">
        <p:scale>
          <a:sx n="134" d="100"/>
          <a:sy n="134" d="100"/>
        </p:scale>
        <p:origin x="427" y="106"/>
      </p:cViewPr>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25BD6-6FFF-434C-9614-D3C0DE171466}" type="datetimeFigureOut">
              <a:rPr lang="en-US" smtClean="0"/>
              <a:t>16-May-23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064DC-70F5-4C17-8589-DA930F242BB2}" type="slidenum">
              <a:rPr lang="en-US" smtClean="0"/>
              <a:t>‹#›</a:t>
            </a:fld>
            <a:endParaRPr lang="en-US"/>
          </a:p>
        </p:txBody>
      </p:sp>
    </p:spTree>
    <p:extLst>
      <p:ext uri="{BB962C8B-B14F-4D97-AF65-F5344CB8AC3E}">
        <p14:creationId xmlns:p14="http://schemas.microsoft.com/office/powerpoint/2010/main" val="3908107033"/>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9064DC-70F5-4C17-8589-DA930F242BB2}" type="slidenum">
              <a:rPr lang="en-US" smtClean="0"/>
              <a:t>2</a:t>
            </a:fld>
            <a:endParaRPr lang="en-US"/>
          </a:p>
        </p:txBody>
      </p:sp>
    </p:spTree>
    <p:extLst>
      <p:ext uri="{BB962C8B-B14F-4D97-AF65-F5344CB8AC3E}">
        <p14:creationId xmlns:p14="http://schemas.microsoft.com/office/powerpoint/2010/main" val="234589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with a CNN model pre-trained on ImageNet. Then I selected some layers from the end of the model that gives best performance when fine-tuned for EM classification task while keeping rest of the architecture frozen. I then pre-trained only those layers with </a:t>
            </a:r>
            <a:r>
              <a:rPr lang="en-US" dirty="0" err="1"/>
              <a:t>dermoscopic</a:t>
            </a:r>
            <a:r>
              <a:rPr lang="en-US" dirty="0"/>
              <a:t> lesion images (HAM10000) followed by training with Lyme dataset.</a:t>
            </a:r>
          </a:p>
          <a:p>
            <a:endParaRPr lang="en-US" dirty="0"/>
          </a:p>
          <a:p>
            <a:r>
              <a:rPr lang="en-US" dirty="0"/>
              <a:t>The intuition comes from human visual system. The initial areas of our VS reacts to simple patterns and the later areas reacts to complex patterns, CNN also shows the same behavior. The initial layers of CNN reacts to basic patterns like lines and edges and the end layers learns complex pattern like object of interest. </a:t>
            </a:r>
          </a:p>
          <a:p>
            <a:endParaRPr lang="en-US" dirty="0"/>
          </a:p>
          <a:p>
            <a:r>
              <a:rPr lang="en-US" dirty="0"/>
              <a:t>So, the end layers trained for </a:t>
            </a:r>
            <a:r>
              <a:rPr lang="en-US" dirty="0" err="1"/>
              <a:t>Dermoscopic</a:t>
            </a:r>
            <a:r>
              <a:rPr lang="en-US" dirty="0"/>
              <a:t> images will react to skin lesion patterns which should serve as a good weight initialization for clinical EM classification task. It has the added benefit of updating fewer parameters compared to the end-to-end </a:t>
            </a:r>
            <a:r>
              <a:rPr lang="en-US" dirty="0" err="1"/>
              <a:t>pretrainig</a:t>
            </a:r>
            <a:r>
              <a:rPr lang="en-US" dirty="0"/>
              <a:t> of existing approaches.</a:t>
            </a:r>
          </a:p>
        </p:txBody>
      </p:sp>
      <p:sp>
        <p:nvSpPr>
          <p:cNvPr id="4" name="Slide Number Placeholder 3"/>
          <p:cNvSpPr>
            <a:spLocks noGrp="1"/>
          </p:cNvSpPr>
          <p:nvPr>
            <p:ph type="sldNum" sz="quarter" idx="5"/>
          </p:nvPr>
        </p:nvSpPr>
        <p:spPr/>
        <p:txBody>
          <a:bodyPr/>
          <a:lstStyle/>
          <a:p>
            <a:fld id="{699064DC-70F5-4C17-8589-DA930F242BB2}" type="slidenum">
              <a:rPr lang="en-US" smtClean="0"/>
              <a:t>17</a:t>
            </a:fld>
            <a:endParaRPr lang="en-US"/>
          </a:p>
        </p:txBody>
      </p:sp>
    </p:spTree>
    <p:extLst>
      <p:ext uri="{BB962C8B-B14F-4D97-AF65-F5344CB8AC3E}">
        <p14:creationId xmlns:p14="http://schemas.microsoft.com/office/powerpoint/2010/main" val="2652227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9064DC-70F5-4C17-8589-DA930F242BB2}" type="slidenum">
              <a:rPr lang="en-US" smtClean="0"/>
              <a:t>53</a:t>
            </a:fld>
            <a:endParaRPr lang="en-US"/>
          </a:p>
        </p:txBody>
      </p:sp>
    </p:spTree>
    <p:extLst>
      <p:ext uri="{BB962C8B-B14F-4D97-AF65-F5344CB8AC3E}">
        <p14:creationId xmlns:p14="http://schemas.microsoft.com/office/powerpoint/2010/main" val="332198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642D-B067-1DAD-87FB-86C6390425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A3B2C6-ED77-1F64-7941-7E8CDDC3C3CA}"/>
              </a:ext>
            </a:extLst>
          </p:cNvPr>
          <p:cNvSpPr>
            <a:spLocks noGrp="1"/>
          </p:cNvSpPr>
          <p:nvPr>
            <p:ph type="subTitle" idx="1"/>
          </p:nvPr>
        </p:nvSpPr>
        <p:spPr>
          <a:xfrm>
            <a:off x="1524000" y="3602038"/>
            <a:ext cx="9144000" cy="1655762"/>
          </a:xfrm>
        </p:spPr>
        <p:txBody>
          <a:bodyPr/>
          <a:lstStyle>
            <a:lvl1pPr marL="0" indent="0" algn="ctr">
              <a:buNone/>
              <a:defRPr sz="2400"/>
            </a:lvl1pPr>
            <a:lvl2pPr marL="457217" indent="0" algn="ctr">
              <a:buNone/>
              <a:defRPr sz="2000"/>
            </a:lvl2pPr>
            <a:lvl3pPr marL="914434" indent="0" algn="ctr">
              <a:buNone/>
              <a:defRPr sz="1800"/>
            </a:lvl3pPr>
            <a:lvl4pPr marL="1371651" indent="0" algn="ctr">
              <a:buNone/>
              <a:defRPr sz="1600"/>
            </a:lvl4pPr>
            <a:lvl5pPr marL="1828869" indent="0" algn="ctr">
              <a:buNone/>
              <a:defRPr sz="1600"/>
            </a:lvl5pPr>
            <a:lvl6pPr marL="2286085" indent="0" algn="ctr">
              <a:buNone/>
              <a:defRPr sz="1600"/>
            </a:lvl6pPr>
            <a:lvl7pPr marL="2743303" indent="0" algn="ctr">
              <a:buNone/>
              <a:defRPr sz="1600"/>
            </a:lvl7pPr>
            <a:lvl8pPr marL="3200520" indent="0" algn="ctr">
              <a:buNone/>
              <a:defRPr sz="1600"/>
            </a:lvl8pPr>
            <a:lvl9pPr marL="365773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5B7481-4F57-2393-D000-7E41EF58B04D}"/>
              </a:ext>
            </a:extLst>
          </p:cNvPr>
          <p:cNvSpPr>
            <a:spLocks noGrp="1"/>
          </p:cNvSpPr>
          <p:nvPr>
            <p:ph type="dt" sz="half" idx="10"/>
          </p:nvPr>
        </p:nvSpPr>
        <p:spPr/>
        <p:txBody>
          <a:bodyPr/>
          <a:lstStyle/>
          <a:p>
            <a:fld id="{0D881D6C-7561-4EA3-A185-9478C6779404}" type="datetime1">
              <a:rPr lang="en-US" smtClean="0"/>
              <a:t>16-May-23</a:t>
            </a:fld>
            <a:endParaRPr lang="en-US"/>
          </a:p>
        </p:txBody>
      </p:sp>
      <p:sp>
        <p:nvSpPr>
          <p:cNvPr id="5" name="Footer Placeholder 4">
            <a:extLst>
              <a:ext uri="{FF2B5EF4-FFF2-40B4-BE49-F238E27FC236}">
                <a16:creationId xmlns:a16="http://schemas.microsoft.com/office/drawing/2014/main" id="{0BE6BE1B-8A59-790A-8F6D-F482EF23D1DE}"/>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B573AAAE-EB7E-C441-D2D9-BE672FE01B69}"/>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197152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96DF1-218C-33BF-6C5C-29313DE4B2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1B45FD-7C95-1B51-18B3-71B667B47A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ECD5E-E0D7-EE99-6626-EB9B5D994465}"/>
              </a:ext>
            </a:extLst>
          </p:cNvPr>
          <p:cNvSpPr>
            <a:spLocks noGrp="1"/>
          </p:cNvSpPr>
          <p:nvPr>
            <p:ph type="dt" sz="half" idx="10"/>
          </p:nvPr>
        </p:nvSpPr>
        <p:spPr/>
        <p:txBody>
          <a:bodyPr/>
          <a:lstStyle/>
          <a:p>
            <a:fld id="{1740A7AF-1D1E-4CF7-B34C-5A8C4247D18E}" type="datetime1">
              <a:rPr lang="en-US" smtClean="0"/>
              <a:t>16-May-23</a:t>
            </a:fld>
            <a:endParaRPr lang="en-US"/>
          </a:p>
        </p:txBody>
      </p:sp>
      <p:sp>
        <p:nvSpPr>
          <p:cNvPr id="5" name="Footer Placeholder 4">
            <a:extLst>
              <a:ext uri="{FF2B5EF4-FFF2-40B4-BE49-F238E27FC236}">
                <a16:creationId xmlns:a16="http://schemas.microsoft.com/office/drawing/2014/main" id="{0C4456E2-9C2C-F979-1D7F-563202438104}"/>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BF7790ED-EEA0-C013-F2C0-5289FA7E0B37}"/>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14546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B034E7-E0EA-0FB0-B985-9998BCCDC1AD}"/>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0C3B52-AD7F-767B-B46D-23D041826453}"/>
              </a:ext>
            </a:extLst>
          </p:cNvPr>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72E85-A8C1-F5F3-F919-21540A4AEA19}"/>
              </a:ext>
            </a:extLst>
          </p:cNvPr>
          <p:cNvSpPr>
            <a:spLocks noGrp="1"/>
          </p:cNvSpPr>
          <p:nvPr>
            <p:ph type="dt" sz="half" idx="10"/>
          </p:nvPr>
        </p:nvSpPr>
        <p:spPr/>
        <p:txBody>
          <a:bodyPr/>
          <a:lstStyle/>
          <a:p>
            <a:fld id="{716B3AA4-63C5-4D38-A1AC-EBDE09EB8790}" type="datetime1">
              <a:rPr lang="en-US" smtClean="0"/>
              <a:t>16-May-23</a:t>
            </a:fld>
            <a:endParaRPr lang="en-US"/>
          </a:p>
        </p:txBody>
      </p:sp>
      <p:sp>
        <p:nvSpPr>
          <p:cNvPr id="5" name="Footer Placeholder 4">
            <a:extLst>
              <a:ext uri="{FF2B5EF4-FFF2-40B4-BE49-F238E27FC236}">
                <a16:creationId xmlns:a16="http://schemas.microsoft.com/office/drawing/2014/main" id="{E4CF1065-F3E8-871A-342B-D5B05705A836}"/>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85562CBF-8C0C-9B4C-C4C5-F38D7673DA0A}"/>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522805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87F5-63D1-7C4D-C9D0-B6D86183162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4CA06F5-FA79-C363-281C-08A1846576F4}"/>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31663-7D3C-8E35-D0C4-A0B4CEBB6706}"/>
              </a:ext>
            </a:extLst>
          </p:cNvPr>
          <p:cNvSpPr>
            <a:spLocks noGrp="1"/>
          </p:cNvSpPr>
          <p:nvPr>
            <p:ph type="dt" sz="half" idx="10"/>
          </p:nvPr>
        </p:nvSpPr>
        <p:spPr/>
        <p:txBody>
          <a:bodyPr/>
          <a:lstStyle/>
          <a:p>
            <a:fld id="{4D37F297-7FA9-4396-95DD-B79AB065011F}" type="datetime1">
              <a:rPr lang="en-US" smtClean="0"/>
              <a:t>16-May-23</a:t>
            </a:fld>
            <a:endParaRPr lang="en-US"/>
          </a:p>
        </p:txBody>
      </p:sp>
      <p:sp>
        <p:nvSpPr>
          <p:cNvPr id="5" name="Footer Placeholder 4">
            <a:extLst>
              <a:ext uri="{FF2B5EF4-FFF2-40B4-BE49-F238E27FC236}">
                <a16:creationId xmlns:a16="http://schemas.microsoft.com/office/drawing/2014/main" id="{B934A486-92E8-86A1-7139-2AEAE15BB225}"/>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D6FD2BBC-14C4-1365-8CAA-C8E30F12574A}"/>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2511653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642D-B067-1DAD-87FB-86C6390425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A3B2C6-ED77-1F64-7941-7E8CDDC3C3CA}"/>
              </a:ext>
            </a:extLst>
          </p:cNvPr>
          <p:cNvSpPr>
            <a:spLocks noGrp="1"/>
          </p:cNvSpPr>
          <p:nvPr>
            <p:ph type="subTitle" idx="1"/>
          </p:nvPr>
        </p:nvSpPr>
        <p:spPr>
          <a:xfrm>
            <a:off x="1524000" y="3602038"/>
            <a:ext cx="9144000" cy="1655762"/>
          </a:xfrm>
        </p:spPr>
        <p:txBody>
          <a:bodyPr/>
          <a:lstStyle>
            <a:lvl1pPr marL="0" indent="0" algn="ctr">
              <a:buNone/>
              <a:defRPr sz="2400"/>
            </a:lvl1pPr>
            <a:lvl2pPr marL="457217" indent="0" algn="ctr">
              <a:buNone/>
              <a:defRPr sz="2000"/>
            </a:lvl2pPr>
            <a:lvl3pPr marL="914434" indent="0" algn="ctr">
              <a:buNone/>
              <a:defRPr sz="1800"/>
            </a:lvl3pPr>
            <a:lvl4pPr marL="1371651" indent="0" algn="ctr">
              <a:buNone/>
              <a:defRPr sz="1600"/>
            </a:lvl4pPr>
            <a:lvl5pPr marL="1828869" indent="0" algn="ctr">
              <a:buNone/>
              <a:defRPr sz="1600"/>
            </a:lvl5pPr>
            <a:lvl6pPr marL="2286085" indent="0" algn="ctr">
              <a:buNone/>
              <a:defRPr sz="1600"/>
            </a:lvl6pPr>
            <a:lvl7pPr marL="2743303" indent="0" algn="ctr">
              <a:buNone/>
              <a:defRPr sz="1600"/>
            </a:lvl7pPr>
            <a:lvl8pPr marL="3200520" indent="0" algn="ctr">
              <a:buNone/>
              <a:defRPr sz="1600"/>
            </a:lvl8pPr>
            <a:lvl9pPr marL="365773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5B7481-4F57-2393-D000-7E41EF58B04D}"/>
              </a:ext>
            </a:extLst>
          </p:cNvPr>
          <p:cNvSpPr>
            <a:spLocks noGrp="1"/>
          </p:cNvSpPr>
          <p:nvPr>
            <p:ph type="dt" sz="half" idx="10"/>
          </p:nvPr>
        </p:nvSpPr>
        <p:spPr/>
        <p:txBody>
          <a:bodyPr/>
          <a:lstStyle/>
          <a:p>
            <a:fld id="{39F557BD-3CFD-4AFF-83B6-DC0D72EB4BAE}" type="datetime1">
              <a:rPr lang="en-US" smtClean="0"/>
              <a:t>16-May-23</a:t>
            </a:fld>
            <a:endParaRPr lang="en-US"/>
          </a:p>
        </p:txBody>
      </p:sp>
      <p:sp>
        <p:nvSpPr>
          <p:cNvPr id="5" name="Footer Placeholder 4">
            <a:extLst>
              <a:ext uri="{FF2B5EF4-FFF2-40B4-BE49-F238E27FC236}">
                <a16:creationId xmlns:a16="http://schemas.microsoft.com/office/drawing/2014/main" id="{0BE6BE1B-8A59-790A-8F6D-F482EF23D1DE}"/>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B573AAAE-EB7E-C441-D2D9-BE672FE01B69}"/>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885318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43AD-83B6-F726-4D82-5C840A34EE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92904-0CE1-3650-91E8-F40422A8C7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12260-8877-B27A-D3C2-B8808FB6F6D7}"/>
              </a:ext>
            </a:extLst>
          </p:cNvPr>
          <p:cNvSpPr>
            <a:spLocks noGrp="1"/>
          </p:cNvSpPr>
          <p:nvPr>
            <p:ph type="dt" sz="half" idx="10"/>
          </p:nvPr>
        </p:nvSpPr>
        <p:spPr/>
        <p:txBody>
          <a:bodyPr/>
          <a:lstStyle/>
          <a:p>
            <a:fld id="{B40967E9-C981-4CC7-B237-964BC5EDD52D}" type="datetime1">
              <a:rPr lang="en-US" smtClean="0"/>
              <a:t>16-May-23</a:t>
            </a:fld>
            <a:endParaRPr lang="en-US"/>
          </a:p>
        </p:txBody>
      </p:sp>
      <p:sp>
        <p:nvSpPr>
          <p:cNvPr id="5" name="Footer Placeholder 4">
            <a:extLst>
              <a:ext uri="{FF2B5EF4-FFF2-40B4-BE49-F238E27FC236}">
                <a16:creationId xmlns:a16="http://schemas.microsoft.com/office/drawing/2014/main" id="{987FD8D6-879F-0213-720E-819DEE6811B0}"/>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12619BF7-917D-3AB7-6FC3-24D5B7C4C336}"/>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4211797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99B3D-6531-242D-5288-F9E2D2A7695A}"/>
              </a:ext>
            </a:extLst>
          </p:cNvPr>
          <p:cNvSpPr>
            <a:spLocks noGrp="1"/>
          </p:cNvSpPr>
          <p:nvPr>
            <p:ph type="title"/>
          </p:nvPr>
        </p:nvSpPr>
        <p:spPr>
          <a:xfrm>
            <a:off x="831851" y="1709744"/>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CE30A1-F1F8-E4F6-4EE7-16478E7E3789}"/>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17" indent="0">
              <a:buNone/>
              <a:defRPr sz="2000">
                <a:solidFill>
                  <a:schemeClr val="tx1">
                    <a:tint val="75000"/>
                  </a:schemeClr>
                </a:solidFill>
              </a:defRPr>
            </a:lvl2pPr>
            <a:lvl3pPr marL="914434" indent="0">
              <a:buNone/>
              <a:defRPr sz="1800">
                <a:solidFill>
                  <a:schemeClr val="tx1">
                    <a:tint val="75000"/>
                  </a:schemeClr>
                </a:solidFill>
              </a:defRPr>
            </a:lvl3pPr>
            <a:lvl4pPr marL="1371651" indent="0">
              <a:buNone/>
              <a:defRPr sz="1600">
                <a:solidFill>
                  <a:schemeClr val="tx1">
                    <a:tint val="75000"/>
                  </a:schemeClr>
                </a:solidFill>
              </a:defRPr>
            </a:lvl4pPr>
            <a:lvl5pPr marL="1828869" indent="0">
              <a:buNone/>
              <a:defRPr sz="1600">
                <a:solidFill>
                  <a:schemeClr val="tx1">
                    <a:tint val="75000"/>
                  </a:schemeClr>
                </a:solidFill>
              </a:defRPr>
            </a:lvl5pPr>
            <a:lvl6pPr marL="2286085" indent="0">
              <a:buNone/>
              <a:defRPr sz="1600">
                <a:solidFill>
                  <a:schemeClr val="tx1">
                    <a:tint val="75000"/>
                  </a:schemeClr>
                </a:solidFill>
              </a:defRPr>
            </a:lvl6pPr>
            <a:lvl7pPr marL="2743303" indent="0">
              <a:buNone/>
              <a:defRPr sz="1600">
                <a:solidFill>
                  <a:schemeClr val="tx1">
                    <a:tint val="75000"/>
                  </a:schemeClr>
                </a:solidFill>
              </a:defRPr>
            </a:lvl7pPr>
            <a:lvl8pPr marL="3200520" indent="0">
              <a:buNone/>
              <a:defRPr sz="1600">
                <a:solidFill>
                  <a:schemeClr val="tx1">
                    <a:tint val="75000"/>
                  </a:schemeClr>
                </a:solidFill>
              </a:defRPr>
            </a:lvl8pPr>
            <a:lvl9pPr marL="365773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DD5C45-533B-5B22-FD5D-DDB55864567D}"/>
              </a:ext>
            </a:extLst>
          </p:cNvPr>
          <p:cNvSpPr>
            <a:spLocks noGrp="1"/>
          </p:cNvSpPr>
          <p:nvPr>
            <p:ph type="dt" sz="half" idx="10"/>
          </p:nvPr>
        </p:nvSpPr>
        <p:spPr/>
        <p:txBody>
          <a:bodyPr/>
          <a:lstStyle/>
          <a:p>
            <a:fld id="{EB1EE090-1DED-4686-A372-F5E4A0C7A646}" type="datetime1">
              <a:rPr lang="en-US" smtClean="0"/>
              <a:t>16-May-23</a:t>
            </a:fld>
            <a:endParaRPr lang="en-US"/>
          </a:p>
        </p:txBody>
      </p:sp>
      <p:sp>
        <p:nvSpPr>
          <p:cNvPr id="5" name="Footer Placeholder 4">
            <a:extLst>
              <a:ext uri="{FF2B5EF4-FFF2-40B4-BE49-F238E27FC236}">
                <a16:creationId xmlns:a16="http://schemas.microsoft.com/office/drawing/2014/main" id="{4C202510-7C4B-74A1-9D8E-4ACA8864A491}"/>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02B81842-F85D-481B-DC9B-EF0A37385516}"/>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864746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1C03-AEA1-FC3F-128A-5484A3568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74074B-0314-60F4-94C0-69D6FD240F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C10E7E-2AA8-86B0-4156-0F9762BCBC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C9BD60-8153-47B4-1E0F-D8D18186B9FD}"/>
              </a:ext>
            </a:extLst>
          </p:cNvPr>
          <p:cNvSpPr>
            <a:spLocks noGrp="1"/>
          </p:cNvSpPr>
          <p:nvPr>
            <p:ph type="dt" sz="half" idx="10"/>
          </p:nvPr>
        </p:nvSpPr>
        <p:spPr/>
        <p:txBody>
          <a:bodyPr/>
          <a:lstStyle/>
          <a:p>
            <a:fld id="{0891C81C-99DF-429B-A984-E5C19A15BDE6}" type="datetime1">
              <a:rPr lang="en-US" smtClean="0"/>
              <a:t>16-May-23</a:t>
            </a:fld>
            <a:endParaRPr lang="en-US"/>
          </a:p>
        </p:txBody>
      </p:sp>
      <p:sp>
        <p:nvSpPr>
          <p:cNvPr id="6" name="Footer Placeholder 5">
            <a:extLst>
              <a:ext uri="{FF2B5EF4-FFF2-40B4-BE49-F238E27FC236}">
                <a16:creationId xmlns:a16="http://schemas.microsoft.com/office/drawing/2014/main" id="{CCADD9F9-6159-7896-F13A-AFC1975A92AE}"/>
              </a:ext>
            </a:extLst>
          </p:cNvPr>
          <p:cNvSpPr>
            <a:spLocks noGrp="1"/>
          </p:cNvSpPr>
          <p:nvPr>
            <p:ph type="ftr" sz="quarter" idx="11"/>
          </p:nvPr>
        </p:nvSpPr>
        <p:spPr/>
        <p:txBody>
          <a:bodyPr/>
          <a:lstStyle/>
          <a:p>
            <a:r>
              <a:rPr lang="en-US"/>
              <a:t>Multimodal skin lesion classification with data scarcity problem</a:t>
            </a:r>
          </a:p>
        </p:txBody>
      </p:sp>
      <p:sp>
        <p:nvSpPr>
          <p:cNvPr id="7" name="Slide Number Placeholder 6">
            <a:extLst>
              <a:ext uri="{FF2B5EF4-FFF2-40B4-BE49-F238E27FC236}">
                <a16:creationId xmlns:a16="http://schemas.microsoft.com/office/drawing/2014/main" id="{3EF35972-57AC-810F-1988-064602C8116E}"/>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1584648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8DE4-B8EC-8863-EBE8-14AC556C4815}"/>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0188F6-34F6-80F8-DAB3-E62A7FD83C20}"/>
              </a:ext>
            </a:extLst>
          </p:cNvPr>
          <p:cNvSpPr>
            <a:spLocks noGrp="1"/>
          </p:cNvSpPr>
          <p:nvPr>
            <p:ph type="body" idx="1"/>
          </p:nvPr>
        </p:nvSpPr>
        <p:spPr>
          <a:xfrm>
            <a:off x="839794" y="1681165"/>
            <a:ext cx="5157787" cy="823912"/>
          </a:xfrm>
        </p:spPr>
        <p:txBody>
          <a:bodyPr anchor="b"/>
          <a:lstStyle>
            <a:lvl1pPr marL="0" indent="0">
              <a:buNone/>
              <a:defRPr sz="2400" b="1"/>
            </a:lvl1pPr>
            <a:lvl2pPr marL="457217" indent="0">
              <a:buNone/>
              <a:defRPr sz="2000" b="1"/>
            </a:lvl2pPr>
            <a:lvl3pPr marL="914434" indent="0">
              <a:buNone/>
              <a:defRPr sz="1800" b="1"/>
            </a:lvl3pPr>
            <a:lvl4pPr marL="1371651" indent="0">
              <a:buNone/>
              <a:defRPr sz="1600" b="1"/>
            </a:lvl4pPr>
            <a:lvl5pPr marL="1828869" indent="0">
              <a:buNone/>
              <a:defRPr sz="1600" b="1"/>
            </a:lvl5pPr>
            <a:lvl6pPr marL="2286085" indent="0">
              <a:buNone/>
              <a:defRPr sz="1600" b="1"/>
            </a:lvl6pPr>
            <a:lvl7pPr marL="2743303" indent="0">
              <a:buNone/>
              <a:defRPr sz="1600" b="1"/>
            </a:lvl7pPr>
            <a:lvl8pPr marL="3200520" indent="0">
              <a:buNone/>
              <a:defRPr sz="1600" b="1"/>
            </a:lvl8pPr>
            <a:lvl9pPr marL="365773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A32CB5-E06C-B437-5420-0DD307D43865}"/>
              </a:ext>
            </a:extLst>
          </p:cNvPr>
          <p:cNvSpPr>
            <a:spLocks noGrp="1"/>
          </p:cNvSpPr>
          <p:nvPr>
            <p:ph sz="half" idx="2"/>
          </p:nvPr>
        </p:nvSpPr>
        <p:spPr>
          <a:xfrm>
            <a:off x="839794"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02651A-CCDD-0A60-5A08-D167B40503F2}"/>
              </a:ext>
            </a:extLst>
          </p:cNvPr>
          <p:cNvSpPr>
            <a:spLocks noGrp="1"/>
          </p:cNvSpPr>
          <p:nvPr>
            <p:ph type="body" sz="quarter" idx="3"/>
          </p:nvPr>
        </p:nvSpPr>
        <p:spPr>
          <a:xfrm>
            <a:off x="6172202" y="1681165"/>
            <a:ext cx="5183188" cy="823912"/>
          </a:xfrm>
        </p:spPr>
        <p:txBody>
          <a:bodyPr anchor="b"/>
          <a:lstStyle>
            <a:lvl1pPr marL="0" indent="0">
              <a:buNone/>
              <a:defRPr sz="2400" b="1"/>
            </a:lvl1pPr>
            <a:lvl2pPr marL="457217" indent="0">
              <a:buNone/>
              <a:defRPr sz="2000" b="1"/>
            </a:lvl2pPr>
            <a:lvl3pPr marL="914434" indent="0">
              <a:buNone/>
              <a:defRPr sz="1800" b="1"/>
            </a:lvl3pPr>
            <a:lvl4pPr marL="1371651" indent="0">
              <a:buNone/>
              <a:defRPr sz="1600" b="1"/>
            </a:lvl4pPr>
            <a:lvl5pPr marL="1828869" indent="0">
              <a:buNone/>
              <a:defRPr sz="1600" b="1"/>
            </a:lvl5pPr>
            <a:lvl6pPr marL="2286085" indent="0">
              <a:buNone/>
              <a:defRPr sz="1600" b="1"/>
            </a:lvl6pPr>
            <a:lvl7pPr marL="2743303" indent="0">
              <a:buNone/>
              <a:defRPr sz="1600" b="1"/>
            </a:lvl7pPr>
            <a:lvl8pPr marL="3200520" indent="0">
              <a:buNone/>
              <a:defRPr sz="1600" b="1"/>
            </a:lvl8pPr>
            <a:lvl9pPr marL="365773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4E2111-D2F1-A008-E970-BE4227B1DDA8}"/>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C2530E-9409-FEEB-4435-2865028934E7}"/>
              </a:ext>
            </a:extLst>
          </p:cNvPr>
          <p:cNvSpPr>
            <a:spLocks noGrp="1"/>
          </p:cNvSpPr>
          <p:nvPr>
            <p:ph type="dt" sz="half" idx="10"/>
          </p:nvPr>
        </p:nvSpPr>
        <p:spPr/>
        <p:txBody>
          <a:bodyPr/>
          <a:lstStyle/>
          <a:p>
            <a:fld id="{E1489B23-5972-46C0-A572-613ACDB32EEF}" type="datetime1">
              <a:rPr lang="en-US" smtClean="0"/>
              <a:t>16-May-23</a:t>
            </a:fld>
            <a:endParaRPr lang="en-US"/>
          </a:p>
        </p:txBody>
      </p:sp>
      <p:sp>
        <p:nvSpPr>
          <p:cNvPr id="8" name="Footer Placeholder 7">
            <a:extLst>
              <a:ext uri="{FF2B5EF4-FFF2-40B4-BE49-F238E27FC236}">
                <a16:creationId xmlns:a16="http://schemas.microsoft.com/office/drawing/2014/main" id="{A7A53BF1-6959-BC15-AF42-C88D7E05D8E7}"/>
              </a:ext>
            </a:extLst>
          </p:cNvPr>
          <p:cNvSpPr>
            <a:spLocks noGrp="1"/>
          </p:cNvSpPr>
          <p:nvPr>
            <p:ph type="ftr" sz="quarter" idx="11"/>
          </p:nvPr>
        </p:nvSpPr>
        <p:spPr/>
        <p:txBody>
          <a:bodyPr/>
          <a:lstStyle/>
          <a:p>
            <a:r>
              <a:rPr lang="en-US"/>
              <a:t>Multimodal skin lesion classification with data scarcity problem</a:t>
            </a:r>
          </a:p>
        </p:txBody>
      </p:sp>
      <p:sp>
        <p:nvSpPr>
          <p:cNvPr id="9" name="Slide Number Placeholder 8">
            <a:extLst>
              <a:ext uri="{FF2B5EF4-FFF2-40B4-BE49-F238E27FC236}">
                <a16:creationId xmlns:a16="http://schemas.microsoft.com/office/drawing/2014/main" id="{F91E2396-049D-74F5-3297-EE7912B79AFE}"/>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133805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B7B0-A41D-534F-37B8-D5588BD60C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47F269-F6A6-8B84-9C0C-CC877C401434}"/>
              </a:ext>
            </a:extLst>
          </p:cNvPr>
          <p:cNvSpPr>
            <a:spLocks noGrp="1"/>
          </p:cNvSpPr>
          <p:nvPr>
            <p:ph type="dt" sz="half" idx="10"/>
          </p:nvPr>
        </p:nvSpPr>
        <p:spPr/>
        <p:txBody>
          <a:bodyPr/>
          <a:lstStyle/>
          <a:p>
            <a:fld id="{58DAB2B8-5711-46AB-B4B3-3DFC72FE6307}" type="datetime1">
              <a:rPr lang="en-US" smtClean="0"/>
              <a:t>16-May-23</a:t>
            </a:fld>
            <a:endParaRPr lang="en-US"/>
          </a:p>
        </p:txBody>
      </p:sp>
      <p:sp>
        <p:nvSpPr>
          <p:cNvPr id="4" name="Footer Placeholder 3">
            <a:extLst>
              <a:ext uri="{FF2B5EF4-FFF2-40B4-BE49-F238E27FC236}">
                <a16:creationId xmlns:a16="http://schemas.microsoft.com/office/drawing/2014/main" id="{2DBBB4BD-AF3C-FCB6-20B9-D2C751E397E6}"/>
              </a:ext>
            </a:extLst>
          </p:cNvPr>
          <p:cNvSpPr>
            <a:spLocks noGrp="1"/>
          </p:cNvSpPr>
          <p:nvPr>
            <p:ph type="ftr" sz="quarter" idx="11"/>
          </p:nvPr>
        </p:nvSpPr>
        <p:spPr/>
        <p:txBody>
          <a:bodyPr/>
          <a:lstStyle/>
          <a:p>
            <a:r>
              <a:rPr lang="en-US"/>
              <a:t>Multimodal skin lesion classification with data scarcity problem</a:t>
            </a:r>
          </a:p>
        </p:txBody>
      </p:sp>
      <p:sp>
        <p:nvSpPr>
          <p:cNvPr id="5" name="Slide Number Placeholder 4">
            <a:extLst>
              <a:ext uri="{FF2B5EF4-FFF2-40B4-BE49-F238E27FC236}">
                <a16:creationId xmlns:a16="http://schemas.microsoft.com/office/drawing/2014/main" id="{07D855D1-F1A5-74C0-E017-E4147DC054D9}"/>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4094554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FB825F-7BDA-A0A0-DEE3-6A320C1917A2}"/>
              </a:ext>
            </a:extLst>
          </p:cNvPr>
          <p:cNvSpPr>
            <a:spLocks noGrp="1"/>
          </p:cNvSpPr>
          <p:nvPr>
            <p:ph type="dt" sz="half" idx="10"/>
          </p:nvPr>
        </p:nvSpPr>
        <p:spPr/>
        <p:txBody>
          <a:bodyPr/>
          <a:lstStyle/>
          <a:p>
            <a:fld id="{C839685C-06AF-45CD-91BD-0F7AEFEBBE67}" type="datetime1">
              <a:rPr lang="en-US" smtClean="0"/>
              <a:t>16-May-23</a:t>
            </a:fld>
            <a:endParaRPr lang="en-US"/>
          </a:p>
        </p:txBody>
      </p:sp>
      <p:sp>
        <p:nvSpPr>
          <p:cNvPr id="3" name="Footer Placeholder 2">
            <a:extLst>
              <a:ext uri="{FF2B5EF4-FFF2-40B4-BE49-F238E27FC236}">
                <a16:creationId xmlns:a16="http://schemas.microsoft.com/office/drawing/2014/main" id="{847B9F0B-34B9-0F10-760B-183BEED6ED68}"/>
              </a:ext>
            </a:extLst>
          </p:cNvPr>
          <p:cNvSpPr>
            <a:spLocks noGrp="1"/>
          </p:cNvSpPr>
          <p:nvPr>
            <p:ph type="ftr" sz="quarter" idx="11"/>
          </p:nvPr>
        </p:nvSpPr>
        <p:spPr/>
        <p:txBody>
          <a:bodyPr/>
          <a:lstStyle/>
          <a:p>
            <a:r>
              <a:rPr lang="en-US"/>
              <a:t>Multimodal skin lesion classification with data scarcity problem</a:t>
            </a:r>
          </a:p>
        </p:txBody>
      </p:sp>
      <p:sp>
        <p:nvSpPr>
          <p:cNvPr id="4" name="Slide Number Placeholder 3">
            <a:extLst>
              <a:ext uri="{FF2B5EF4-FFF2-40B4-BE49-F238E27FC236}">
                <a16:creationId xmlns:a16="http://schemas.microsoft.com/office/drawing/2014/main" id="{B6A48B1A-B5CF-A332-E4C9-786606F3A6DF}"/>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242220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43AD-83B6-F726-4D82-5C840A34EE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92904-0CE1-3650-91E8-F40422A8C7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12260-8877-B27A-D3C2-B8808FB6F6D7}"/>
              </a:ext>
            </a:extLst>
          </p:cNvPr>
          <p:cNvSpPr>
            <a:spLocks noGrp="1"/>
          </p:cNvSpPr>
          <p:nvPr>
            <p:ph type="dt" sz="half" idx="10"/>
          </p:nvPr>
        </p:nvSpPr>
        <p:spPr/>
        <p:txBody>
          <a:bodyPr/>
          <a:lstStyle/>
          <a:p>
            <a:fld id="{8BEAE59D-A64F-4FC6-935E-A6F3F1D58648}" type="datetime1">
              <a:rPr lang="en-US" smtClean="0"/>
              <a:t>16-May-23</a:t>
            </a:fld>
            <a:endParaRPr lang="en-US"/>
          </a:p>
        </p:txBody>
      </p:sp>
      <p:sp>
        <p:nvSpPr>
          <p:cNvPr id="5" name="Footer Placeholder 4">
            <a:extLst>
              <a:ext uri="{FF2B5EF4-FFF2-40B4-BE49-F238E27FC236}">
                <a16:creationId xmlns:a16="http://schemas.microsoft.com/office/drawing/2014/main" id="{987FD8D6-879F-0213-720E-819DEE6811B0}"/>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12619BF7-917D-3AB7-6FC3-24D5B7C4C336}"/>
              </a:ext>
            </a:extLst>
          </p:cNvPr>
          <p:cNvSpPr>
            <a:spLocks noGrp="1"/>
          </p:cNvSpPr>
          <p:nvPr>
            <p:ph type="sldNum" sz="quarter" idx="12"/>
          </p:nvPr>
        </p:nvSpPr>
        <p:spPr/>
        <p:txBody>
          <a:bodyPr/>
          <a:lstStyle/>
          <a:p>
            <a:fld id="{6DCCA1CE-54D3-4B1F-BAFE-BDD10B4D91A3}" type="slidenum">
              <a:rPr lang="en-US" smtClean="0"/>
              <a:pPr/>
              <a:t>‹#›</a:t>
            </a:fld>
            <a:r>
              <a:rPr lang="en-US" dirty="0"/>
              <a:t>/52</a:t>
            </a:r>
          </a:p>
        </p:txBody>
      </p:sp>
    </p:spTree>
    <p:extLst>
      <p:ext uri="{BB962C8B-B14F-4D97-AF65-F5344CB8AC3E}">
        <p14:creationId xmlns:p14="http://schemas.microsoft.com/office/powerpoint/2010/main" val="1631136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B3C8-B097-3652-9185-F92DB8E2CA1B}"/>
              </a:ext>
            </a:extLst>
          </p:cNvPr>
          <p:cNvSpPr>
            <a:spLocks noGrp="1"/>
          </p:cNvSpPr>
          <p:nvPr>
            <p:ph type="title"/>
          </p:nvPr>
        </p:nvSpPr>
        <p:spPr>
          <a:xfrm>
            <a:off x="839793"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D064D-3FA9-24BB-BC8F-EF2A64F6726D}"/>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485A13-77F4-769C-77DC-649A02063533}"/>
              </a:ext>
            </a:extLst>
          </p:cNvPr>
          <p:cNvSpPr>
            <a:spLocks noGrp="1"/>
          </p:cNvSpPr>
          <p:nvPr>
            <p:ph type="body" sz="half" idx="2"/>
          </p:nvPr>
        </p:nvSpPr>
        <p:spPr>
          <a:xfrm>
            <a:off x="839793" y="2057400"/>
            <a:ext cx="3932237" cy="3811588"/>
          </a:xfrm>
        </p:spPr>
        <p:txBody>
          <a:bodyPr/>
          <a:lstStyle>
            <a:lvl1pPr marL="0" indent="0">
              <a:buNone/>
              <a:defRPr sz="1600"/>
            </a:lvl1pPr>
            <a:lvl2pPr marL="457217" indent="0">
              <a:buNone/>
              <a:defRPr sz="1400"/>
            </a:lvl2pPr>
            <a:lvl3pPr marL="914434" indent="0">
              <a:buNone/>
              <a:defRPr sz="1200"/>
            </a:lvl3pPr>
            <a:lvl4pPr marL="1371651" indent="0">
              <a:buNone/>
              <a:defRPr sz="1000"/>
            </a:lvl4pPr>
            <a:lvl5pPr marL="1828869" indent="0">
              <a:buNone/>
              <a:defRPr sz="1000"/>
            </a:lvl5pPr>
            <a:lvl6pPr marL="2286085" indent="0">
              <a:buNone/>
              <a:defRPr sz="1000"/>
            </a:lvl6pPr>
            <a:lvl7pPr marL="2743303" indent="0">
              <a:buNone/>
              <a:defRPr sz="1000"/>
            </a:lvl7pPr>
            <a:lvl8pPr marL="3200520" indent="0">
              <a:buNone/>
              <a:defRPr sz="1000"/>
            </a:lvl8pPr>
            <a:lvl9pPr marL="365773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A72EF-979B-B790-3720-7C113D8AADB7}"/>
              </a:ext>
            </a:extLst>
          </p:cNvPr>
          <p:cNvSpPr>
            <a:spLocks noGrp="1"/>
          </p:cNvSpPr>
          <p:nvPr>
            <p:ph type="dt" sz="half" idx="10"/>
          </p:nvPr>
        </p:nvSpPr>
        <p:spPr/>
        <p:txBody>
          <a:bodyPr/>
          <a:lstStyle/>
          <a:p>
            <a:fld id="{09B7E490-5F9C-4CA9-815C-1B9880AEB1FA}" type="datetime1">
              <a:rPr lang="en-US" smtClean="0"/>
              <a:t>16-May-23</a:t>
            </a:fld>
            <a:endParaRPr lang="en-US"/>
          </a:p>
        </p:txBody>
      </p:sp>
      <p:sp>
        <p:nvSpPr>
          <p:cNvPr id="6" name="Footer Placeholder 5">
            <a:extLst>
              <a:ext uri="{FF2B5EF4-FFF2-40B4-BE49-F238E27FC236}">
                <a16:creationId xmlns:a16="http://schemas.microsoft.com/office/drawing/2014/main" id="{730854BA-86C1-E972-A633-7E3F388EF679}"/>
              </a:ext>
            </a:extLst>
          </p:cNvPr>
          <p:cNvSpPr>
            <a:spLocks noGrp="1"/>
          </p:cNvSpPr>
          <p:nvPr>
            <p:ph type="ftr" sz="quarter" idx="11"/>
          </p:nvPr>
        </p:nvSpPr>
        <p:spPr/>
        <p:txBody>
          <a:bodyPr/>
          <a:lstStyle/>
          <a:p>
            <a:r>
              <a:rPr lang="en-US"/>
              <a:t>Multimodal skin lesion classification with data scarcity problem</a:t>
            </a:r>
          </a:p>
        </p:txBody>
      </p:sp>
      <p:sp>
        <p:nvSpPr>
          <p:cNvPr id="7" name="Slide Number Placeholder 6">
            <a:extLst>
              <a:ext uri="{FF2B5EF4-FFF2-40B4-BE49-F238E27FC236}">
                <a16:creationId xmlns:a16="http://schemas.microsoft.com/office/drawing/2014/main" id="{7DA2F261-9CF2-3C12-AF50-8EA3B92CD63D}"/>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844986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92B6-2D7D-F5BA-4EB3-2F2BB7BF3DC4}"/>
              </a:ext>
            </a:extLst>
          </p:cNvPr>
          <p:cNvSpPr>
            <a:spLocks noGrp="1"/>
          </p:cNvSpPr>
          <p:nvPr>
            <p:ph type="title"/>
          </p:nvPr>
        </p:nvSpPr>
        <p:spPr>
          <a:xfrm>
            <a:off x="839793"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D3AD2-5AE8-E849-18A1-FF86964927EC}"/>
              </a:ext>
            </a:extLst>
          </p:cNvPr>
          <p:cNvSpPr>
            <a:spLocks noGrp="1"/>
          </p:cNvSpPr>
          <p:nvPr>
            <p:ph type="pic" idx="1"/>
          </p:nvPr>
        </p:nvSpPr>
        <p:spPr>
          <a:xfrm>
            <a:off x="5183188" y="987429"/>
            <a:ext cx="6172200" cy="4873625"/>
          </a:xfrm>
        </p:spPr>
        <p:txBody>
          <a:bodyPr/>
          <a:lstStyle>
            <a:lvl1pPr marL="0" indent="0">
              <a:buNone/>
              <a:defRPr sz="3200"/>
            </a:lvl1pPr>
            <a:lvl2pPr marL="457217" indent="0">
              <a:buNone/>
              <a:defRPr sz="2800"/>
            </a:lvl2pPr>
            <a:lvl3pPr marL="914434" indent="0">
              <a:buNone/>
              <a:defRPr sz="2400"/>
            </a:lvl3pPr>
            <a:lvl4pPr marL="1371651" indent="0">
              <a:buNone/>
              <a:defRPr sz="2000"/>
            </a:lvl4pPr>
            <a:lvl5pPr marL="1828869" indent="0">
              <a:buNone/>
              <a:defRPr sz="2000"/>
            </a:lvl5pPr>
            <a:lvl6pPr marL="2286085" indent="0">
              <a:buNone/>
              <a:defRPr sz="2000"/>
            </a:lvl6pPr>
            <a:lvl7pPr marL="2743303" indent="0">
              <a:buNone/>
              <a:defRPr sz="2000"/>
            </a:lvl7pPr>
            <a:lvl8pPr marL="3200520" indent="0">
              <a:buNone/>
              <a:defRPr sz="2000"/>
            </a:lvl8pPr>
            <a:lvl9pPr marL="3657737" indent="0">
              <a:buNone/>
              <a:defRPr sz="2000"/>
            </a:lvl9pPr>
          </a:lstStyle>
          <a:p>
            <a:endParaRPr lang="en-US"/>
          </a:p>
        </p:txBody>
      </p:sp>
      <p:sp>
        <p:nvSpPr>
          <p:cNvPr id="4" name="Text Placeholder 3">
            <a:extLst>
              <a:ext uri="{FF2B5EF4-FFF2-40B4-BE49-F238E27FC236}">
                <a16:creationId xmlns:a16="http://schemas.microsoft.com/office/drawing/2014/main" id="{5A48B3C5-6389-48F8-345A-76C2CD6FAB95}"/>
              </a:ext>
            </a:extLst>
          </p:cNvPr>
          <p:cNvSpPr>
            <a:spLocks noGrp="1"/>
          </p:cNvSpPr>
          <p:nvPr>
            <p:ph type="body" sz="half" idx="2"/>
          </p:nvPr>
        </p:nvSpPr>
        <p:spPr>
          <a:xfrm>
            <a:off x="839793" y="2057400"/>
            <a:ext cx="3932237" cy="3811588"/>
          </a:xfrm>
        </p:spPr>
        <p:txBody>
          <a:bodyPr/>
          <a:lstStyle>
            <a:lvl1pPr marL="0" indent="0">
              <a:buNone/>
              <a:defRPr sz="1600"/>
            </a:lvl1pPr>
            <a:lvl2pPr marL="457217" indent="0">
              <a:buNone/>
              <a:defRPr sz="1400"/>
            </a:lvl2pPr>
            <a:lvl3pPr marL="914434" indent="0">
              <a:buNone/>
              <a:defRPr sz="1200"/>
            </a:lvl3pPr>
            <a:lvl4pPr marL="1371651" indent="0">
              <a:buNone/>
              <a:defRPr sz="1000"/>
            </a:lvl4pPr>
            <a:lvl5pPr marL="1828869" indent="0">
              <a:buNone/>
              <a:defRPr sz="1000"/>
            </a:lvl5pPr>
            <a:lvl6pPr marL="2286085" indent="0">
              <a:buNone/>
              <a:defRPr sz="1000"/>
            </a:lvl6pPr>
            <a:lvl7pPr marL="2743303" indent="0">
              <a:buNone/>
              <a:defRPr sz="1000"/>
            </a:lvl7pPr>
            <a:lvl8pPr marL="3200520" indent="0">
              <a:buNone/>
              <a:defRPr sz="1000"/>
            </a:lvl8pPr>
            <a:lvl9pPr marL="365773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7D2933-9BDB-7332-EB62-8714BFCACEEA}"/>
              </a:ext>
            </a:extLst>
          </p:cNvPr>
          <p:cNvSpPr>
            <a:spLocks noGrp="1"/>
          </p:cNvSpPr>
          <p:nvPr>
            <p:ph type="dt" sz="half" idx="10"/>
          </p:nvPr>
        </p:nvSpPr>
        <p:spPr/>
        <p:txBody>
          <a:bodyPr/>
          <a:lstStyle/>
          <a:p>
            <a:fld id="{BFE54CF8-5F7E-4FC5-8024-D03875A7C9DE}" type="datetime1">
              <a:rPr lang="en-US" smtClean="0"/>
              <a:t>16-May-23</a:t>
            </a:fld>
            <a:endParaRPr lang="en-US"/>
          </a:p>
        </p:txBody>
      </p:sp>
      <p:sp>
        <p:nvSpPr>
          <p:cNvPr id="6" name="Footer Placeholder 5">
            <a:extLst>
              <a:ext uri="{FF2B5EF4-FFF2-40B4-BE49-F238E27FC236}">
                <a16:creationId xmlns:a16="http://schemas.microsoft.com/office/drawing/2014/main" id="{9562A747-E3C1-3A80-13E0-F78EC139991A}"/>
              </a:ext>
            </a:extLst>
          </p:cNvPr>
          <p:cNvSpPr>
            <a:spLocks noGrp="1"/>
          </p:cNvSpPr>
          <p:nvPr>
            <p:ph type="ftr" sz="quarter" idx="11"/>
          </p:nvPr>
        </p:nvSpPr>
        <p:spPr/>
        <p:txBody>
          <a:bodyPr/>
          <a:lstStyle/>
          <a:p>
            <a:r>
              <a:rPr lang="en-US"/>
              <a:t>Multimodal skin lesion classification with data scarcity problem</a:t>
            </a:r>
          </a:p>
        </p:txBody>
      </p:sp>
      <p:sp>
        <p:nvSpPr>
          <p:cNvPr id="7" name="Slide Number Placeholder 6">
            <a:extLst>
              <a:ext uri="{FF2B5EF4-FFF2-40B4-BE49-F238E27FC236}">
                <a16:creationId xmlns:a16="http://schemas.microsoft.com/office/drawing/2014/main" id="{9A9206AD-1EEC-3966-6B00-6D0CA2197EFD}"/>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1717669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96DF1-218C-33BF-6C5C-29313DE4B2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1B45FD-7C95-1B51-18B3-71B667B47A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ECD5E-E0D7-EE99-6626-EB9B5D994465}"/>
              </a:ext>
            </a:extLst>
          </p:cNvPr>
          <p:cNvSpPr>
            <a:spLocks noGrp="1"/>
          </p:cNvSpPr>
          <p:nvPr>
            <p:ph type="dt" sz="half" idx="10"/>
          </p:nvPr>
        </p:nvSpPr>
        <p:spPr/>
        <p:txBody>
          <a:bodyPr/>
          <a:lstStyle/>
          <a:p>
            <a:fld id="{AEAB957C-6EA7-4B02-B9D0-E6BE7A97C7C4}" type="datetime1">
              <a:rPr lang="en-US" smtClean="0"/>
              <a:t>16-May-23</a:t>
            </a:fld>
            <a:endParaRPr lang="en-US"/>
          </a:p>
        </p:txBody>
      </p:sp>
      <p:sp>
        <p:nvSpPr>
          <p:cNvPr id="5" name="Footer Placeholder 4">
            <a:extLst>
              <a:ext uri="{FF2B5EF4-FFF2-40B4-BE49-F238E27FC236}">
                <a16:creationId xmlns:a16="http://schemas.microsoft.com/office/drawing/2014/main" id="{0C4456E2-9C2C-F979-1D7F-563202438104}"/>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BF7790ED-EEA0-C013-F2C0-5289FA7E0B37}"/>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2200797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B034E7-E0EA-0FB0-B985-9998BCCDC1AD}"/>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0C3B52-AD7F-767B-B46D-23D041826453}"/>
              </a:ext>
            </a:extLst>
          </p:cNvPr>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72E85-A8C1-F5F3-F919-21540A4AEA19}"/>
              </a:ext>
            </a:extLst>
          </p:cNvPr>
          <p:cNvSpPr>
            <a:spLocks noGrp="1"/>
          </p:cNvSpPr>
          <p:nvPr>
            <p:ph type="dt" sz="half" idx="10"/>
          </p:nvPr>
        </p:nvSpPr>
        <p:spPr/>
        <p:txBody>
          <a:bodyPr/>
          <a:lstStyle/>
          <a:p>
            <a:fld id="{B63BCDAB-04EE-4C39-A893-7D49B3553C53}" type="datetime1">
              <a:rPr lang="en-US" smtClean="0"/>
              <a:t>16-May-23</a:t>
            </a:fld>
            <a:endParaRPr lang="en-US"/>
          </a:p>
        </p:txBody>
      </p:sp>
      <p:sp>
        <p:nvSpPr>
          <p:cNvPr id="5" name="Footer Placeholder 4">
            <a:extLst>
              <a:ext uri="{FF2B5EF4-FFF2-40B4-BE49-F238E27FC236}">
                <a16:creationId xmlns:a16="http://schemas.microsoft.com/office/drawing/2014/main" id="{E4CF1065-F3E8-871A-342B-D5B05705A836}"/>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85562CBF-8C0C-9B4C-C4C5-F38D7673DA0A}"/>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4156763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87F5-63D1-7C4D-C9D0-B6D861831622}"/>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4CA06F5-FA79-C363-281C-08A1846576F4}"/>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31663-7D3C-8E35-D0C4-A0B4CEBB6706}"/>
              </a:ext>
            </a:extLst>
          </p:cNvPr>
          <p:cNvSpPr>
            <a:spLocks noGrp="1"/>
          </p:cNvSpPr>
          <p:nvPr>
            <p:ph type="dt" sz="half" idx="10"/>
          </p:nvPr>
        </p:nvSpPr>
        <p:spPr/>
        <p:txBody>
          <a:bodyPr/>
          <a:lstStyle/>
          <a:p>
            <a:fld id="{EA5D2087-D6D1-436C-B887-3119F9A0ED00}" type="datetime1">
              <a:rPr lang="en-US" smtClean="0"/>
              <a:t>16-May-23</a:t>
            </a:fld>
            <a:endParaRPr lang="en-US"/>
          </a:p>
        </p:txBody>
      </p:sp>
      <p:sp>
        <p:nvSpPr>
          <p:cNvPr id="5" name="Footer Placeholder 4">
            <a:extLst>
              <a:ext uri="{FF2B5EF4-FFF2-40B4-BE49-F238E27FC236}">
                <a16:creationId xmlns:a16="http://schemas.microsoft.com/office/drawing/2014/main" id="{B934A486-92E8-86A1-7139-2AEAE15BB225}"/>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D6FD2BBC-14C4-1365-8CAA-C8E30F12574A}"/>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290619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99B3D-6531-242D-5288-F9E2D2A7695A}"/>
              </a:ext>
            </a:extLst>
          </p:cNvPr>
          <p:cNvSpPr>
            <a:spLocks noGrp="1"/>
          </p:cNvSpPr>
          <p:nvPr>
            <p:ph type="title"/>
          </p:nvPr>
        </p:nvSpPr>
        <p:spPr>
          <a:xfrm>
            <a:off x="831851" y="1709744"/>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CE30A1-F1F8-E4F6-4EE7-16478E7E3789}"/>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17" indent="0">
              <a:buNone/>
              <a:defRPr sz="2000">
                <a:solidFill>
                  <a:schemeClr val="tx1">
                    <a:tint val="75000"/>
                  </a:schemeClr>
                </a:solidFill>
              </a:defRPr>
            </a:lvl2pPr>
            <a:lvl3pPr marL="914434" indent="0">
              <a:buNone/>
              <a:defRPr sz="1800">
                <a:solidFill>
                  <a:schemeClr val="tx1">
                    <a:tint val="75000"/>
                  </a:schemeClr>
                </a:solidFill>
              </a:defRPr>
            </a:lvl3pPr>
            <a:lvl4pPr marL="1371651" indent="0">
              <a:buNone/>
              <a:defRPr sz="1600">
                <a:solidFill>
                  <a:schemeClr val="tx1">
                    <a:tint val="75000"/>
                  </a:schemeClr>
                </a:solidFill>
              </a:defRPr>
            </a:lvl4pPr>
            <a:lvl5pPr marL="1828869" indent="0">
              <a:buNone/>
              <a:defRPr sz="1600">
                <a:solidFill>
                  <a:schemeClr val="tx1">
                    <a:tint val="75000"/>
                  </a:schemeClr>
                </a:solidFill>
              </a:defRPr>
            </a:lvl5pPr>
            <a:lvl6pPr marL="2286085" indent="0">
              <a:buNone/>
              <a:defRPr sz="1600">
                <a:solidFill>
                  <a:schemeClr val="tx1">
                    <a:tint val="75000"/>
                  </a:schemeClr>
                </a:solidFill>
              </a:defRPr>
            </a:lvl6pPr>
            <a:lvl7pPr marL="2743303" indent="0">
              <a:buNone/>
              <a:defRPr sz="1600">
                <a:solidFill>
                  <a:schemeClr val="tx1">
                    <a:tint val="75000"/>
                  </a:schemeClr>
                </a:solidFill>
              </a:defRPr>
            </a:lvl7pPr>
            <a:lvl8pPr marL="3200520" indent="0">
              <a:buNone/>
              <a:defRPr sz="1600">
                <a:solidFill>
                  <a:schemeClr val="tx1">
                    <a:tint val="75000"/>
                  </a:schemeClr>
                </a:solidFill>
              </a:defRPr>
            </a:lvl8pPr>
            <a:lvl9pPr marL="365773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DD5C45-533B-5B22-FD5D-DDB55864567D}"/>
              </a:ext>
            </a:extLst>
          </p:cNvPr>
          <p:cNvSpPr>
            <a:spLocks noGrp="1"/>
          </p:cNvSpPr>
          <p:nvPr>
            <p:ph type="dt" sz="half" idx="10"/>
          </p:nvPr>
        </p:nvSpPr>
        <p:spPr/>
        <p:txBody>
          <a:bodyPr/>
          <a:lstStyle/>
          <a:p>
            <a:fld id="{A61AB29B-17EC-476E-B319-9C86979B2600}" type="datetime1">
              <a:rPr lang="en-US" smtClean="0"/>
              <a:t>16-May-23</a:t>
            </a:fld>
            <a:endParaRPr lang="en-US"/>
          </a:p>
        </p:txBody>
      </p:sp>
      <p:sp>
        <p:nvSpPr>
          <p:cNvPr id="5" name="Footer Placeholder 4">
            <a:extLst>
              <a:ext uri="{FF2B5EF4-FFF2-40B4-BE49-F238E27FC236}">
                <a16:creationId xmlns:a16="http://schemas.microsoft.com/office/drawing/2014/main" id="{4C202510-7C4B-74A1-9D8E-4ACA8864A491}"/>
              </a:ext>
            </a:extLst>
          </p:cNvPr>
          <p:cNvSpPr>
            <a:spLocks noGrp="1"/>
          </p:cNvSpPr>
          <p:nvPr>
            <p:ph type="ftr" sz="quarter" idx="11"/>
          </p:nvPr>
        </p:nvSpPr>
        <p:spPr/>
        <p:txBody>
          <a:body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02B81842-F85D-481B-DC9B-EF0A37385516}"/>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3999792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1C03-AEA1-FC3F-128A-5484A3568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74074B-0314-60F4-94C0-69D6FD240F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C10E7E-2AA8-86B0-4156-0F9762BCBC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C9BD60-8153-47B4-1E0F-D8D18186B9FD}"/>
              </a:ext>
            </a:extLst>
          </p:cNvPr>
          <p:cNvSpPr>
            <a:spLocks noGrp="1"/>
          </p:cNvSpPr>
          <p:nvPr>
            <p:ph type="dt" sz="half" idx="10"/>
          </p:nvPr>
        </p:nvSpPr>
        <p:spPr/>
        <p:txBody>
          <a:bodyPr/>
          <a:lstStyle/>
          <a:p>
            <a:fld id="{FB259608-D9F5-45FC-AD69-3EC3E31E5EE0}" type="datetime1">
              <a:rPr lang="en-US" smtClean="0"/>
              <a:t>16-May-23</a:t>
            </a:fld>
            <a:endParaRPr lang="en-US"/>
          </a:p>
        </p:txBody>
      </p:sp>
      <p:sp>
        <p:nvSpPr>
          <p:cNvPr id="6" name="Footer Placeholder 5">
            <a:extLst>
              <a:ext uri="{FF2B5EF4-FFF2-40B4-BE49-F238E27FC236}">
                <a16:creationId xmlns:a16="http://schemas.microsoft.com/office/drawing/2014/main" id="{CCADD9F9-6159-7896-F13A-AFC1975A92AE}"/>
              </a:ext>
            </a:extLst>
          </p:cNvPr>
          <p:cNvSpPr>
            <a:spLocks noGrp="1"/>
          </p:cNvSpPr>
          <p:nvPr>
            <p:ph type="ftr" sz="quarter" idx="11"/>
          </p:nvPr>
        </p:nvSpPr>
        <p:spPr/>
        <p:txBody>
          <a:bodyPr/>
          <a:lstStyle/>
          <a:p>
            <a:r>
              <a:rPr lang="en-US"/>
              <a:t>Multimodal skin lesion classification with data scarcity problem</a:t>
            </a:r>
          </a:p>
        </p:txBody>
      </p:sp>
      <p:sp>
        <p:nvSpPr>
          <p:cNvPr id="7" name="Slide Number Placeholder 6">
            <a:extLst>
              <a:ext uri="{FF2B5EF4-FFF2-40B4-BE49-F238E27FC236}">
                <a16:creationId xmlns:a16="http://schemas.microsoft.com/office/drawing/2014/main" id="{3EF35972-57AC-810F-1988-064602C8116E}"/>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121517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8DE4-B8EC-8863-EBE8-14AC556C4815}"/>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0188F6-34F6-80F8-DAB3-E62A7FD83C20}"/>
              </a:ext>
            </a:extLst>
          </p:cNvPr>
          <p:cNvSpPr>
            <a:spLocks noGrp="1"/>
          </p:cNvSpPr>
          <p:nvPr>
            <p:ph type="body" idx="1"/>
          </p:nvPr>
        </p:nvSpPr>
        <p:spPr>
          <a:xfrm>
            <a:off x="839794" y="1681165"/>
            <a:ext cx="5157787" cy="823912"/>
          </a:xfrm>
        </p:spPr>
        <p:txBody>
          <a:bodyPr anchor="b"/>
          <a:lstStyle>
            <a:lvl1pPr marL="0" indent="0">
              <a:buNone/>
              <a:defRPr sz="2400" b="1"/>
            </a:lvl1pPr>
            <a:lvl2pPr marL="457217" indent="0">
              <a:buNone/>
              <a:defRPr sz="2000" b="1"/>
            </a:lvl2pPr>
            <a:lvl3pPr marL="914434" indent="0">
              <a:buNone/>
              <a:defRPr sz="1800" b="1"/>
            </a:lvl3pPr>
            <a:lvl4pPr marL="1371651" indent="0">
              <a:buNone/>
              <a:defRPr sz="1600" b="1"/>
            </a:lvl4pPr>
            <a:lvl5pPr marL="1828869" indent="0">
              <a:buNone/>
              <a:defRPr sz="1600" b="1"/>
            </a:lvl5pPr>
            <a:lvl6pPr marL="2286085" indent="0">
              <a:buNone/>
              <a:defRPr sz="1600" b="1"/>
            </a:lvl6pPr>
            <a:lvl7pPr marL="2743303" indent="0">
              <a:buNone/>
              <a:defRPr sz="1600" b="1"/>
            </a:lvl7pPr>
            <a:lvl8pPr marL="3200520" indent="0">
              <a:buNone/>
              <a:defRPr sz="1600" b="1"/>
            </a:lvl8pPr>
            <a:lvl9pPr marL="365773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A32CB5-E06C-B437-5420-0DD307D43865}"/>
              </a:ext>
            </a:extLst>
          </p:cNvPr>
          <p:cNvSpPr>
            <a:spLocks noGrp="1"/>
          </p:cNvSpPr>
          <p:nvPr>
            <p:ph sz="half" idx="2"/>
          </p:nvPr>
        </p:nvSpPr>
        <p:spPr>
          <a:xfrm>
            <a:off x="839794"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02651A-CCDD-0A60-5A08-D167B40503F2}"/>
              </a:ext>
            </a:extLst>
          </p:cNvPr>
          <p:cNvSpPr>
            <a:spLocks noGrp="1"/>
          </p:cNvSpPr>
          <p:nvPr>
            <p:ph type="body" sz="quarter" idx="3"/>
          </p:nvPr>
        </p:nvSpPr>
        <p:spPr>
          <a:xfrm>
            <a:off x="6172202" y="1681165"/>
            <a:ext cx="5183188" cy="823912"/>
          </a:xfrm>
        </p:spPr>
        <p:txBody>
          <a:bodyPr anchor="b"/>
          <a:lstStyle>
            <a:lvl1pPr marL="0" indent="0">
              <a:buNone/>
              <a:defRPr sz="2400" b="1"/>
            </a:lvl1pPr>
            <a:lvl2pPr marL="457217" indent="0">
              <a:buNone/>
              <a:defRPr sz="2000" b="1"/>
            </a:lvl2pPr>
            <a:lvl3pPr marL="914434" indent="0">
              <a:buNone/>
              <a:defRPr sz="1800" b="1"/>
            </a:lvl3pPr>
            <a:lvl4pPr marL="1371651" indent="0">
              <a:buNone/>
              <a:defRPr sz="1600" b="1"/>
            </a:lvl4pPr>
            <a:lvl5pPr marL="1828869" indent="0">
              <a:buNone/>
              <a:defRPr sz="1600" b="1"/>
            </a:lvl5pPr>
            <a:lvl6pPr marL="2286085" indent="0">
              <a:buNone/>
              <a:defRPr sz="1600" b="1"/>
            </a:lvl6pPr>
            <a:lvl7pPr marL="2743303" indent="0">
              <a:buNone/>
              <a:defRPr sz="1600" b="1"/>
            </a:lvl7pPr>
            <a:lvl8pPr marL="3200520" indent="0">
              <a:buNone/>
              <a:defRPr sz="1600" b="1"/>
            </a:lvl8pPr>
            <a:lvl9pPr marL="365773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4E2111-D2F1-A008-E970-BE4227B1DDA8}"/>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C2530E-9409-FEEB-4435-2865028934E7}"/>
              </a:ext>
            </a:extLst>
          </p:cNvPr>
          <p:cNvSpPr>
            <a:spLocks noGrp="1"/>
          </p:cNvSpPr>
          <p:nvPr>
            <p:ph type="dt" sz="half" idx="10"/>
          </p:nvPr>
        </p:nvSpPr>
        <p:spPr/>
        <p:txBody>
          <a:bodyPr/>
          <a:lstStyle/>
          <a:p>
            <a:fld id="{BB170BF6-1837-42F9-87A1-4EF23D27447F}" type="datetime1">
              <a:rPr lang="en-US" smtClean="0"/>
              <a:t>16-May-23</a:t>
            </a:fld>
            <a:endParaRPr lang="en-US"/>
          </a:p>
        </p:txBody>
      </p:sp>
      <p:sp>
        <p:nvSpPr>
          <p:cNvPr id="8" name="Footer Placeholder 7">
            <a:extLst>
              <a:ext uri="{FF2B5EF4-FFF2-40B4-BE49-F238E27FC236}">
                <a16:creationId xmlns:a16="http://schemas.microsoft.com/office/drawing/2014/main" id="{A7A53BF1-6959-BC15-AF42-C88D7E05D8E7}"/>
              </a:ext>
            </a:extLst>
          </p:cNvPr>
          <p:cNvSpPr>
            <a:spLocks noGrp="1"/>
          </p:cNvSpPr>
          <p:nvPr>
            <p:ph type="ftr" sz="quarter" idx="11"/>
          </p:nvPr>
        </p:nvSpPr>
        <p:spPr/>
        <p:txBody>
          <a:bodyPr/>
          <a:lstStyle/>
          <a:p>
            <a:r>
              <a:rPr lang="en-US"/>
              <a:t>Multimodal skin lesion classification with data scarcity problem</a:t>
            </a:r>
          </a:p>
        </p:txBody>
      </p:sp>
      <p:sp>
        <p:nvSpPr>
          <p:cNvPr id="9" name="Slide Number Placeholder 8">
            <a:extLst>
              <a:ext uri="{FF2B5EF4-FFF2-40B4-BE49-F238E27FC236}">
                <a16:creationId xmlns:a16="http://schemas.microsoft.com/office/drawing/2014/main" id="{F91E2396-049D-74F5-3297-EE7912B79AFE}"/>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140650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B7B0-A41D-534F-37B8-D5588BD60C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47F269-F6A6-8B84-9C0C-CC877C401434}"/>
              </a:ext>
            </a:extLst>
          </p:cNvPr>
          <p:cNvSpPr>
            <a:spLocks noGrp="1"/>
          </p:cNvSpPr>
          <p:nvPr>
            <p:ph type="dt" sz="half" idx="10"/>
          </p:nvPr>
        </p:nvSpPr>
        <p:spPr/>
        <p:txBody>
          <a:bodyPr/>
          <a:lstStyle/>
          <a:p>
            <a:fld id="{C8133CB3-43A6-4A35-9B6A-78794CA167B1}" type="datetime1">
              <a:rPr lang="en-US" smtClean="0"/>
              <a:t>16-May-23</a:t>
            </a:fld>
            <a:endParaRPr lang="en-US"/>
          </a:p>
        </p:txBody>
      </p:sp>
      <p:sp>
        <p:nvSpPr>
          <p:cNvPr id="4" name="Footer Placeholder 3">
            <a:extLst>
              <a:ext uri="{FF2B5EF4-FFF2-40B4-BE49-F238E27FC236}">
                <a16:creationId xmlns:a16="http://schemas.microsoft.com/office/drawing/2014/main" id="{2DBBB4BD-AF3C-FCB6-20B9-D2C751E397E6}"/>
              </a:ext>
            </a:extLst>
          </p:cNvPr>
          <p:cNvSpPr>
            <a:spLocks noGrp="1"/>
          </p:cNvSpPr>
          <p:nvPr>
            <p:ph type="ftr" sz="quarter" idx="11"/>
          </p:nvPr>
        </p:nvSpPr>
        <p:spPr/>
        <p:txBody>
          <a:bodyPr/>
          <a:lstStyle/>
          <a:p>
            <a:r>
              <a:rPr lang="en-US"/>
              <a:t>Multimodal skin lesion classification with data scarcity problem</a:t>
            </a:r>
          </a:p>
        </p:txBody>
      </p:sp>
      <p:sp>
        <p:nvSpPr>
          <p:cNvPr id="5" name="Slide Number Placeholder 4">
            <a:extLst>
              <a:ext uri="{FF2B5EF4-FFF2-40B4-BE49-F238E27FC236}">
                <a16:creationId xmlns:a16="http://schemas.microsoft.com/office/drawing/2014/main" id="{07D855D1-F1A5-74C0-E017-E4147DC054D9}"/>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172874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FB825F-7BDA-A0A0-DEE3-6A320C1917A2}"/>
              </a:ext>
            </a:extLst>
          </p:cNvPr>
          <p:cNvSpPr>
            <a:spLocks noGrp="1"/>
          </p:cNvSpPr>
          <p:nvPr>
            <p:ph type="dt" sz="half" idx="10"/>
          </p:nvPr>
        </p:nvSpPr>
        <p:spPr/>
        <p:txBody>
          <a:bodyPr/>
          <a:lstStyle/>
          <a:p>
            <a:fld id="{C4A887CC-E34E-4E02-AFF1-A031BA6CCAE8}" type="datetime1">
              <a:rPr lang="en-US" smtClean="0"/>
              <a:t>16-May-23</a:t>
            </a:fld>
            <a:endParaRPr lang="en-US"/>
          </a:p>
        </p:txBody>
      </p:sp>
      <p:sp>
        <p:nvSpPr>
          <p:cNvPr id="3" name="Footer Placeholder 2">
            <a:extLst>
              <a:ext uri="{FF2B5EF4-FFF2-40B4-BE49-F238E27FC236}">
                <a16:creationId xmlns:a16="http://schemas.microsoft.com/office/drawing/2014/main" id="{847B9F0B-34B9-0F10-760B-183BEED6ED68}"/>
              </a:ext>
            </a:extLst>
          </p:cNvPr>
          <p:cNvSpPr>
            <a:spLocks noGrp="1"/>
          </p:cNvSpPr>
          <p:nvPr>
            <p:ph type="ftr" sz="quarter" idx="11"/>
          </p:nvPr>
        </p:nvSpPr>
        <p:spPr/>
        <p:txBody>
          <a:bodyPr/>
          <a:lstStyle/>
          <a:p>
            <a:r>
              <a:rPr lang="en-US"/>
              <a:t>Multimodal skin lesion classification with data scarcity problem</a:t>
            </a:r>
          </a:p>
        </p:txBody>
      </p:sp>
      <p:sp>
        <p:nvSpPr>
          <p:cNvPr id="4" name="Slide Number Placeholder 3">
            <a:extLst>
              <a:ext uri="{FF2B5EF4-FFF2-40B4-BE49-F238E27FC236}">
                <a16:creationId xmlns:a16="http://schemas.microsoft.com/office/drawing/2014/main" id="{B6A48B1A-B5CF-A332-E4C9-786606F3A6DF}"/>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3570443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B3C8-B097-3652-9185-F92DB8E2CA1B}"/>
              </a:ext>
            </a:extLst>
          </p:cNvPr>
          <p:cNvSpPr>
            <a:spLocks noGrp="1"/>
          </p:cNvSpPr>
          <p:nvPr>
            <p:ph type="title"/>
          </p:nvPr>
        </p:nvSpPr>
        <p:spPr>
          <a:xfrm>
            <a:off x="839793"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5D064D-3FA9-24BB-BC8F-EF2A64F6726D}"/>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485A13-77F4-769C-77DC-649A02063533}"/>
              </a:ext>
            </a:extLst>
          </p:cNvPr>
          <p:cNvSpPr>
            <a:spLocks noGrp="1"/>
          </p:cNvSpPr>
          <p:nvPr>
            <p:ph type="body" sz="half" idx="2"/>
          </p:nvPr>
        </p:nvSpPr>
        <p:spPr>
          <a:xfrm>
            <a:off x="839793" y="2057400"/>
            <a:ext cx="3932237" cy="3811588"/>
          </a:xfrm>
        </p:spPr>
        <p:txBody>
          <a:bodyPr/>
          <a:lstStyle>
            <a:lvl1pPr marL="0" indent="0">
              <a:buNone/>
              <a:defRPr sz="1600"/>
            </a:lvl1pPr>
            <a:lvl2pPr marL="457217" indent="0">
              <a:buNone/>
              <a:defRPr sz="1400"/>
            </a:lvl2pPr>
            <a:lvl3pPr marL="914434" indent="0">
              <a:buNone/>
              <a:defRPr sz="1200"/>
            </a:lvl3pPr>
            <a:lvl4pPr marL="1371651" indent="0">
              <a:buNone/>
              <a:defRPr sz="1000"/>
            </a:lvl4pPr>
            <a:lvl5pPr marL="1828869" indent="0">
              <a:buNone/>
              <a:defRPr sz="1000"/>
            </a:lvl5pPr>
            <a:lvl6pPr marL="2286085" indent="0">
              <a:buNone/>
              <a:defRPr sz="1000"/>
            </a:lvl6pPr>
            <a:lvl7pPr marL="2743303" indent="0">
              <a:buNone/>
              <a:defRPr sz="1000"/>
            </a:lvl7pPr>
            <a:lvl8pPr marL="3200520" indent="0">
              <a:buNone/>
              <a:defRPr sz="1000"/>
            </a:lvl8pPr>
            <a:lvl9pPr marL="365773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A72EF-979B-B790-3720-7C113D8AADB7}"/>
              </a:ext>
            </a:extLst>
          </p:cNvPr>
          <p:cNvSpPr>
            <a:spLocks noGrp="1"/>
          </p:cNvSpPr>
          <p:nvPr>
            <p:ph type="dt" sz="half" idx="10"/>
          </p:nvPr>
        </p:nvSpPr>
        <p:spPr/>
        <p:txBody>
          <a:bodyPr/>
          <a:lstStyle/>
          <a:p>
            <a:fld id="{5D8C1D08-6F8D-4B1C-83FD-0883536D18B8}" type="datetime1">
              <a:rPr lang="en-US" smtClean="0"/>
              <a:t>16-May-23</a:t>
            </a:fld>
            <a:endParaRPr lang="en-US"/>
          </a:p>
        </p:txBody>
      </p:sp>
      <p:sp>
        <p:nvSpPr>
          <p:cNvPr id="6" name="Footer Placeholder 5">
            <a:extLst>
              <a:ext uri="{FF2B5EF4-FFF2-40B4-BE49-F238E27FC236}">
                <a16:creationId xmlns:a16="http://schemas.microsoft.com/office/drawing/2014/main" id="{730854BA-86C1-E972-A633-7E3F388EF679}"/>
              </a:ext>
            </a:extLst>
          </p:cNvPr>
          <p:cNvSpPr>
            <a:spLocks noGrp="1"/>
          </p:cNvSpPr>
          <p:nvPr>
            <p:ph type="ftr" sz="quarter" idx="11"/>
          </p:nvPr>
        </p:nvSpPr>
        <p:spPr/>
        <p:txBody>
          <a:bodyPr/>
          <a:lstStyle/>
          <a:p>
            <a:r>
              <a:rPr lang="en-US"/>
              <a:t>Multimodal skin lesion classification with data scarcity problem</a:t>
            </a:r>
          </a:p>
        </p:txBody>
      </p:sp>
      <p:sp>
        <p:nvSpPr>
          <p:cNvPr id="7" name="Slide Number Placeholder 6">
            <a:extLst>
              <a:ext uri="{FF2B5EF4-FFF2-40B4-BE49-F238E27FC236}">
                <a16:creationId xmlns:a16="http://schemas.microsoft.com/office/drawing/2014/main" id="{7DA2F261-9CF2-3C12-AF50-8EA3B92CD63D}"/>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3961949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92B6-2D7D-F5BA-4EB3-2F2BB7BF3DC4}"/>
              </a:ext>
            </a:extLst>
          </p:cNvPr>
          <p:cNvSpPr>
            <a:spLocks noGrp="1"/>
          </p:cNvSpPr>
          <p:nvPr>
            <p:ph type="title"/>
          </p:nvPr>
        </p:nvSpPr>
        <p:spPr>
          <a:xfrm>
            <a:off x="839793"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D3AD2-5AE8-E849-18A1-FF86964927EC}"/>
              </a:ext>
            </a:extLst>
          </p:cNvPr>
          <p:cNvSpPr>
            <a:spLocks noGrp="1"/>
          </p:cNvSpPr>
          <p:nvPr>
            <p:ph type="pic" idx="1"/>
          </p:nvPr>
        </p:nvSpPr>
        <p:spPr>
          <a:xfrm>
            <a:off x="5183188" y="987429"/>
            <a:ext cx="6172200" cy="4873625"/>
          </a:xfrm>
        </p:spPr>
        <p:txBody>
          <a:bodyPr/>
          <a:lstStyle>
            <a:lvl1pPr marL="0" indent="0">
              <a:buNone/>
              <a:defRPr sz="3200"/>
            </a:lvl1pPr>
            <a:lvl2pPr marL="457217" indent="0">
              <a:buNone/>
              <a:defRPr sz="2800"/>
            </a:lvl2pPr>
            <a:lvl3pPr marL="914434" indent="0">
              <a:buNone/>
              <a:defRPr sz="2400"/>
            </a:lvl3pPr>
            <a:lvl4pPr marL="1371651" indent="0">
              <a:buNone/>
              <a:defRPr sz="2000"/>
            </a:lvl4pPr>
            <a:lvl5pPr marL="1828869" indent="0">
              <a:buNone/>
              <a:defRPr sz="2000"/>
            </a:lvl5pPr>
            <a:lvl6pPr marL="2286085" indent="0">
              <a:buNone/>
              <a:defRPr sz="2000"/>
            </a:lvl6pPr>
            <a:lvl7pPr marL="2743303" indent="0">
              <a:buNone/>
              <a:defRPr sz="2000"/>
            </a:lvl7pPr>
            <a:lvl8pPr marL="3200520" indent="0">
              <a:buNone/>
              <a:defRPr sz="2000"/>
            </a:lvl8pPr>
            <a:lvl9pPr marL="3657737" indent="0">
              <a:buNone/>
              <a:defRPr sz="2000"/>
            </a:lvl9pPr>
          </a:lstStyle>
          <a:p>
            <a:endParaRPr lang="en-US"/>
          </a:p>
        </p:txBody>
      </p:sp>
      <p:sp>
        <p:nvSpPr>
          <p:cNvPr id="4" name="Text Placeholder 3">
            <a:extLst>
              <a:ext uri="{FF2B5EF4-FFF2-40B4-BE49-F238E27FC236}">
                <a16:creationId xmlns:a16="http://schemas.microsoft.com/office/drawing/2014/main" id="{5A48B3C5-6389-48F8-345A-76C2CD6FAB95}"/>
              </a:ext>
            </a:extLst>
          </p:cNvPr>
          <p:cNvSpPr>
            <a:spLocks noGrp="1"/>
          </p:cNvSpPr>
          <p:nvPr>
            <p:ph type="body" sz="half" idx="2"/>
          </p:nvPr>
        </p:nvSpPr>
        <p:spPr>
          <a:xfrm>
            <a:off x="839793" y="2057400"/>
            <a:ext cx="3932237" cy="3811588"/>
          </a:xfrm>
        </p:spPr>
        <p:txBody>
          <a:bodyPr/>
          <a:lstStyle>
            <a:lvl1pPr marL="0" indent="0">
              <a:buNone/>
              <a:defRPr sz="1600"/>
            </a:lvl1pPr>
            <a:lvl2pPr marL="457217" indent="0">
              <a:buNone/>
              <a:defRPr sz="1400"/>
            </a:lvl2pPr>
            <a:lvl3pPr marL="914434" indent="0">
              <a:buNone/>
              <a:defRPr sz="1200"/>
            </a:lvl3pPr>
            <a:lvl4pPr marL="1371651" indent="0">
              <a:buNone/>
              <a:defRPr sz="1000"/>
            </a:lvl4pPr>
            <a:lvl5pPr marL="1828869" indent="0">
              <a:buNone/>
              <a:defRPr sz="1000"/>
            </a:lvl5pPr>
            <a:lvl6pPr marL="2286085" indent="0">
              <a:buNone/>
              <a:defRPr sz="1000"/>
            </a:lvl6pPr>
            <a:lvl7pPr marL="2743303" indent="0">
              <a:buNone/>
              <a:defRPr sz="1000"/>
            </a:lvl7pPr>
            <a:lvl8pPr marL="3200520" indent="0">
              <a:buNone/>
              <a:defRPr sz="1000"/>
            </a:lvl8pPr>
            <a:lvl9pPr marL="365773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7D2933-9BDB-7332-EB62-8714BFCACEEA}"/>
              </a:ext>
            </a:extLst>
          </p:cNvPr>
          <p:cNvSpPr>
            <a:spLocks noGrp="1"/>
          </p:cNvSpPr>
          <p:nvPr>
            <p:ph type="dt" sz="half" idx="10"/>
          </p:nvPr>
        </p:nvSpPr>
        <p:spPr/>
        <p:txBody>
          <a:bodyPr/>
          <a:lstStyle/>
          <a:p>
            <a:fld id="{E1ECEFF3-0027-4809-B64E-8325B0DC9292}" type="datetime1">
              <a:rPr lang="en-US" smtClean="0"/>
              <a:t>16-May-23</a:t>
            </a:fld>
            <a:endParaRPr lang="en-US"/>
          </a:p>
        </p:txBody>
      </p:sp>
      <p:sp>
        <p:nvSpPr>
          <p:cNvPr id="6" name="Footer Placeholder 5">
            <a:extLst>
              <a:ext uri="{FF2B5EF4-FFF2-40B4-BE49-F238E27FC236}">
                <a16:creationId xmlns:a16="http://schemas.microsoft.com/office/drawing/2014/main" id="{9562A747-E3C1-3A80-13E0-F78EC139991A}"/>
              </a:ext>
            </a:extLst>
          </p:cNvPr>
          <p:cNvSpPr>
            <a:spLocks noGrp="1"/>
          </p:cNvSpPr>
          <p:nvPr>
            <p:ph type="ftr" sz="quarter" idx="11"/>
          </p:nvPr>
        </p:nvSpPr>
        <p:spPr/>
        <p:txBody>
          <a:bodyPr/>
          <a:lstStyle/>
          <a:p>
            <a:r>
              <a:rPr lang="en-US"/>
              <a:t>Multimodal skin lesion classification with data scarcity problem</a:t>
            </a:r>
          </a:p>
        </p:txBody>
      </p:sp>
      <p:sp>
        <p:nvSpPr>
          <p:cNvPr id="7" name="Slide Number Placeholder 6">
            <a:extLst>
              <a:ext uri="{FF2B5EF4-FFF2-40B4-BE49-F238E27FC236}">
                <a16:creationId xmlns:a16="http://schemas.microsoft.com/office/drawing/2014/main" id="{9A9206AD-1EEC-3966-6B00-6D0CA2197EFD}"/>
              </a:ext>
            </a:extLst>
          </p:cNvPr>
          <p:cNvSpPr>
            <a:spLocks noGrp="1"/>
          </p:cNvSpPr>
          <p:nvPr>
            <p:ph type="sldNum" sz="quarter" idx="12"/>
          </p:nvPr>
        </p:nvSpPr>
        <p:spPr/>
        <p:txBody>
          <a:bodyPr/>
          <a:lstStyle/>
          <a:p>
            <a:fld id="{6DCCA1CE-54D3-4B1F-BAFE-BDD10B4D91A3}" type="slidenum">
              <a:rPr lang="en-US" smtClean="0"/>
              <a:t>‹#›</a:t>
            </a:fld>
            <a:endParaRPr lang="en-US"/>
          </a:p>
        </p:txBody>
      </p:sp>
    </p:spTree>
    <p:extLst>
      <p:ext uri="{BB962C8B-B14F-4D97-AF65-F5344CB8AC3E}">
        <p14:creationId xmlns:p14="http://schemas.microsoft.com/office/powerpoint/2010/main" val="163861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5CDC41-549E-DE66-05DC-BC4B26783221}"/>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AEF887-335E-1F2F-C753-9F7353655C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69581B-0B58-877E-7A09-B0BFE7D14909}"/>
              </a:ext>
            </a:extLst>
          </p:cNvPr>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2B9131-567E-4F48-84DD-796BD2C48BD6}" type="datetime1">
              <a:rPr lang="en-US" smtClean="0"/>
              <a:t>16-May-23</a:t>
            </a:fld>
            <a:endParaRPr lang="en-US"/>
          </a:p>
        </p:txBody>
      </p:sp>
      <p:sp>
        <p:nvSpPr>
          <p:cNvPr id="5" name="Footer Placeholder 4">
            <a:extLst>
              <a:ext uri="{FF2B5EF4-FFF2-40B4-BE49-F238E27FC236}">
                <a16:creationId xmlns:a16="http://schemas.microsoft.com/office/drawing/2014/main" id="{E8825CDE-4F5F-7E8E-C5AB-30C26CD822D3}"/>
              </a:ext>
            </a:extLst>
          </p:cNvPr>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59023095-FDF0-01F6-582A-286684ACBE6A}"/>
              </a:ext>
            </a:extLst>
          </p:cNvPr>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CA1CE-54D3-4B1F-BAFE-BDD10B4D91A3}" type="slidenum">
              <a:rPr lang="en-US" smtClean="0"/>
              <a:t>‹#›</a:t>
            </a:fld>
            <a:endParaRPr lang="en-US"/>
          </a:p>
        </p:txBody>
      </p:sp>
    </p:spTree>
    <p:extLst>
      <p:ext uri="{BB962C8B-B14F-4D97-AF65-F5344CB8AC3E}">
        <p14:creationId xmlns:p14="http://schemas.microsoft.com/office/powerpoint/2010/main" val="3504109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p:txStyles>
    <p:titleStyle>
      <a:lvl1pPr algn="l" defTabSz="91443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9" indent="-228609" algn="l" defTabSz="91443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27" indent="-228609"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09"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79"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95"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12"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28"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47"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34" rtl="0" eaLnBrk="1" latinLnBrk="0" hangingPunct="1">
        <a:defRPr sz="1800" kern="1200">
          <a:solidFill>
            <a:schemeClr val="tx1"/>
          </a:solidFill>
          <a:latin typeface="+mn-lt"/>
          <a:ea typeface="+mn-ea"/>
          <a:cs typeface="+mn-cs"/>
        </a:defRPr>
      </a:lvl1pPr>
      <a:lvl2pPr marL="457217" algn="l" defTabSz="914434" rtl="0" eaLnBrk="1" latinLnBrk="0" hangingPunct="1">
        <a:defRPr sz="1800" kern="1200">
          <a:solidFill>
            <a:schemeClr val="tx1"/>
          </a:solidFill>
          <a:latin typeface="+mn-lt"/>
          <a:ea typeface="+mn-ea"/>
          <a:cs typeface="+mn-cs"/>
        </a:defRPr>
      </a:lvl2pPr>
      <a:lvl3pPr marL="914434" algn="l" defTabSz="914434" rtl="0" eaLnBrk="1" latinLnBrk="0" hangingPunct="1">
        <a:defRPr sz="1800" kern="1200">
          <a:solidFill>
            <a:schemeClr val="tx1"/>
          </a:solidFill>
          <a:latin typeface="+mn-lt"/>
          <a:ea typeface="+mn-ea"/>
          <a:cs typeface="+mn-cs"/>
        </a:defRPr>
      </a:lvl3pPr>
      <a:lvl4pPr marL="1371651" algn="l" defTabSz="914434" rtl="0" eaLnBrk="1" latinLnBrk="0" hangingPunct="1">
        <a:defRPr sz="1800" kern="1200">
          <a:solidFill>
            <a:schemeClr val="tx1"/>
          </a:solidFill>
          <a:latin typeface="+mn-lt"/>
          <a:ea typeface="+mn-ea"/>
          <a:cs typeface="+mn-cs"/>
        </a:defRPr>
      </a:lvl4pPr>
      <a:lvl5pPr marL="1828869" algn="l" defTabSz="914434" rtl="0" eaLnBrk="1" latinLnBrk="0" hangingPunct="1">
        <a:defRPr sz="1800" kern="1200">
          <a:solidFill>
            <a:schemeClr val="tx1"/>
          </a:solidFill>
          <a:latin typeface="+mn-lt"/>
          <a:ea typeface="+mn-ea"/>
          <a:cs typeface="+mn-cs"/>
        </a:defRPr>
      </a:lvl5pPr>
      <a:lvl6pPr marL="2286085" algn="l" defTabSz="914434" rtl="0" eaLnBrk="1" latinLnBrk="0" hangingPunct="1">
        <a:defRPr sz="1800" kern="1200">
          <a:solidFill>
            <a:schemeClr val="tx1"/>
          </a:solidFill>
          <a:latin typeface="+mn-lt"/>
          <a:ea typeface="+mn-ea"/>
          <a:cs typeface="+mn-cs"/>
        </a:defRPr>
      </a:lvl6pPr>
      <a:lvl7pPr marL="2743303" algn="l" defTabSz="914434" rtl="0" eaLnBrk="1" latinLnBrk="0" hangingPunct="1">
        <a:defRPr sz="1800" kern="1200">
          <a:solidFill>
            <a:schemeClr val="tx1"/>
          </a:solidFill>
          <a:latin typeface="+mn-lt"/>
          <a:ea typeface="+mn-ea"/>
          <a:cs typeface="+mn-cs"/>
        </a:defRPr>
      </a:lvl7pPr>
      <a:lvl8pPr marL="3200520" algn="l" defTabSz="914434" rtl="0" eaLnBrk="1" latinLnBrk="0" hangingPunct="1">
        <a:defRPr sz="1800" kern="1200">
          <a:solidFill>
            <a:schemeClr val="tx1"/>
          </a:solidFill>
          <a:latin typeface="+mn-lt"/>
          <a:ea typeface="+mn-ea"/>
          <a:cs typeface="+mn-cs"/>
        </a:defRPr>
      </a:lvl8pPr>
      <a:lvl9pPr marL="3657737" algn="l" defTabSz="91443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5CDC41-549E-DE66-05DC-BC4B26783221}"/>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AEF887-335E-1F2F-C753-9F7353655C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69581B-0B58-877E-7A09-B0BFE7D14909}"/>
              </a:ext>
            </a:extLst>
          </p:cNvPr>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FCB2C-9D2C-4F8E-9815-AA017C18AD14}" type="datetime1">
              <a:rPr lang="en-US" smtClean="0"/>
              <a:t>16-May-23</a:t>
            </a:fld>
            <a:endParaRPr lang="en-US"/>
          </a:p>
        </p:txBody>
      </p:sp>
      <p:sp>
        <p:nvSpPr>
          <p:cNvPr id="5" name="Footer Placeholder 4">
            <a:extLst>
              <a:ext uri="{FF2B5EF4-FFF2-40B4-BE49-F238E27FC236}">
                <a16:creationId xmlns:a16="http://schemas.microsoft.com/office/drawing/2014/main" id="{E8825CDE-4F5F-7E8E-C5AB-30C26CD822D3}"/>
              </a:ext>
            </a:extLst>
          </p:cNvPr>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Multimodal skin lesion classification with data scarcity problem</a:t>
            </a:r>
          </a:p>
        </p:txBody>
      </p:sp>
      <p:sp>
        <p:nvSpPr>
          <p:cNvPr id="6" name="Slide Number Placeholder 5">
            <a:extLst>
              <a:ext uri="{FF2B5EF4-FFF2-40B4-BE49-F238E27FC236}">
                <a16:creationId xmlns:a16="http://schemas.microsoft.com/office/drawing/2014/main" id="{59023095-FDF0-01F6-582A-286684ACBE6A}"/>
              </a:ext>
            </a:extLst>
          </p:cNvPr>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CA1CE-54D3-4B1F-BAFE-BDD10B4D91A3}" type="slidenum">
              <a:rPr lang="en-US" smtClean="0"/>
              <a:t>‹#›</a:t>
            </a:fld>
            <a:endParaRPr lang="en-US"/>
          </a:p>
        </p:txBody>
      </p:sp>
    </p:spTree>
    <p:extLst>
      <p:ext uri="{BB962C8B-B14F-4D97-AF65-F5344CB8AC3E}">
        <p14:creationId xmlns:p14="http://schemas.microsoft.com/office/powerpoint/2010/main" val="20024446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p:txStyles>
    <p:titleStyle>
      <a:lvl1pPr algn="l" defTabSz="91443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9" indent="-228609" algn="l" defTabSz="91443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27" indent="-228609"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09"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79"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95"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12"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28"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47" indent="-228609" algn="l" defTabSz="9144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34" rtl="0" eaLnBrk="1" latinLnBrk="0" hangingPunct="1">
        <a:defRPr sz="1800" kern="1200">
          <a:solidFill>
            <a:schemeClr val="tx1"/>
          </a:solidFill>
          <a:latin typeface="+mn-lt"/>
          <a:ea typeface="+mn-ea"/>
          <a:cs typeface="+mn-cs"/>
        </a:defRPr>
      </a:lvl1pPr>
      <a:lvl2pPr marL="457217" algn="l" defTabSz="914434" rtl="0" eaLnBrk="1" latinLnBrk="0" hangingPunct="1">
        <a:defRPr sz="1800" kern="1200">
          <a:solidFill>
            <a:schemeClr val="tx1"/>
          </a:solidFill>
          <a:latin typeface="+mn-lt"/>
          <a:ea typeface="+mn-ea"/>
          <a:cs typeface="+mn-cs"/>
        </a:defRPr>
      </a:lvl2pPr>
      <a:lvl3pPr marL="914434" algn="l" defTabSz="914434" rtl="0" eaLnBrk="1" latinLnBrk="0" hangingPunct="1">
        <a:defRPr sz="1800" kern="1200">
          <a:solidFill>
            <a:schemeClr val="tx1"/>
          </a:solidFill>
          <a:latin typeface="+mn-lt"/>
          <a:ea typeface="+mn-ea"/>
          <a:cs typeface="+mn-cs"/>
        </a:defRPr>
      </a:lvl3pPr>
      <a:lvl4pPr marL="1371651" algn="l" defTabSz="914434" rtl="0" eaLnBrk="1" latinLnBrk="0" hangingPunct="1">
        <a:defRPr sz="1800" kern="1200">
          <a:solidFill>
            <a:schemeClr val="tx1"/>
          </a:solidFill>
          <a:latin typeface="+mn-lt"/>
          <a:ea typeface="+mn-ea"/>
          <a:cs typeface="+mn-cs"/>
        </a:defRPr>
      </a:lvl4pPr>
      <a:lvl5pPr marL="1828869" algn="l" defTabSz="914434" rtl="0" eaLnBrk="1" latinLnBrk="0" hangingPunct="1">
        <a:defRPr sz="1800" kern="1200">
          <a:solidFill>
            <a:schemeClr val="tx1"/>
          </a:solidFill>
          <a:latin typeface="+mn-lt"/>
          <a:ea typeface="+mn-ea"/>
          <a:cs typeface="+mn-cs"/>
        </a:defRPr>
      </a:lvl5pPr>
      <a:lvl6pPr marL="2286085" algn="l" defTabSz="914434" rtl="0" eaLnBrk="1" latinLnBrk="0" hangingPunct="1">
        <a:defRPr sz="1800" kern="1200">
          <a:solidFill>
            <a:schemeClr val="tx1"/>
          </a:solidFill>
          <a:latin typeface="+mn-lt"/>
          <a:ea typeface="+mn-ea"/>
          <a:cs typeface="+mn-cs"/>
        </a:defRPr>
      </a:lvl6pPr>
      <a:lvl7pPr marL="2743303" algn="l" defTabSz="914434" rtl="0" eaLnBrk="1" latinLnBrk="0" hangingPunct="1">
        <a:defRPr sz="1800" kern="1200">
          <a:solidFill>
            <a:schemeClr val="tx1"/>
          </a:solidFill>
          <a:latin typeface="+mn-lt"/>
          <a:ea typeface="+mn-ea"/>
          <a:cs typeface="+mn-cs"/>
        </a:defRPr>
      </a:lvl7pPr>
      <a:lvl8pPr marL="3200520" algn="l" defTabSz="914434" rtl="0" eaLnBrk="1" latinLnBrk="0" hangingPunct="1">
        <a:defRPr sz="1800" kern="1200">
          <a:solidFill>
            <a:schemeClr val="tx1"/>
          </a:solidFill>
          <a:latin typeface="+mn-lt"/>
          <a:ea typeface="+mn-ea"/>
          <a:cs typeface="+mn-cs"/>
        </a:defRPr>
      </a:lvl8pPr>
      <a:lvl9pPr marL="3657737" algn="l" defTabSz="9144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github.com/vdumoulin/conv_arithmetic"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image-net.org/" TargetMode="External"/><Relationship Id="rId7" Type="http://schemas.openxmlformats.org/officeDocument/2006/relationships/image" Target="../media/image30.png"/><Relationship Id="rId2" Type="http://schemas.openxmlformats.org/officeDocument/2006/relationships/slide" Target="slide5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3.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 Target="slide5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medium.com/starschema-blog/growing-neural-gas-models-theory-and-practice-b63e5bbe058d" TargetMode="Externa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jpe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 Id="rId9" Type="http://schemas.openxmlformats.org/officeDocument/2006/relationships/image" Target="../media/image4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slide" Target="slide54.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016/j.cmpb.2022.10662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1.jpg"/><Relationship Id="rId7" Type="http://schemas.openxmlformats.org/officeDocument/2006/relationships/image" Target="../media/image47.jp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3.jpg"/><Relationship Id="rId10" Type="http://schemas.openxmlformats.org/officeDocument/2006/relationships/slide" Target="slide52.xml"/><Relationship Id="rId4" Type="http://schemas.openxmlformats.org/officeDocument/2006/relationships/image" Target="../media/image42.jpg"/><Relationship Id="rId9" Type="http://schemas.openxmlformats.org/officeDocument/2006/relationships/image" Target="../media/image63.bin"/></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4.png"/><Relationship Id="rId7" Type="http://schemas.openxmlformats.org/officeDocument/2006/relationships/slide" Target="slide1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slide" Target="slide4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30.png"/><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80.png"/><Relationship Id="rId7" Type="http://schemas.openxmlformats.org/officeDocument/2006/relationships/image" Target="../media/image610.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18.jpeg"/><Relationship Id="rId4" Type="http://schemas.openxmlformats.org/officeDocument/2006/relationships/image" Target="../media/image87.png"/><Relationship Id="rId9" Type="http://schemas.openxmlformats.org/officeDocument/2006/relationships/image" Target="../media/image89.png"/></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s://en.wikipedia.org/wiki/Lyme_disease#:~:text=Lyme%20disease%2C%20also%20known%20as,a%20week%20after%20it%20occurred."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commons.wikimedia.org/wiki/Category:Erythema_migrans"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hyperlink" Target="https://doi.org/2208.14384"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hyperlink" Target="https://doi.org/10.17632/J5YWPD2P27.1" TargetMode="Externa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eccv2022.ecva.net/program/demo-list/" TargetMode="External"/><Relationship Id="rId5" Type="http://schemas.openxmlformats.org/officeDocument/2006/relationships/hyperlink" Target="https://editions-rnti.fr/?inprocid=1002869" TargetMode="Externa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hyperlink" Target="https://doi.org/10.1016/j.eswa.2019.02.026" TargetMode="External"/></Relationships>
</file>

<file path=ppt/slides/_rels/slide48.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appem.limos.fr/" TargetMode="Externa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 Target="slide5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hyperlink" Target="https://doi.org/2208.14384" TargetMode="External"/><Relationship Id="rId7" Type="http://schemas.openxmlformats.org/officeDocument/2006/relationships/hyperlink" Target="https://doi.org/10%20.24963/ijcai.2022/830" TargetMode="External"/><Relationship Id="rId2" Type="http://schemas.openxmlformats.org/officeDocument/2006/relationships/hyperlink" Target="https://doi.org/10.1016/j.cmpb.2022.106624" TargetMode="External"/><Relationship Id="rId1" Type="http://schemas.openxmlformats.org/officeDocument/2006/relationships/slideLayout" Target="../slideLayouts/slideLayout2.xml"/><Relationship Id="rId6" Type="http://schemas.openxmlformats.org/officeDocument/2006/relationships/hyperlink" Target="https://eccv2022.ecva.net/program/demo-list/" TargetMode="External"/><Relationship Id="rId5" Type="http://schemas.openxmlformats.org/officeDocument/2006/relationships/hyperlink" Target="https://editions-rnti.fr/?inprocid=1002869" TargetMode="External"/><Relationship Id="rId4" Type="http://schemas.openxmlformats.org/officeDocument/2006/relationships/hyperlink" Target="https://doi.org/10.17632/J5YWPD2P27.1"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0.svg"/></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55.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12"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image" Target="../media/image19.png"/><Relationship Id="rId5" Type="http://schemas.openxmlformats.org/officeDocument/2006/relationships/image" Target="../media/image11.jpg"/><Relationship Id="rId10" Type="http://schemas.openxmlformats.org/officeDocument/2006/relationships/slide" Target="slide51.xml"/><Relationship Id="rId4" Type="http://schemas.openxmlformats.org/officeDocument/2006/relationships/image" Target="../media/image10.jpg"/><Relationship Id="rId9"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16/j.compbiomed.2020.103977" TargetMode="External"/><Relationship Id="rId2" Type="http://schemas.openxmlformats.org/officeDocument/2006/relationships/hyperlink" Target="https://doi.org/10.5545/sv-jme.2013.1046"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47611/jsrhs.v10i4.2389" TargetMode="External"/><Relationship Id="rId2" Type="http://schemas.openxmlformats.org/officeDocument/2006/relationships/hyperlink" Target="https://doi.org/10.2139/ssrn.4059738" TargetMode="External"/><Relationship Id="rId1" Type="http://schemas.openxmlformats.org/officeDocument/2006/relationships/slideLayout" Target="../slideLayouts/slideLayout2.xml"/><Relationship Id="rId4" Type="http://schemas.openxmlformats.org/officeDocument/2006/relationships/hyperlink" Target="https://www.youtube.com/watch?v=Ge85IS853Bs"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doi.org/10.1007/978-981-19-3590-9_4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E4D7-FA9E-E061-04AA-422867CE45B3}"/>
              </a:ext>
            </a:extLst>
          </p:cNvPr>
          <p:cNvSpPr>
            <a:spLocks noGrp="1"/>
          </p:cNvSpPr>
          <p:nvPr>
            <p:ph type="ctrTitle"/>
          </p:nvPr>
        </p:nvSpPr>
        <p:spPr>
          <a:xfrm>
            <a:off x="1483870" y="1188716"/>
            <a:ext cx="9224260" cy="1337319"/>
          </a:xfrm>
          <a:solidFill>
            <a:srgbClr val="0C5B7A"/>
          </a:solidFill>
          <a:ln>
            <a:noFill/>
          </a:ln>
          <a:effectLst>
            <a:outerShdw blurRad="57785" dist="33020" dir="3180000" algn="ctr">
              <a:srgbClr val="000000">
                <a:alpha val="30000"/>
              </a:srgbClr>
            </a:outerShdw>
          </a:effectLst>
        </p:spPr>
        <p:txBody>
          <a:bodyPr>
            <a:noAutofit/>
          </a:bodyPr>
          <a:lstStyle/>
          <a:p>
            <a:r>
              <a:rPr lang="en-US" sz="2800" dirty="0">
                <a:solidFill>
                  <a:schemeClr val="bg1"/>
                </a:solidFill>
                <a:latin typeface="Montserrat" panose="00000500000000000000" pitchFamily="2" charset="0"/>
                <a:cs typeface="Calibri" panose="020F0502020204030204" pitchFamily="34" charset="0"/>
                <a:sym typeface="Vidaloka"/>
              </a:rPr>
              <a:t>Contribution</a:t>
            </a:r>
            <a:r>
              <a:rPr lang="en-US" sz="2800" dirty="0">
                <a:solidFill>
                  <a:schemeClr val="bg1"/>
                </a:solidFill>
                <a:latin typeface="Montserrat" panose="00000500000000000000" pitchFamily="2" charset="0"/>
                <a:cs typeface="Calibri" panose="020F0502020204030204" pitchFamily="34" charset="0"/>
              </a:rPr>
              <a:t> to Multimodal Classification Problem With Data Scarcity: Application to the Early Diagnosis of Lyme Disease</a:t>
            </a:r>
          </a:p>
        </p:txBody>
      </p:sp>
      <p:sp>
        <p:nvSpPr>
          <p:cNvPr id="3" name="Subtitle 2">
            <a:extLst>
              <a:ext uri="{FF2B5EF4-FFF2-40B4-BE49-F238E27FC236}">
                <a16:creationId xmlns:a16="http://schemas.microsoft.com/office/drawing/2014/main" id="{35955A00-6AD6-CAF6-6AC5-94E148A107A9}"/>
              </a:ext>
            </a:extLst>
          </p:cNvPr>
          <p:cNvSpPr>
            <a:spLocks noGrp="1"/>
          </p:cNvSpPr>
          <p:nvPr>
            <p:ph type="subTitle" idx="1"/>
          </p:nvPr>
        </p:nvSpPr>
        <p:spPr>
          <a:xfrm>
            <a:off x="1542164" y="2954273"/>
            <a:ext cx="9107667" cy="827881"/>
          </a:xfrm>
        </p:spPr>
        <p:txBody>
          <a:bodyPr>
            <a:normAutofit/>
          </a:bodyPr>
          <a:lstStyle/>
          <a:p>
            <a:r>
              <a:rPr lang="en-US" dirty="0">
                <a:latin typeface="Montserrat" pitchFamily="2" charset="0"/>
              </a:rPr>
              <a:t>Sk Imran HOSSAIN</a:t>
            </a:r>
          </a:p>
          <a:p>
            <a:r>
              <a:rPr lang="en-US" sz="1200" dirty="0">
                <a:latin typeface="Montserrat" pitchFamily="2" charset="0"/>
              </a:rPr>
              <a:t>Université Clermont Auvergne, Clermont Auvergne INP, CNRS, ENSMSE, LIMOS, F-63000 Clermont-Ferrand, France</a:t>
            </a:r>
          </a:p>
        </p:txBody>
      </p:sp>
      <p:pic>
        <p:nvPicPr>
          <p:cNvPr id="5" name="Picture 4" descr="Logo, company name&#10;&#10;Description automatically generated">
            <a:extLst>
              <a:ext uri="{FF2B5EF4-FFF2-40B4-BE49-F238E27FC236}">
                <a16:creationId xmlns:a16="http://schemas.microsoft.com/office/drawing/2014/main" id="{8DE2C38B-C1AD-EA07-BBD6-758589E9C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7" y="16476"/>
            <a:ext cx="876017" cy="848499"/>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84188E55-435F-90DC-30E9-0E965A3EF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2456" y="13674"/>
            <a:ext cx="1423069" cy="848497"/>
          </a:xfrm>
          <a:prstGeom prst="rect">
            <a:avLst/>
          </a:prstGeom>
        </p:spPr>
      </p:pic>
      <p:sp>
        <p:nvSpPr>
          <p:cNvPr id="8" name="TextBox 7">
            <a:extLst>
              <a:ext uri="{FF2B5EF4-FFF2-40B4-BE49-F238E27FC236}">
                <a16:creationId xmlns:a16="http://schemas.microsoft.com/office/drawing/2014/main" id="{FFBFD4D4-F29A-6F64-C8D5-FECA44DC4D5F}"/>
              </a:ext>
            </a:extLst>
          </p:cNvPr>
          <p:cNvSpPr txBox="1"/>
          <p:nvPr/>
        </p:nvSpPr>
        <p:spPr>
          <a:xfrm>
            <a:off x="2055884" y="4019892"/>
            <a:ext cx="8080232" cy="323165"/>
          </a:xfrm>
          <a:prstGeom prst="rect">
            <a:avLst/>
          </a:prstGeom>
          <a:noFill/>
        </p:spPr>
        <p:txBody>
          <a:bodyPr wrap="square">
            <a:spAutoFit/>
          </a:bodyPr>
          <a:lstStyle/>
          <a:p>
            <a:pPr algn="ctr"/>
            <a:r>
              <a:rPr lang="en-US" sz="1500" dirty="0">
                <a:latin typeface="Montserrat" pitchFamily="2" charset="0"/>
              </a:rPr>
              <a:t>Thesis defense to obtain the title of Doctor of Philosophy in Computer Science</a:t>
            </a:r>
          </a:p>
        </p:txBody>
      </p:sp>
      <p:graphicFrame>
        <p:nvGraphicFramePr>
          <p:cNvPr id="11" name="Table 10">
            <a:extLst>
              <a:ext uri="{FF2B5EF4-FFF2-40B4-BE49-F238E27FC236}">
                <a16:creationId xmlns:a16="http://schemas.microsoft.com/office/drawing/2014/main" id="{E9EDFA92-A056-A42D-AAE2-2C019A075B21}"/>
              </a:ext>
            </a:extLst>
          </p:cNvPr>
          <p:cNvGraphicFramePr>
            <a:graphicFrameLocks noGrp="1"/>
          </p:cNvGraphicFramePr>
          <p:nvPr>
            <p:extLst>
              <p:ext uri="{D42A27DB-BD31-4B8C-83A1-F6EECF244321}">
                <p14:modId xmlns:p14="http://schemas.microsoft.com/office/powerpoint/2010/main" val="1174078749"/>
              </p:ext>
            </p:extLst>
          </p:nvPr>
        </p:nvGraphicFramePr>
        <p:xfrm>
          <a:off x="2107813" y="4870933"/>
          <a:ext cx="7976371" cy="648859"/>
        </p:xfrm>
        <a:graphic>
          <a:graphicData uri="http://schemas.openxmlformats.org/drawingml/2006/table">
            <a:tbl>
              <a:tblPr firstRow="1" bandRow="1">
                <a:tableStyleId>{2D5ABB26-0587-4C30-8999-92F81FD0307C}</a:tableStyleId>
              </a:tblPr>
              <a:tblGrid>
                <a:gridCol w="2942716">
                  <a:extLst>
                    <a:ext uri="{9D8B030D-6E8A-4147-A177-3AD203B41FA5}">
                      <a16:colId xmlns:a16="http://schemas.microsoft.com/office/drawing/2014/main" val="1945497279"/>
                    </a:ext>
                  </a:extLst>
                </a:gridCol>
                <a:gridCol w="3717837">
                  <a:extLst>
                    <a:ext uri="{9D8B030D-6E8A-4147-A177-3AD203B41FA5}">
                      <a16:colId xmlns:a16="http://schemas.microsoft.com/office/drawing/2014/main" val="2427475410"/>
                    </a:ext>
                  </a:extLst>
                </a:gridCol>
                <a:gridCol w="1315818">
                  <a:extLst>
                    <a:ext uri="{9D8B030D-6E8A-4147-A177-3AD203B41FA5}">
                      <a16:colId xmlns:a16="http://schemas.microsoft.com/office/drawing/2014/main" val="2634033859"/>
                    </a:ext>
                  </a:extLst>
                </a:gridCol>
              </a:tblGrid>
              <a:tr h="301470">
                <a:tc>
                  <a:txBody>
                    <a:bodyPr/>
                    <a:lstStyle/>
                    <a:p>
                      <a:r>
                        <a:rPr lang="en-US" sz="1300" dirty="0">
                          <a:latin typeface="Montserrat" panose="00000500000000000000" pitchFamily="2" charset="0"/>
                        </a:rPr>
                        <a:t>Jocelyn DE GOËR DE HERVE</a:t>
                      </a:r>
                    </a:p>
                  </a:txBody>
                  <a:tcPr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300" dirty="0">
                          <a:latin typeface="Montserrat" panose="00000500000000000000" pitchFamily="2" charset="0"/>
                        </a:rPr>
                        <a:t>INRAE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300" dirty="0">
                          <a:latin typeface="Montserrat" panose="00000500000000000000" pitchFamily="2" charset="0"/>
                        </a:rPr>
                        <a:t>Co-supervisor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6643460"/>
                  </a:ext>
                </a:extLst>
              </a:tr>
              <a:tr h="347389">
                <a:tc>
                  <a:txBody>
                    <a:bodyPr/>
                    <a:lstStyle/>
                    <a:p>
                      <a:r>
                        <a:rPr lang="en-US" sz="1300" dirty="0" err="1">
                          <a:latin typeface="Montserrat" panose="00000500000000000000" pitchFamily="2" charset="0"/>
                        </a:rPr>
                        <a:t>Engelbert</a:t>
                      </a:r>
                      <a:r>
                        <a:rPr lang="en-US" sz="1300" dirty="0">
                          <a:latin typeface="Montserrat" panose="00000500000000000000" pitchFamily="2" charset="0"/>
                        </a:rPr>
                        <a:t> MEPHU NGUIFO</a:t>
                      </a:r>
                    </a:p>
                  </a:txBody>
                  <a:tcPr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34" rtl="0" eaLnBrk="1" fontAlgn="auto" latinLnBrk="0" hangingPunct="1">
                        <a:lnSpc>
                          <a:spcPct val="100000"/>
                        </a:lnSpc>
                        <a:spcBef>
                          <a:spcPts val="0"/>
                        </a:spcBef>
                        <a:spcAft>
                          <a:spcPts val="0"/>
                        </a:spcAft>
                        <a:buClrTx/>
                        <a:buSzTx/>
                        <a:buFontTx/>
                        <a:buNone/>
                        <a:tabLst/>
                        <a:defRPr/>
                      </a:pPr>
                      <a:r>
                        <a:rPr lang="en-US" sz="1300" dirty="0">
                          <a:latin typeface="Montserrat" panose="00000500000000000000" pitchFamily="2" charset="0"/>
                        </a:rPr>
                        <a:t>Université Clermont Auvergne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300" dirty="0">
                          <a:latin typeface="Montserrat" panose="00000500000000000000" pitchFamily="2" charset="0"/>
                        </a:rPr>
                        <a:t>Thesis director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9392866"/>
                  </a:ext>
                </a:extLst>
              </a:tr>
            </a:tbl>
          </a:graphicData>
        </a:graphic>
      </p:graphicFrame>
      <p:graphicFrame>
        <p:nvGraphicFramePr>
          <p:cNvPr id="9" name="Table 8">
            <a:extLst>
              <a:ext uri="{FF2B5EF4-FFF2-40B4-BE49-F238E27FC236}">
                <a16:creationId xmlns:a16="http://schemas.microsoft.com/office/drawing/2014/main" id="{7CFEA355-2C7B-1A98-934B-1ED6F45AF47A}"/>
              </a:ext>
            </a:extLst>
          </p:cNvPr>
          <p:cNvGraphicFramePr>
            <a:graphicFrameLocks noGrp="1"/>
          </p:cNvGraphicFramePr>
          <p:nvPr>
            <p:extLst>
              <p:ext uri="{D42A27DB-BD31-4B8C-83A1-F6EECF244321}">
                <p14:modId xmlns:p14="http://schemas.microsoft.com/office/powerpoint/2010/main" val="1059317599"/>
              </p:ext>
            </p:extLst>
          </p:nvPr>
        </p:nvGraphicFramePr>
        <p:xfrm>
          <a:off x="3248025" y="5758815"/>
          <a:ext cx="7572375" cy="274320"/>
        </p:xfrm>
        <a:graphic>
          <a:graphicData uri="http://schemas.openxmlformats.org/drawingml/2006/table">
            <a:tbl>
              <a:tblPr firstRow="1" bandRow="1"/>
              <a:tblGrid>
                <a:gridCol w="985169">
                  <a:extLst>
                    <a:ext uri="{9D8B030D-6E8A-4147-A177-3AD203B41FA5}">
                      <a16:colId xmlns:a16="http://schemas.microsoft.com/office/drawing/2014/main" val="20000"/>
                    </a:ext>
                  </a:extLst>
                </a:gridCol>
                <a:gridCol w="268691">
                  <a:extLst>
                    <a:ext uri="{9D8B030D-6E8A-4147-A177-3AD203B41FA5}">
                      <a16:colId xmlns:a16="http://schemas.microsoft.com/office/drawing/2014/main" val="20001"/>
                    </a:ext>
                  </a:extLst>
                </a:gridCol>
                <a:gridCol w="6318515">
                  <a:extLst>
                    <a:ext uri="{9D8B030D-6E8A-4147-A177-3AD203B41FA5}">
                      <a16:colId xmlns:a16="http://schemas.microsoft.com/office/drawing/2014/main" val="20002"/>
                    </a:ext>
                  </a:extLst>
                </a:gridCol>
              </a:tblGrid>
              <a:tr h="268981">
                <a:tc>
                  <a:txBody>
                    <a:bodyPr/>
                    <a:lstStyle/>
                    <a:p>
                      <a:pPr>
                        <a:defRPr/>
                      </a:pPr>
                      <a:r>
                        <a:rPr lang="fr-FR" sz="1200" b="0" dirty="0">
                          <a:latin typeface="Montserrat" pitchFamily="2" charset="0"/>
                          <a:ea typeface="Times New Roman"/>
                          <a:cs typeface="Times"/>
                        </a:rPr>
                        <a:t>FUNDING</a:t>
                      </a:r>
                      <a:endParaRPr lang="en-US" sz="1200" b="0" dirty="0">
                        <a:latin typeface="Montserrat" pitchFamily="2" charset="0"/>
                      </a:endParaRPr>
                    </a:p>
                  </a:txBody>
                  <a:tcPr>
                    <a:lnL w="12700" algn="ctr">
                      <a:noFill/>
                    </a:lnL>
                    <a:lnR w="12700" algn="ctr">
                      <a:noFill/>
                    </a:lnR>
                    <a:lnT w="12700" algn="ctr">
                      <a:noFill/>
                    </a:lnT>
                    <a:lnB w="12700" algn="ctr">
                      <a:noFill/>
                    </a:lnB>
                  </a:tcPr>
                </a:tc>
                <a:tc>
                  <a:txBody>
                    <a:bodyPr/>
                    <a:lstStyle/>
                    <a:p>
                      <a:pPr>
                        <a:defRPr/>
                      </a:pPr>
                      <a:r>
                        <a:rPr lang="en-US" sz="1200" dirty="0">
                          <a:latin typeface="Montserrat" pitchFamily="2" charset="0"/>
                        </a:rPr>
                        <a:t>-</a:t>
                      </a:r>
                      <a:endParaRPr sz="1400" dirty="0">
                        <a:latin typeface="Montserrat" pitchFamily="2" charset="0"/>
                      </a:endParaRPr>
                    </a:p>
                  </a:txBody>
                  <a:tcPr>
                    <a:lnL w="12700" algn="ctr">
                      <a:noFill/>
                    </a:lnL>
                    <a:lnR w="12700" algn="ctr">
                      <a:noFill/>
                    </a:lnR>
                    <a:lnT w="12700" algn="ctr">
                      <a:noFill/>
                    </a:lnT>
                    <a:lnB w="12700" algn="ctr">
                      <a:noFill/>
                    </a:lnB>
                  </a:tcPr>
                </a:tc>
                <a:tc>
                  <a:txBody>
                    <a:bodyPr/>
                    <a:lstStyle/>
                    <a:p>
                      <a:pPr>
                        <a:defRPr/>
                      </a:pPr>
                      <a:r>
                        <a:rPr lang="fr-FR" sz="1200" dirty="0">
                          <a:latin typeface="Montserrat" pitchFamily="2" charset="0"/>
                          <a:ea typeface="Times New Roman"/>
                        </a:rPr>
                        <a:t>Région :</a:t>
                      </a:r>
                      <a:r>
                        <a:rPr lang="fr-FR" sz="1200" dirty="0">
                          <a:latin typeface="Montserrat" pitchFamily="2" charset="0"/>
                          <a:ea typeface="Times New Roman"/>
                          <a:cs typeface="Times"/>
                        </a:rPr>
                        <a:t> </a:t>
                      </a:r>
                      <a:r>
                        <a:rPr lang="fr-FR" sz="1200" dirty="0">
                          <a:latin typeface="Montserrat" pitchFamily="2" charset="0"/>
                          <a:ea typeface="Times New Roman"/>
                        </a:rPr>
                        <a:t>Project DAPPEM</a:t>
                      </a:r>
                      <a:r>
                        <a:rPr lang="en-US" sz="1200" dirty="0">
                          <a:latin typeface="Montserrat" pitchFamily="2" charset="0"/>
                          <a:ea typeface="Times New Roman"/>
                        </a:rPr>
                        <a:t>–AV0021029</a:t>
                      </a:r>
                      <a:r>
                        <a:rPr lang="fr-FR" sz="1200" dirty="0">
                          <a:latin typeface="Montserrat" pitchFamily="2" charset="0"/>
                          <a:ea typeface="Times New Roman"/>
                        </a:rPr>
                        <a:t> + ERDF</a:t>
                      </a:r>
                      <a:endParaRPr lang="en-US" sz="1200" dirty="0">
                        <a:latin typeface="Montserrat" pitchFamily="2" charset="0"/>
                      </a:endParaRPr>
                    </a:p>
                  </a:txBody>
                  <a:tcPr>
                    <a:lnL w="12700" algn="ctr">
                      <a:noFill/>
                    </a:lnL>
                    <a:lnR w="12700" algn="ctr">
                      <a:noFill/>
                    </a:lnR>
                    <a:lnT w="12700" algn="ctr">
                      <a:noFill/>
                    </a:lnT>
                    <a:lnB w="12700" algn="ctr">
                      <a:noFill/>
                    </a:lnB>
                  </a:tcPr>
                </a:tc>
                <a:extLst>
                  <a:ext uri="{0D108BD9-81ED-4DB2-BD59-A6C34878D82A}">
                    <a16:rowId xmlns:a16="http://schemas.microsoft.com/office/drawing/2014/main" val="10000"/>
                  </a:ext>
                </a:extLst>
              </a:tr>
            </a:tbl>
          </a:graphicData>
        </a:graphic>
      </p:graphicFrame>
      <p:sp>
        <p:nvSpPr>
          <p:cNvPr id="4" name="Date Placeholder 3">
            <a:extLst>
              <a:ext uri="{FF2B5EF4-FFF2-40B4-BE49-F238E27FC236}">
                <a16:creationId xmlns:a16="http://schemas.microsoft.com/office/drawing/2014/main" id="{F11C9D1F-9E9B-D660-F9B6-FB8D8E409325}"/>
              </a:ext>
            </a:extLst>
          </p:cNvPr>
          <p:cNvSpPr>
            <a:spLocks noGrp="1"/>
          </p:cNvSpPr>
          <p:nvPr>
            <p:ph type="dt" sz="half" idx="10"/>
          </p:nvPr>
        </p:nvSpPr>
        <p:spPr/>
        <p:txBody>
          <a:bodyPr/>
          <a:lstStyle/>
          <a:p>
            <a:fld id="{0A630EFE-ADDA-4796-932C-B60F73B2841E}" type="datetime1">
              <a:rPr lang="en-US" smtClean="0"/>
              <a:t>16-May-23</a:t>
            </a:fld>
            <a:endParaRPr lang="en-US"/>
          </a:p>
        </p:txBody>
      </p:sp>
      <p:sp>
        <p:nvSpPr>
          <p:cNvPr id="6" name="Footer Placeholder 5">
            <a:extLst>
              <a:ext uri="{FF2B5EF4-FFF2-40B4-BE49-F238E27FC236}">
                <a16:creationId xmlns:a16="http://schemas.microsoft.com/office/drawing/2014/main" id="{0EC6D0B7-2FE6-8F02-79CB-99E8B0539144}"/>
              </a:ext>
            </a:extLst>
          </p:cNvPr>
          <p:cNvSpPr>
            <a:spLocks noGrp="1"/>
          </p:cNvSpPr>
          <p:nvPr>
            <p:ph type="ftr" sz="quarter" idx="11"/>
          </p:nvPr>
        </p:nvSpPr>
        <p:spPr/>
        <p:txBody>
          <a:bodyPr/>
          <a:lstStyle/>
          <a:p>
            <a:r>
              <a:rPr lang="en-US"/>
              <a:t>Multimodal skin lesion classification with data scarcity problem</a:t>
            </a:r>
          </a:p>
        </p:txBody>
      </p:sp>
    </p:spTree>
    <p:extLst>
      <p:ext uri="{BB962C8B-B14F-4D97-AF65-F5344CB8AC3E}">
        <p14:creationId xmlns:p14="http://schemas.microsoft.com/office/powerpoint/2010/main" val="1683416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PTLabsHighlightBulletsSlide20230503210454776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Challenges of AI assisted EM detection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DAD6B581-DF5A-4A3B-B7B2-42DCBEBD9F5F}" type="datetime1">
              <a:rPr lang="en-US" smtClean="0"/>
              <a:t>16-May-23</a:t>
            </a:fld>
            <a:endParaRPr lang="en-US" dirty="0"/>
          </a:p>
        </p:txBody>
      </p:sp>
      <p:sp>
        <p:nvSpPr>
          <p:cNvPr id="240" name="HighlightTextShape202304261740172293">
            <a:extLst>
              <a:ext uri="{FF2B5EF4-FFF2-40B4-BE49-F238E27FC236}">
                <a16:creationId xmlns:a16="http://schemas.microsoft.com/office/drawing/2014/main" id="{5ED975F7-0B3E-A4D3-A14E-2833621105D8}"/>
              </a:ext>
            </a:extLst>
          </p:cNvPr>
          <p:cNvSpPr>
            <a:spLocks noGrp="1"/>
          </p:cNvSpPr>
          <p:nvPr>
            <p:ph idx="1"/>
          </p:nvPr>
        </p:nvSpPr>
        <p:spPr>
          <a:xfrm>
            <a:off x="920591" y="1831305"/>
            <a:ext cx="10515600" cy="2980393"/>
          </a:xfrm>
        </p:spPr>
        <p:txBody>
          <a:bodyPr>
            <a:normAutofit/>
          </a:bodyPr>
          <a:lstStyle/>
          <a:p>
            <a:pPr algn="just"/>
            <a:r>
              <a:rPr lang="en-US" sz="1800" dirty="0">
                <a:latin typeface="Montserrat" pitchFamily="2" charset="0"/>
              </a:rPr>
              <a:t>Lack of well-annotated publicly available big image dataset.</a:t>
            </a:r>
          </a:p>
          <a:p>
            <a:pPr algn="just"/>
            <a:r>
              <a:rPr lang="en-US" sz="1800" dirty="0">
                <a:latin typeface="Montserrat" pitchFamily="2" charset="0"/>
              </a:rPr>
              <a:t>Proper diagnosis of EM requires both lesion image and patient data [</a:t>
            </a:r>
            <a:r>
              <a:rPr lang="en-US" sz="1800" dirty="0">
                <a:latin typeface="Montserrat" pitchFamily="2" charset="0"/>
                <a:hlinkClick r:id="rId2" action="ppaction://hlinksldjump"/>
              </a:rPr>
              <a:t>9</a:t>
            </a:r>
            <a:r>
              <a:rPr lang="en-US" sz="1800" dirty="0">
                <a:latin typeface="Montserrat" pitchFamily="2" charset="0"/>
              </a:rPr>
              <a:t>].</a:t>
            </a:r>
          </a:p>
          <a:p>
            <a:pPr algn="just"/>
            <a:r>
              <a:rPr lang="en-US" sz="1800" dirty="0">
                <a:latin typeface="Montserrat" pitchFamily="2" charset="0"/>
              </a:rPr>
              <a:t>No available training data for patient data modality.</a:t>
            </a:r>
          </a:p>
          <a:p>
            <a:endParaRPr lang="en-US" sz="1600" dirty="0">
              <a:latin typeface="Montserrat" pitchFamily="2" charset="0"/>
            </a:endParaRPr>
          </a:p>
        </p:txBody>
      </p:sp>
      <p:sp>
        <p:nvSpPr>
          <p:cNvPr id="41" name="Footer Placeholder 40">
            <a:extLst>
              <a:ext uri="{FF2B5EF4-FFF2-40B4-BE49-F238E27FC236}">
                <a16:creationId xmlns:a16="http://schemas.microsoft.com/office/drawing/2014/main" id="{C7B07175-5C63-A890-86A5-B1E9D75AD11A}"/>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36F595E2-2140-61D2-3EA6-B6CB772CCC84}"/>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90B7EA74-A25B-6069-4381-E36403A18803}"/>
              </a:ext>
            </a:extLst>
          </p:cNvPr>
          <p:cNvSpPr>
            <a:spLocks noGrp="1"/>
          </p:cNvSpPr>
          <p:nvPr>
            <p:ph type="sldNum" sz="quarter" idx="12"/>
          </p:nvPr>
        </p:nvSpPr>
        <p:spPr/>
        <p:txBody>
          <a:bodyPr/>
          <a:lstStyle/>
          <a:p>
            <a:fld id="{6DCCA1CE-54D3-4B1F-BAFE-BDD10B4D91A3}" type="slidenum">
              <a:rPr lang="en-US" smtClean="0"/>
              <a:pPr/>
              <a:t>10</a:t>
            </a:fld>
            <a:r>
              <a:rPr lang="en-US"/>
              <a:t>/52</a:t>
            </a:r>
            <a:endParaRPr lang="en-US" dirty="0"/>
          </a:p>
        </p:txBody>
      </p:sp>
      <p:sp>
        <p:nvSpPr>
          <p:cNvPr id="6" name="PptLabsAgenda_&amp;^@BeamShapeText_&amp;^@Introduction_2">
            <a:extLst>
              <a:ext uri="{FF2B5EF4-FFF2-40B4-BE49-F238E27FC236}">
                <a16:creationId xmlns:a16="http://schemas.microsoft.com/office/drawing/2014/main" id="{CB591292-E76A-A814-AABC-A5C40758035D}"/>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1"/>
                </a:solidFill>
              </a:rPr>
              <a:t>Context</a:t>
            </a:r>
          </a:p>
        </p:txBody>
      </p:sp>
      <p:sp>
        <p:nvSpPr>
          <p:cNvPr id="7" name="PptLabsAgenda_&amp;^@BeamShapeText_&amp;^@Introduction_2">
            <a:extLst>
              <a:ext uri="{FF2B5EF4-FFF2-40B4-BE49-F238E27FC236}">
                <a16:creationId xmlns:a16="http://schemas.microsoft.com/office/drawing/2014/main" id="{D2067AB6-7E42-2240-73FD-FBE443F3E0ED}"/>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8" name="PptLabsAgenda_&amp;^@BeamShapeText_&amp;^@Introduction_2">
            <a:extLst>
              <a:ext uri="{FF2B5EF4-FFF2-40B4-BE49-F238E27FC236}">
                <a16:creationId xmlns:a16="http://schemas.microsoft.com/office/drawing/2014/main" id="{ECF31224-B606-2635-99D0-0DA5D064C47F}"/>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9" name="PptLabsAgenda_&amp;^@BeamShapeText_&amp;^@Introduction_2">
            <a:extLst>
              <a:ext uri="{FF2B5EF4-FFF2-40B4-BE49-F238E27FC236}">
                <a16:creationId xmlns:a16="http://schemas.microsoft.com/office/drawing/2014/main" id="{18F26154-DE5F-8405-93F0-DFCAF25E23AC}"/>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0" name="Oval 4">
            <a:extLst>
              <a:ext uri="{FF2B5EF4-FFF2-40B4-BE49-F238E27FC236}">
                <a16:creationId xmlns:a16="http://schemas.microsoft.com/office/drawing/2014/main" id="{6DD8241D-3204-0299-543A-DF62C1421A52}"/>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 name="Oval 5">
            <a:extLst>
              <a:ext uri="{FF2B5EF4-FFF2-40B4-BE49-F238E27FC236}">
                <a16:creationId xmlns:a16="http://schemas.microsoft.com/office/drawing/2014/main" id="{0A019F27-B756-EB72-51DB-435F6B46AA72}"/>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2" name="Oval 6">
            <a:extLst>
              <a:ext uri="{FF2B5EF4-FFF2-40B4-BE49-F238E27FC236}">
                <a16:creationId xmlns:a16="http://schemas.microsoft.com/office/drawing/2014/main" id="{192B1F42-B27E-F4AF-744D-9FDA07A54DA4}"/>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3" name="Oval 7">
            <a:extLst>
              <a:ext uri="{FF2B5EF4-FFF2-40B4-BE49-F238E27FC236}">
                <a16:creationId xmlns:a16="http://schemas.microsoft.com/office/drawing/2014/main" id="{DF5A9559-556E-2924-C9D1-7FC51AE164A6}"/>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8">
            <a:extLst>
              <a:ext uri="{FF2B5EF4-FFF2-40B4-BE49-F238E27FC236}">
                <a16:creationId xmlns:a16="http://schemas.microsoft.com/office/drawing/2014/main" id="{C59F4DA7-40A4-BBC6-5605-80A9B10F5B7B}"/>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5" name="Oval 9">
            <a:extLst>
              <a:ext uri="{FF2B5EF4-FFF2-40B4-BE49-F238E27FC236}">
                <a16:creationId xmlns:a16="http://schemas.microsoft.com/office/drawing/2014/main" id="{636AFB3E-A135-F2B0-0505-A895015D2029}"/>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10">
            <a:extLst>
              <a:ext uri="{FF2B5EF4-FFF2-40B4-BE49-F238E27FC236}">
                <a16:creationId xmlns:a16="http://schemas.microsoft.com/office/drawing/2014/main" id="{82899FF0-24AD-3206-21B1-24595B8AA32D}"/>
              </a:ext>
            </a:extLst>
          </p:cNvPr>
          <p:cNvSpPr>
            <a:spLocks/>
          </p:cNvSpPr>
          <p:nvPr/>
        </p:nvSpPr>
        <p:spPr>
          <a:xfrm>
            <a:off x="987716"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4">
            <a:extLst>
              <a:ext uri="{FF2B5EF4-FFF2-40B4-BE49-F238E27FC236}">
                <a16:creationId xmlns:a16="http://schemas.microsoft.com/office/drawing/2014/main" id="{857BE010-B42D-EA3F-76DA-8A92E7B72AA8}"/>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5">
            <a:extLst>
              <a:ext uri="{FF2B5EF4-FFF2-40B4-BE49-F238E27FC236}">
                <a16:creationId xmlns:a16="http://schemas.microsoft.com/office/drawing/2014/main" id="{9A277827-2A51-D006-D221-071231FBBE32}"/>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6">
            <a:extLst>
              <a:ext uri="{FF2B5EF4-FFF2-40B4-BE49-F238E27FC236}">
                <a16:creationId xmlns:a16="http://schemas.microsoft.com/office/drawing/2014/main" id="{5F6EA420-9F6A-1C92-5912-42E7C89B8BB8}"/>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7">
            <a:extLst>
              <a:ext uri="{FF2B5EF4-FFF2-40B4-BE49-F238E27FC236}">
                <a16:creationId xmlns:a16="http://schemas.microsoft.com/office/drawing/2014/main" id="{03B99D8A-39D9-3AA4-9EB9-E4520B9A5BFD}"/>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8">
            <a:extLst>
              <a:ext uri="{FF2B5EF4-FFF2-40B4-BE49-F238E27FC236}">
                <a16:creationId xmlns:a16="http://schemas.microsoft.com/office/drawing/2014/main" id="{E8403732-E7C0-240D-031C-2947470B278A}"/>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9">
            <a:extLst>
              <a:ext uri="{FF2B5EF4-FFF2-40B4-BE49-F238E27FC236}">
                <a16:creationId xmlns:a16="http://schemas.microsoft.com/office/drawing/2014/main" id="{E57AAC0C-D755-2ADD-F40F-F3C89C982788}"/>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9">
            <a:extLst>
              <a:ext uri="{FF2B5EF4-FFF2-40B4-BE49-F238E27FC236}">
                <a16:creationId xmlns:a16="http://schemas.microsoft.com/office/drawing/2014/main" id="{165CC917-8B17-01DE-710C-4E2C40204F1E}"/>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10">
            <a:extLst>
              <a:ext uri="{FF2B5EF4-FFF2-40B4-BE49-F238E27FC236}">
                <a16:creationId xmlns:a16="http://schemas.microsoft.com/office/drawing/2014/main" id="{B2978031-FFB0-4EA9-E437-F727BD45DF56}"/>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11">
            <a:extLst>
              <a:ext uri="{FF2B5EF4-FFF2-40B4-BE49-F238E27FC236}">
                <a16:creationId xmlns:a16="http://schemas.microsoft.com/office/drawing/2014/main" id="{FFA8D2C3-A535-06B4-1303-6FBB7A046AA1}"/>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2">
            <a:extLst>
              <a:ext uri="{FF2B5EF4-FFF2-40B4-BE49-F238E27FC236}">
                <a16:creationId xmlns:a16="http://schemas.microsoft.com/office/drawing/2014/main" id="{9025904F-510C-C231-7420-1BFC2FA787E8}"/>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13">
            <a:extLst>
              <a:ext uri="{FF2B5EF4-FFF2-40B4-BE49-F238E27FC236}">
                <a16:creationId xmlns:a16="http://schemas.microsoft.com/office/drawing/2014/main" id="{E29E1DF1-7D87-8841-E5A3-F7B123B9E9DE}"/>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3">
            <a:extLst>
              <a:ext uri="{FF2B5EF4-FFF2-40B4-BE49-F238E27FC236}">
                <a16:creationId xmlns:a16="http://schemas.microsoft.com/office/drawing/2014/main" id="{3BF01CB6-CFE8-685A-4E42-AF68AB95EAEE}"/>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3">
            <a:extLst>
              <a:ext uri="{FF2B5EF4-FFF2-40B4-BE49-F238E27FC236}">
                <a16:creationId xmlns:a16="http://schemas.microsoft.com/office/drawing/2014/main" id="{A98CFD18-B52B-B5A9-0040-2E6C1A2FD702}"/>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9">
            <a:extLst>
              <a:ext uri="{FF2B5EF4-FFF2-40B4-BE49-F238E27FC236}">
                <a16:creationId xmlns:a16="http://schemas.microsoft.com/office/drawing/2014/main" id="{AD028B7C-3E96-CB50-89E5-FA5313C18999}"/>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0">
            <a:extLst>
              <a:ext uri="{FF2B5EF4-FFF2-40B4-BE49-F238E27FC236}">
                <a16:creationId xmlns:a16="http://schemas.microsoft.com/office/drawing/2014/main" id="{11A0EA03-42CB-7436-7FDE-1C224C055644}"/>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1">
            <a:extLst>
              <a:ext uri="{FF2B5EF4-FFF2-40B4-BE49-F238E27FC236}">
                <a16:creationId xmlns:a16="http://schemas.microsoft.com/office/drawing/2014/main" id="{63A81E9B-1ABC-513B-DB20-2122500F08FB}"/>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2">
            <a:extLst>
              <a:ext uri="{FF2B5EF4-FFF2-40B4-BE49-F238E27FC236}">
                <a16:creationId xmlns:a16="http://schemas.microsoft.com/office/drawing/2014/main" id="{22FE173F-6622-8315-8D5D-2AE86733542D}"/>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4" name="Oval 13">
            <a:extLst>
              <a:ext uri="{FF2B5EF4-FFF2-40B4-BE49-F238E27FC236}">
                <a16:creationId xmlns:a16="http://schemas.microsoft.com/office/drawing/2014/main" id="{1CF7B732-B70B-E3BF-9771-31F712333D25}"/>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3">
            <a:extLst>
              <a:ext uri="{FF2B5EF4-FFF2-40B4-BE49-F238E27FC236}">
                <a16:creationId xmlns:a16="http://schemas.microsoft.com/office/drawing/2014/main" id="{0A08BBC2-DBD1-A6FF-66A5-82A03A3A2DC4}"/>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3">
            <a:extLst>
              <a:ext uri="{FF2B5EF4-FFF2-40B4-BE49-F238E27FC236}">
                <a16:creationId xmlns:a16="http://schemas.microsoft.com/office/drawing/2014/main" id="{C67CA8A0-1533-82CD-5303-03449944AB63}"/>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9">
            <a:extLst>
              <a:ext uri="{FF2B5EF4-FFF2-40B4-BE49-F238E27FC236}">
                <a16:creationId xmlns:a16="http://schemas.microsoft.com/office/drawing/2014/main" id="{9D042738-AEBF-7428-F708-69AE1570C258}"/>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0">
            <a:extLst>
              <a:ext uri="{FF2B5EF4-FFF2-40B4-BE49-F238E27FC236}">
                <a16:creationId xmlns:a16="http://schemas.microsoft.com/office/drawing/2014/main" id="{9EEAEBCC-4064-A4AC-3E5B-49D090C862AF}"/>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1">
            <a:extLst>
              <a:ext uri="{FF2B5EF4-FFF2-40B4-BE49-F238E27FC236}">
                <a16:creationId xmlns:a16="http://schemas.microsoft.com/office/drawing/2014/main" id="{8ACBB9C0-7BA1-E20A-758A-3833C8FBE213}"/>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2">
            <a:extLst>
              <a:ext uri="{FF2B5EF4-FFF2-40B4-BE49-F238E27FC236}">
                <a16:creationId xmlns:a16="http://schemas.microsoft.com/office/drawing/2014/main" id="{88AC778B-6BC5-F987-2011-65B65373B0E9}"/>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13">
            <a:extLst>
              <a:ext uri="{FF2B5EF4-FFF2-40B4-BE49-F238E27FC236}">
                <a16:creationId xmlns:a16="http://schemas.microsoft.com/office/drawing/2014/main" id="{819EDC42-C5E6-B191-D28C-4C2283D2B9E5}"/>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3">
            <a:extLst>
              <a:ext uri="{FF2B5EF4-FFF2-40B4-BE49-F238E27FC236}">
                <a16:creationId xmlns:a16="http://schemas.microsoft.com/office/drawing/2014/main" id="{79933338-505D-4177-E30E-83F4DDD18ABA}"/>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3">
            <a:extLst>
              <a:ext uri="{FF2B5EF4-FFF2-40B4-BE49-F238E27FC236}">
                <a16:creationId xmlns:a16="http://schemas.microsoft.com/office/drawing/2014/main" id="{F6871827-2AAF-6F22-C38B-7CDD20AF0858}"/>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1">
            <a:extLst>
              <a:ext uri="{FF2B5EF4-FFF2-40B4-BE49-F238E27FC236}">
                <a16:creationId xmlns:a16="http://schemas.microsoft.com/office/drawing/2014/main" id="{20F3CCD6-9AD3-6C35-FBB5-357791DCC942}"/>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2">
            <a:extLst>
              <a:ext uri="{FF2B5EF4-FFF2-40B4-BE49-F238E27FC236}">
                <a16:creationId xmlns:a16="http://schemas.microsoft.com/office/drawing/2014/main" id="{A4FAEE49-6C67-F012-0A03-EE8AC59788D1}"/>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13">
            <a:extLst>
              <a:ext uri="{FF2B5EF4-FFF2-40B4-BE49-F238E27FC236}">
                <a16:creationId xmlns:a16="http://schemas.microsoft.com/office/drawing/2014/main" id="{A02109A0-5A6C-2CF4-3662-9693CF729184}"/>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83CBCCD9-FEF7-F838-A3C4-F239BD3D8C0D}"/>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6E6C1627-6D4A-DEBF-8926-9B9A4AA43072}"/>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2">
            <a:extLst>
              <a:ext uri="{FF2B5EF4-FFF2-40B4-BE49-F238E27FC236}">
                <a16:creationId xmlns:a16="http://schemas.microsoft.com/office/drawing/2014/main" id="{E8C6E11E-4E0C-F3A1-849C-74428E0E8C2F}"/>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1" name="Oval 13">
            <a:extLst>
              <a:ext uri="{FF2B5EF4-FFF2-40B4-BE49-F238E27FC236}">
                <a16:creationId xmlns:a16="http://schemas.microsoft.com/office/drawing/2014/main" id="{B130AB73-069A-E780-4A81-3966E1BA7685}"/>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3FEECBAD-A6EA-930F-43A4-977E49D5AB99}"/>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F5279789-EE34-E476-FD67-1B934A92A958}"/>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3A52B1A0-E11F-81C4-C5C2-75EC60F436A4}"/>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FEBE90A0-A188-8307-C176-310D474D884E}"/>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410ABAFB-1F24-8829-D4F6-43990BABEBF6}"/>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2751798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100"/>
                                  </p:stCondLst>
                                  <p:childTnLst>
                                    <p:animClr clrSpc="rgb" dir="cw">
                                      <p:cBhvr override="childStyle">
                                        <p:cTn id="6" dur="100" fill="hold"/>
                                        <p:tgtEl>
                                          <p:spTgt spid="240">
                                            <p:txEl>
                                              <p:pRg st="0" end="0"/>
                                            </p:txEl>
                                          </p:spTgt>
                                        </p:tgtEl>
                                        <p:attrNameLst>
                                          <p:attrName>style.color</p:attrName>
                                        </p:attrNameLst>
                                      </p:cBhvr>
                                      <p:to>
                                        <a:srgbClr val="F2290A"/>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100"/>
                                  </p:stCondLst>
                                  <p:childTnLst>
                                    <p:animClr clrSpc="rgb" dir="cw">
                                      <p:cBhvr override="childStyle">
                                        <p:cTn id="10" dur="100" fill="hold"/>
                                        <p:tgtEl>
                                          <p:spTgt spid="240">
                                            <p:txEl>
                                              <p:pRg st="1" end="1"/>
                                            </p:txEl>
                                          </p:spTgt>
                                        </p:tgtEl>
                                        <p:attrNameLst>
                                          <p:attrName>style.color</p:attrName>
                                        </p:attrNameLst>
                                      </p:cBhvr>
                                      <p:to>
                                        <a:srgbClr val="F2290A"/>
                                      </p:to>
                                    </p:animClr>
                                  </p:childTnLst>
                                </p:cTn>
                              </p:par>
                              <p:par>
                                <p:cTn id="11" presetID="3" presetClass="emph" presetSubtype="2" fill="hold" grpId="1" nodeType="withEffect">
                                  <p:stCondLst>
                                    <p:cond delay="100"/>
                                  </p:stCondLst>
                                  <p:childTnLst>
                                    <p:animClr clrSpc="rgb" dir="cw">
                                      <p:cBhvr override="childStyle">
                                        <p:cTn id="12" dur="100" fill="hold"/>
                                        <p:tgtEl>
                                          <p:spTgt spid="240">
                                            <p:txEl>
                                              <p:pRg st="0" end="0"/>
                                            </p:txEl>
                                          </p:spTgt>
                                        </p:tgtEl>
                                        <p:attrNameLst>
                                          <p:attrName>style.color</p:attrName>
                                        </p:attrNameLst>
                                      </p:cBhvr>
                                      <p:to>
                                        <a:srgbClr val="000000"/>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100"/>
                                  </p:stCondLst>
                                  <p:childTnLst>
                                    <p:animClr clrSpc="rgb" dir="cw">
                                      <p:cBhvr override="childStyle">
                                        <p:cTn id="16" dur="100" fill="hold"/>
                                        <p:tgtEl>
                                          <p:spTgt spid="240">
                                            <p:txEl>
                                              <p:pRg st="2" end="2"/>
                                            </p:txEl>
                                          </p:spTgt>
                                        </p:tgtEl>
                                        <p:attrNameLst>
                                          <p:attrName>style.color</p:attrName>
                                        </p:attrNameLst>
                                      </p:cBhvr>
                                      <p:to>
                                        <a:srgbClr val="F2290A"/>
                                      </p:to>
                                    </p:animClr>
                                  </p:childTnLst>
                                </p:cTn>
                              </p:par>
                              <p:par>
                                <p:cTn id="17" presetID="3" presetClass="emph" presetSubtype="2" fill="hold" grpId="1" nodeType="withEffect">
                                  <p:stCondLst>
                                    <p:cond delay="100"/>
                                  </p:stCondLst>
                                  <p:childTnLst>
                                    <p:animClr clrSpc="rgb" dir="cw">
                                      <p:cBhvr override="childStyle">
                                        <p:cTn id="18" dur="100" fill="hold"/>
                                        <p:tgtEl>
                                          <p:spTgt spid="240">
                                            <p:txEl>
                                              <p:pRg st="1" end="1"/>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100"/>
                                  </p:stCondLst>
                                  <p:childTnLst>
                                    <p:animClr clrSpc="rgb" dir="cw">
                                      <p:cBhvr override="childStyle">
                                        <p:cTn id="22" dur="100" fill="hold"/>
                                        <p:tgtEl>
                                          <p:spTgt spid="240">
                                            <p:txEl>
                                              <p:pRg st="2" end="2"/>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build="p" bldLvl="5"/>
      <p:bldP spid="240" grpId="1" build="p" bldLvl="5"/>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Brief introduction to deep learning</a:t>
            </a:r>
            <a:br>
              <a:rPr lang="en-US" sz="2800" dirty="0">
                <a:solidFill>
                  <a:schemeClr val="bg1"/>
                </a:solidFill>
              </a:rPr>
            </a:br>
            <a:r>
              <a:rPr lang="en-US" sz="2000" dirty="0">
                <a:solidFill>
                  <a:schemeClr val="bg1"/>
                </a:solidFill>
              </a:rPr>
              <a:t>Multilayer </a:t>
            </a:r>
            <a:r>
              <a:rPr lang="en-US" sz="2000" dirty="0" err="1">
                <a:solidFill>
                  <a:schemeClr val="bg1"/>
                </a:solidFill>
              </a:rPr>
              <a:t>perceptrons</a:t>
            </a:r>
            <a:r>
              <a:rPr lang="en-US" sz="2000" dirty="0">
                <a:solidFill>
                  <a:schemeClr val="bg1"/>
                </a:solidFill>
              </a:rPr>
              <a:t> (MLPs)</a:t>
            </a:r>
            <a:endParaRPr lang="en-US" sz="2800" dirty="0">
              <a:solidFill>
                <a:schemeClr val="bg1"/>
              </a:solidFill>
            </a:endParaRP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C38D6E16-CCEE-488B-A548-27B8DBF91A00}" type="datetime1">
              <a:rPr lang="en-US" smtClean="0"/>
              <a:t>16-May-23</a:t>
            </a:fld>
            <a:endParaRPr lang="en-US" dirty="0"/>
          </a:p>
        </p:txBody>
      </p:sp>
      <p:sp>
        <p:nvSpPr>
          <p:cNvPr id="41" name="Footer Placeholder 40">
            <a:extLst>
              <a:ext uri="{FF2B5EF4-FFF2-40B4-BE49-F238E27FC236}">
                <a16:creationId xmlns:a16="http://schemas.microsoft.com/office/drawing/2014/main" id="{C7B07175-5C63-A890-86A5-B1E9D75AD11A}"/>
              </a:ext>
            </a:extLst>
          </p:cNvPr>
          <p:cNvSpPr>
            <a:spLocks noGrp="1"/>
          </p:cNvSpPr>
          <p:nvPr>
            <p:ph type="ftr" sz="quarter" idx="11"/>
          </p:nvPr>
        </p:nvSpPr>
        <p:spPr/>
        <p:txBody>
          <a:bodyPr/>
          <a:lstStyle/>
          <a:p>
            <a:r>
              <a:rPr lang="en-US"/>
              <a:t>Multimodal skin lesion classification with data scarcity problem</a:t>
            </a:r>
          </a:p>
        </p:txBody>
      </p:sp>
      <p:grpSp>
        <p:nvGrpSpPr>
          <p:cNvPr id="15" name="Group 14">
            <a:extLst>
              <a:ext uri="{FF2B5EF4-FFF2-40B4-BE49-F238E27FC236}">
                <a16:creationId xmlns:a16="http://schemas.microsoft.com/office/drawing/2014/main" id="{23EA6D38-99B4-D072-8814-D2AD2497C068}"/>
              </a:ext>
            </a:extLst>
          </p:cNvPr>
          <p:cNvGrpSpPr/>
          <p:nvPr/>
        </p:nvGrpSpPr>
        <p:grpSpPr>
          <a:xfrm>
            <a:off x="916613" y="1783431"/>
            <a:ext cx="4993599" cy="2057812"/>
            <a:chOff x="76678" y="1653315"/>
            <a:chExt cx="4993599" cy="2057812"/>
          </a:xfrm>
        </p:grpSpPr>
        <p:sp>
          <p:nvSpPr>
            <p:cNvPr id="10" name="TextBox 284">
              <a:extLst>
                <a:ext uri="{FF2B5EF4-FFF2-40B4-BE49-F238E27FC236}">
                  <a16:creationId xmlns:a16="http://schemas.microsoft.com/office/drawing/2014/main" id="{E475A0D7-67DF-E379-44C8-82E424BFBB45}"/>
                </a:ext>
              </a:extLst>
            </p:cNvPr>
            <p:cNvSpPr txBox="1"/>
            <p:nvPr/>
          </p:nvSpPr>
          <p:spPr>
            <a:xfrm>
              <a:off x="1603144" y="3403350"/>
              <a:ext cx="1966492" cy="307777"/>
            </a:xfrm>
            <a:prstGeom prst="rect">
              <a:avLst/>
            </a:prstGeom>
            <a:noFill/>
          </p:spPr>
          <p:txBody>
            <a:bodyPr wrap="square" rtlCol="0">
              <a:spAutoFit/>
            </a:bodyPr>
            <a:lstStyle/>
            <a:p>
              <a:r>
                <a:rPr lang="en-US" sz="1400" dirty="0">
                  <a:latin typeface="Montserrat" pitchFamily="2" charset="0"/>
                </a:rPr>
                <a:t>Fig. 5: Perceptron.</a:t>
              </a:r>
              <a:endParaRPr lang="en-US" sz="1400" dirty="0">
                <a:solidFill>
                  <a:schemeClr val="accent6">
                    <a:lumMod val="50000"/>
                  </a:schemeClr>
                </a:solidFill>
                <a:latin typeface="Montserrat" pitchFamily="2" charset="0"/>
              </a:endParaRPr>
            </a:p>
          </p:txBody>
        </p:sp>
        <p:pic>
          <p:nvPicPr>
            <p:cNvPr id="12" name="Picture 11" descr="Shape&#10;&#10;Description automatically generated with medium confidence">
              <a:extLst>
                <a:ext uri="{FF2B5EF4-FFF2-40B4-BE49-F238E27FC236}">
                  <a16:creationId xmlns:a16="http://schemas.microsoft.com/office/drawing/2014/main" id="{7238A001-E730-0927-0940-36148AD54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941" y="2290650"/>
              <a:ext cx="1782336" cy="483164"/>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E8601E8D-574D-36B3-6034-26AC41706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8" y="1653315"/>
              <a:ext cx="3526543" cy="1647447"/>
            </a:xfrm>
            <a:prstGeom prst="rect">
              <a:avLst/>
            </a:prstGeom>
          </p:spPr>
        </p:pic>
      </p:grpSp>
      <p:pic>
        <p:nvPicPr>
          <p:cNvPr id="17" name="Picture 16" descr="Shape&#10;&#10;Description automatically generated with medium confidence">
            <a:extLst>
              <a:ext uri="{FF2B5EF4-FFF2-40B4-BE49-F238E27FC236}">
                <a16:creationId xmlns:a16="http://schemas.microsoft.com/office/drawing/2014/main" id="{AD455E14-F1EB-455A-CBE9-5574832E7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304" y="1676750"/>
            <a:ext cx="4443517" cy="1860808"/>
          </a:xfrm>
          <a:prstGeom prst="rect">
            <a:avLst/>
          </a:prstGeom>
        </p:spPr>
      </p:pic>
      <p:sp>
        <p:nvSpPr>
          <p:cNvPr id="21" name="TextBox 284">
            <a:extLst>
              <a:ext uri="{FF2B5EF4-FFF2-40B4-BE49-F238E27FC236}">
                <a16:creationId xmlns:a16="http://schemas.microsoft.com/office/drawing/2014/main" id="{774AB48E-499B-F51B-DE70-959DD6C3CAB9}"/>
              </a:ext>
            </a:extLst>
          </p:cNvPr>
          <p:cNvSpPr txBox="1"/>
          <p:nvPr/>
        </p:nvSpPr>
        <p:spPr>
          <a:xfrm>
            <a:off x="7357989" y="3533466"/>
            <a:ext cx="2886145" cy="307777"/>
          </a:xfrm>
          <a:prstGeom prst="rect">
            <a:avLst/>
          </a:prstGeom>
          <a:noFill/>
        </p:spPr>
        <p:txBody>
          <a:bodyPr wrap="square" rtlCol="0">
            <a:spAutoFit/>
          </a:bodyPr>
          <a:lstStyle/>
          <a:p>
            <a:r>
              <a:rPr lang="en-US" sz="1400" dirty="0">
                <a:latin typeface="Montserrat" pitchFamily="2" charset="0"/>
              </a:rPr>
              <a:t>Fig. 6: Multilayer perceptron.</a:t>
            </a:r>
            <a:endParaRPr lang="en-US" sz="1400" dirty="0">
              <a:solidFill>
                <a:schemeClr val="accent6">
                  <a:lumMod val="50000"/>
                </a:schemeClr>
              </a:solidFill>
              <a:latin typeface="Montserrat" pitchFamily="2" charset="0"/>
            </a:endParaRPr>
          </a:p>
        </p:txBody>
      </p:sp>
      <p:grpSp>
        <p:nvGrpSpPr>
          <p:cNvPr id="504" name="Group 503">
            <a:extLst>
              <a:ext uri="{FF2B5EF4-FFF2-40B4-BE49-F238E27FC236}">
                <a16:creationId xmlns:a16="http://schemas.microsoft.com/office/drawing/2014/main" id="{52B51ACA-0EC4-7B9C-1D66-DC0A393A97A9}"/>
              </a:ext>
            </a:extLst>
          </p:cNvPr>
          <p:cNvGrpSpPr/>
          <p:nvPr/>
        </p:nvGrpSpPr>
        <p:grpSpPr>
          <a:xfrm>
            <a:off x="4443156" y="3989378"/>
            <a:ext cx="3858056" cy="2428700"/>
            <a:chOff x="4166416" y="3880803"/>
            <a:chExt cx="3858056" cy="2428700"/>
          </a:xfrm>
        </p:grpSpPr>
        <p:grpSp>
          <p:nvGrpSpPr>
            <p:cNvPr id="502" name="Group 501">
              <a:extLst>
                <a:ext uri="{FF2B5EF4-FFF2-40B4-BE49-F238E27FC236}">
                  <a16:creationId xmlns:a16="http://schemas.microsoft.com/office/drawing/2014/main" id="{B4490DC4-8A8A-7D88-2978-FDEBEB392881}"/>
                </a:ext>
              </a:extLst>
            </p:cNvPr>
            <p:cNvGrpSpPr/>
            <p:nvPr/>
          </p:nvGrpSpPr>
          <p:grpSpPr>
            <a:xfrm>
              <a:off x="4911715" y="3880803"/>
              <a:ext cx="2104407" cy="2038021"/>
              <a:chOff x="5160356" y="4185299"/>
              <a:chExt cx="2104407" cy="2038021"/>
            </a:xfrm>
          </p:grpSpPr>
          <p:sp>
            <p:nvSpPr>
              <p:cNvPr id="3" name="Rectangle 2">
                <a:extLst>
                  <a:ext uri="{FF2B5EF4-FFF2-40B4-BE49-F238E27FC236}">
                    <a16:creationId xmlns:a16="http://schemas.microsoft.com/office/drawing/2014/main" id="{C8707D99-FDE7-BD79-3E7C-5CD2039F42B2}"/>
                  </a:ext>
                </a:extLst>
              </p:cNvPr>
              <p:cNvSpPr/>
              <p:nvPr/>
            </p:nvSpPr>
            <p:spPr>
              <a:xfrm>
                <a:off x="5160356" y="418529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 name="Rectangle 3">
                <a:extLst>
                  <a:ext uri="{FF2B5EF4-FFF2-40B4-BE49-F238E27FC236}">
                    <a16:creationId xmlns:a16="http://schemas.microsoft.com/office/drawing/2014/main" id="{F7A2F3F1-CEC2-DCC0-85A5-B9D493FAA40B}"/>
                  </a:ext>
                </a:extLst>
              </p:cNvPr>
              <p:cNvSpPr/>
              <p:nvPr/>
            </p:nvSpPr>
            <p:spPr>
              <a:xfrm>
                <a:off x="5423407" y="418529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5" name="Rectangle 4">
                <a:extLst>
                  <a:ext uri="{FF2B5EF4-FFF2-40B4-BE49-F238E27FC236}">
                    <a16:creationId xmlns:a16="http://schemas.microsoft.com/office/drawing/2014/main" id="{377CAA39-99B8-611E-6968-5F04E6C9808C}"/>
                  </a:ext>
                </a:extLst>
              </p:cNvPr>
              <p:cNvSpPr/>
              <p:nvPr/>
            </p:nvSpPr>
            <p:spPr>
              <a:xfrm>
                <a:off x="5686458" y="418529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6" name="Rectangle 5">
                <a:extLst>
                  <a:ext uri="{FF2B5EF4-FFF2-40B4-BE49-F238E27FC236}">
                    <a16:creationId xmlns:a16="http://schemas.microsoft.com/office/drawing/2014/main" id="{37E08A94-97DA-DB02-DACB-FB36EBA94C5D}"/>
                  </a:ext>
                </a:extLst>
              </p:cNvPr>
              <p:cNvSpPr/>
              <p:nvPr/>
            </p:nvSpPr>
            <p:spPr>
              <a:xfrm>
                <a:off x="5949509" y="418529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7" name="Rectangle 6">
                <a:extLst>
                  <a:ext uri="{FF2B5EF4-FFF2-40B4-BE49-F238E27FC236}">
                    <a16:creationId xmlns:a16="http://schemas.microsoft.com/office/drawing/2014/main" id="{5C26E4C8-C885-B369-ED77-8F5E03D311F3}"/>
                  </a:ext>
                </a:extLst>
              </p:cNvPr>
              <p:cNvSpPr/>
              <p:nvPr/>
            </p:nvSpPr>
            <p:spPr>
              <a:xfrm>
                <a:off x="6212560" y="418529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8" name="Rectangle 7">
                <a:extLst>
                  <a:ext uri="{FF2B5EF4-FFF2-40B4-BE49-F238E27FC236}">
                    <a16:creationId xmlns:a16="http://schemas.microsoft.com/office/drawing/2014/main" id="{1E2E08D0-6282-2AAB-8341-FA1196F48710}"/>
                  </a:ext>
                </a:extLst>
              </p:cNvPr>
              <p:cNvSpPr/>
              <p:nvPr/>
            </p:nvSpPr>
            <p:spPr>
              <a:xfrm>
                <a:off x="6475611" y="418529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11" name="Rectangle 10">
                <a:extLst>
                  <a:ext uri="{FF2B5EF4-FFF2-40B4-BE49-F238E27FC236}">
                    <a16:creationId xmlns:a16="http://schemas.microsoft.com/office/drawing/2014/main" id="{7271FFEE-1E21-F872-C7DF-4371618E5D1B}"/>
                  </a:ext>
                </a:extLst>
              </p:cNvPr>
              <p:cNvSpPr/>
              <p:nvPr/>
            </p:nvSpPr>
            <p:spPr>
              <a:xfrm>
                <a:off x="6738662" y="418529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13" name="Rectangle 12">
                <a:extLst>
                  <a:ext uri="{FF2B5EF4-FFF2-40B4-BE49-F238E27FC236}">
                    <a16:creationId xmlns:a16="http://schemas.microsoft.com/office/drawing/2014/main" id="{76EE2D6E-7FCB-65EC-D858-195769A95508}"/>
                  </a:ext>
                </a:extLst>
              </p:cNvPr>
              <p:cNvSpPr/>
              <p:nvPr/>
            </p:nvSpPr>
            <p:spPr>
              <a:xfrm>
                <a:off x="7001712" y="418529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39" name="Rectangle 438">
                <a:extLst>
                  <a:ext uri="{FF2B5EF4-FFF2-40B4-BE49-F238E27FC236}">
                    <a16:creationId xmlns:a16="http://schemas.microsoft.com/office/drawing/2014/main" id="{EE629987-B161-381A-2EE0-7AA260141A47}"/>
                  </a:ext>
                </a:extLst>
              </p:cNvPr>
              <p:cNvSpPr/>
              <p:nvPr/>
            </p:nvSpPr>
            <p:spPr>
              <a:xfrm>
                <a:off x="5160356" y="444437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40" name="Rectangle 439">
                <a:extLst>
                  <a:ext uri="{FF2B5EF4-FFF2-40B4-BE49-F238E27FC236}">
                    <a16:creationId xmlns:a16="http://schemas.microsoft.com/office/drawing/2014/main" id="{AF0159F7-1B56-0F80-709F-5891E3AF6BD6}"/>
                  </a:ext>
                </a:extLst>
              </p:cNvPr>
              <p:cNvSpPr/>
              <p:nvPr/>
            </p:nvSpPr>
            <p:spPr>
              <a:xfrm>
                <a:off x="5423407" y="4444379"/>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41" name="Rectangle 440">
                <a:extLst>
                  <a:ext uri="{FF2B5EF4-FFF2-40B4-BE49-F238E27FC236}">
                    <a16:creationId xmlns:a16="http://schemas.microsoft.com/office/drawing/2014/main" id="{A0ACC427-EAE0-CD7C-92A0-94171A1FFE80}"/>
                  </a:ext>
                </a:extLst>
              </p:cNvPr>
              <p:cNvSpPr/>
              <p:nvPr/>
            </p:nvSpPr>
            <p:spPr>
              <a:xfrm>
                <a:off x="5686458" y="4444379"/>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42" name="Rectangle 441">
                <a:extLst>
                  <a:ext uri="{FF2B5EF4-FFF2-40B4-BE49-F238E27FC236}">
                    <a16:creationId xmlns:a16="http://schemas.microsoft.com/office/drawing/2014/main" id="{385AF63E-45CA-D971-0B4E-0DCAA8060082}"/>
                  </a:ext>
                </a:extLst>
              </p:cNvPr>
              <p:cNvSpPr/>
              <p:nvPr/>
            </p:nvSpPr>
            <p:spPr>
              <a:xfrm>
                <a:off x="5949509" y="444437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43" name="Rectangle 442">
                <a:extLst>
                  <a:ext uri="{FF2B5EF4-FFF2-40B4-BE49-F238E27FC236}">
                    <a16:creationId xmlns:a16="http://schemas.microsoft.com/office/drawing/2014/main" id="{EF74BDC3-7308-8AD2-B739-3D6D3357D5B4}"/>
                  </a:ext>
                </a:extLst>
              </p:cNvPr>
              <p:cNvSpPr/>
              <p:nvPr/>
            </p:nvSpPr>
            <p:spPr>
              <a:xfrm>
                <a:off x="6212560" y="444437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44" name="Rectangle 443">
                <a:extLst>
                  <a:ext uri="{FF2B5EF4-FFF2-40B4-BE49-F238E27FC236}">
                    <a16:creationId xmlns:a16="http://schemas.microsoft.com/office/drawing/2014/main" id="{ED7DAB1A-E0F4-FA48-BDE3-0F2C938467DC}"/>
                  </a:ext>
                </a:extLst>
              </p:cNvPr>
              <p:cNvSpPr/>
              <p:nvPr/>
            </p:nvSpPr>
            <p:spPr>
              <a:xfrm>
                <a:off x="6475611" y="4444379"/>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45" name="Rectangle 444">
                <a:extLst>
                  <a:ext uri="{FF2B5EF4-FFF2-40B4-BE49-F238E27FC236}">
                    <a16:creationId xmlns:a16="http://schemas.microsoft.com/office/drawing/2014/main" id="{F6BBB0FA-E350-DBB6-0545-DB13166DBBBD}"/>
                  </a:ext>
                </a:extLst>
              </p:cNvPr>
              <p:cNvSpPr/>
              <p:nvPr/>
            </p:nvSpPr>
            <p:spPr>
              <a:xfrm>
                <a:off x="6738662" y="4444379"/>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46" name="Rectangle 445">
                <a:extLst>
                  <a:ext uri="{FF2B5EF4-FFF2-40B4-BE49-F238E27FC236}">
                    <a16:creationId xmlns:a16="http://schemas.microsoft.com/office/drawing/2014/main" id="{B35B1B3F-EB48-46C7-CE25-C2CFA35DAB2B}"/>
                  </a:ext>
                </a:extLst>
              </p:cNvPr>
              <p:cNvSpPr/>
              <p:nvPr/>
            </p:nvSpPr>
            <p:spPr>
              <a:xfrm>
                <a:off x="7001712" y="444437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48" name="Rectangle 447">
                <a:extLst>
                  <a:ext uri="{FF2B5EF4-FFF2-40B4-BE49-F238E27FC236}">
                    <a16:creationId xmlns:a16="http://schemas.microsoft.com/office/drawing/2014/main" id="{0CBB6447-A55A-CAE1-0050-E6179ED5C01C}"/>
                  </a:ext>
                </a:extLst>
              </p:cNvPr>
              <p:cNvSpPr/>
              <p:nvPr/>
            </p:nvSpPr>
            <p:spPr>
              <a:xfrm>
                <a:off x="5160356" y="469684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49" name="Rectangle 448">
                <a:extLst>
                  <a:ext uri="{FF2B5EF4-FFF2-40B4-BE49-F238E27FC236}">
                    <a16:creationId xmlns:a16="http://schemas.microsoft.com/office/drawing/2014/main" id="{22BE5289-06F4-8862-E185-54876E762C4B}"/>
                  </a:ext>
                </a:extLst>
              </p:cNvPr>
              <p:cNvSpPr/>
              <p:nvPr/>
            </p:nvSpPr>
            <p:spPr>
              <a:xfrm>
                <a:off x="5423407" y="4696849"/>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50" name="Rectangle 449">
                <a:extLst>
                  <a:ext uri="{FF2B5EF4-FFF2-40B4-BE49-F238E27FC236}">
                    <a16:creationId xmlns:a16="http://schemas.microsoft.com/office/drawing/2014/main" id="{948AD8D4-76AE-24F7-1FF2-FBA000BC2E2E}"/>
                  </a:ext>
                </a:extLst>
              </p:cNvPr>
              <p:cNvSpPr/>
              <p:nvPr/>
            </p:nvSpPr>
            <p:spPr>
              <a:xfrm>
                <a:off x="5686458" y="4696849"/>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51" name="Rectangle 450">
                <a:extLst>
                  <a:ext uri="{FF2B5EF4-FFF2-40B4-BE49-F238E27FC236}">
                    <a16:creationId xmlns:a16="http://schemas.microsoft.com/office/drawing/2014/main" id="{E36BFE60-B943-D406-59A8-AC17D3242C26}"/>
                  </a:ext>
                </a:extLst>
              </p:cNvPr>
              <p:cNvSpPr/>
              <p:nvPr/>
            </p:nvSpPr>
            <p:spPr>
              <a:xfrm>
                <a:off x="5949509" y="469684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52" name="Rectangle 451">
                <a:extLst>
                  <a:ext uri="{FF2B5EF4-FFF2-40B4-BE49-F238E27FC236}">
                    <a16:creationId xmlns:a16="http://schemas.microsoft.com/office/drawing/2014/main" id="{F90F5B6B-C89A-4212-8629-70206BF9A9CE}"/>
                  </a:ext>
                </a:extLst>
              </p:cNvPr>
              <p:cNvSpPr/>
              <p:nvPr/>
            </p:nvSpPr>
            <p:spPr>
              <a:xfrm>
                <a:off x="6212560" y="469684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53" name="Rectangle 452">
                <a:extLst>
                  <a:ext uri="{FF2B5EF4-FFF2-40B4-BE49-F238E27FC236}">
                    <a16:creationId xmlns:a16="http://schemas.microsoft.com/office/drawing/2014/main" id="{57D90E4B-30CC-1625-1679-B7158E330029}"/>
                  </a:ext>
                </a:extLst>
              </p:cNvPr>
              <p:cNvSpPr/>
              <p:nvPr/>
            </p:nvSpPr>
            <p:spPr>
              <a:xfrm>
                <a:off x="6475611" y="4696849"/>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54" name="Rectangle 453">
                <a:extLst>
                  <a:ext uri="{FF2B5EF4-FFF2-40B4-BE49-F238E27FC236}">
                    <a16:creationId xmlns:a16="http://schemas.microsoft.com/office/drawing/2014/main" id="{85CFC4CC-12B7-8933-3D2C-48767E423460}"/>
                  </a:ext>
                </a:extLst>
              </p:cNvPr>
              <p:cNvSpPr/>
              <p:nvPr/>
            </p:nvSpPr>
            <p:spPr>
              <a:xfrm>
                <a:off x="6738662" y="4696849"/>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55" name="Rectangle 454">
                <a:extLst>
                  <a:ext uri="{FF2B5EF4-FFF2-40B4-BE49-F238E27FC236}">
                    <a16:creationId xmlns:a16="http://schemas.microsoft.com/office/drawing/2014/main" id="{1C217B82-01DF-CAC8-2AEC-47D79365FF23}"/>
                  </a:ext>
                </a:extLst>
              </p:cNvPr>
              <p:cNvSpPr/>
              <p:nvPr/>
            </p:nvSpPr>
            <p:spPr>
              <a:xfrm>
                <a:off x="7001712" y="469684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57" name="Rectangle 456">
                <a:extLst>
                  <a:ext uri="{FF2B5EF4-FFF2-40B4-BE49-F238E27FC236}">
                    <a16:creationId xmlns:a16="http://schemas.microsoft.com/office/drawing/2014/main" id="{3B8C8A1F-8BFE-3ABE-1FFF-66FB629BD3A6}"/>
                  </a:ext>
                </a:extLst>
              </p:cNvPr>
              <p:cNvSpPr/>
              <p:nvPr/>
            </p:nvSpPr>
            <p:spPr>
              <a:xfrm>
                <a:off x="5160356" y="494535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58" name="Rectangle 457">
                <a:extLst>
                  <a:ext uri="{FF2B5EF4-FFF2-40B4-BE49-F238E27FC236}">
                    <a16:creationId xmlns:a16="http://schemas.microsoft.com/office/drawing/2014/main" id="{C910D133-AFF2-F5BA-420B-95A9CFEB7C93}"/>
                  </a:ext>
                </a:extLst>
              </p:cNvPr>
              <p:cNvSpPr/>
              <p:nvPr/>
            </p:nvSpPr>
            <p:spPr>
              <a:xfrm>
                <a:off x="5423407" y="494535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59" name="Rectangle 458">
                <a:extLst>
                  <a:ext uri="{FF2B5EF4-FFF2-40B4-BE49-F238E27FC236}">
                    <a16:creationId xmlns:a16="http://schemas.microsoft.com/office/drawing/2014/main" id="{D222F6F8-FCA5-EF7B-9065-44D118F15435}"/>
                  </a:ext>
                </a:extLst>
              </p:cNvPr>
              <p:cNvSpPr/>
              <p:nvPr/>
            </p:nvSpPr>
            <p:spPr>
              <a:xfrm>
                <a:off x="5686458" y="494535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60" name="Rectangle 459">
                <a:extLst>
                  <a:ext uri="{FF2B5EF4-FFF2-40B4-BE49-F238E27FC236}">
                    <a16:creationId xmlns:a16="http://schemas.microsoft.com/office/drawing/2014/main" id="{DFA90154-FD2E-922D-1122-A7CA52BB674C}"/>
                  </a:ext>
                </a:extLst>
              </p:cNvPr>
              <p:cNvSpPr/>
              <p:nvPr/>
            </p:nvSpPr>
            <p:spPr>
              <a:xfrm>
                <a:off x="5949509" y="494535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61" name="Rectangle 460">
                <a:extLst>
                  <a:ext uri="{FF2B5EF4-FFF2-40B4-BE49-F238E27FC236}">
                    <a16:creationId xmlns:a16="http://schemas.microsoft.com/office/drawing/2014/main" id="{50115ADA-A8D1-F72A-E6A7-EC201C42077F}"/>
                  </a:ext>
                </a:extLst>
              </p:cNvPr>
              <p:cNvSpPr/>
              <p:nvPr/>
            </p:nvSpPr>
            <p:spPr>
              <a:xfrm>
                <a:off x="6212560" y="494535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62" name="Rectangle 461">
                <a:extLst>
                  <a:ext uri="{FF2B5EF4-FFF2-40B4-BE49-F238E27FC236}">
                    <a16:creationId xmlns:a16="http://schemas.microsoft.com/office/drawing/2014/main" id="{E06E4B5D-7EBF-759C-10A2-9375F77E5E05}"/>
                  </a:ext>
                </a:extLst>
              </p:cNvPr>
              <p:cNvSpPr/>
              <p:nvPr/>
            </p:nvSpPr>
            <p:spPr>
              <a:xfrm>
                <a:off x="6475611" y="494535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63" name="Rectangle 462">
                <a:extLst>
                  <a:ext uri="{FF2B5EF4-FFF2-40B4-BE49-F238E27FC236}">
                    <a16:creationId xmlns:a16="http://schemas.microsoft.com/office/drawing/2014/main" id="{AD78A49E-44D5-CC42-2E62-0736A8B2DEFF}"/>
                  </a:ext>
                </a:extLst>
              </p:cNvPr>
              <p:cNvSpPr/>
              <p:nvPr/>
            </p:nvSpPr>
            <p:spPr>
              <a:xfrm>
                <a:off x="6738662" y="494535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64" name="Rectangle 463">
                <a:extLst>
                  <a:ext uri="{FF2B5EF4-FFF2-40B4-BE49-F238E27FC236}">
                    <a16:creationId xmlns:a16="http://schemas.microsoft.com/office/drawing/2014/main" id="{EE647DCF-05D5-7FD4-03AD-34D330EB24F1}"/>
                  </a:ext>
                </a:extLst>
              </p:cNvPr>
              <p:cNvSpPr/>
              <p:nvPr/>
            </p:nvSpPr>
            <p:spPr>
              <a:xfrm>
                <a:off x="7001712" y="494535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66" name="Rectangle 465">
                <a:extLst>
                  <a:ext uri="{FF2B5EF4-FFF2-40B4-BE49-F238E27FC236}">
                    <a16:creationId xmlns:a16="http://schemas.microsoft.com/office/drawing/2014/main" id="{2759372B-FBC1-46E9-F38B-B2E2E4C7CE7F}"/>
                  </a:ext>
                </a:extLst>
              </p:cNvPr>
              <p:cNvSpPr/>
              <p:nvPr/>
            </p:nvSpPr>
            <p:spPr>
              <a:xfrm>
                <a:off x="5160356" y="519744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67" name="Rectangle 466">
                <a:extLst>
                  <a:ext uri="{FF2B5EF4-FFF2-40B4-BE49-F238E27FC236}">
                    <a16:creationId xmlns:a16="http://schemas.microsoft.com/office/drawing/2014/main" id="{2218E979-72FF-5905-DC04-E3170E9862E3}"/>
                  </a:ext>
                </a:extLst>
              </p:cNvPr>
              <p:cNvSpPr/>
              <p:nvPr/>
            </p:nvSpPr>
            <p:spPr>
              <a:xfrm>
                <a:off x="5423407" y="519744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68" name="Rectangle 467">
                <a:extLst>
                  <a:ext uri="{FF2B5EF4-FFF2-40B4-BE49-F238E27FC236}">
                    <a16:creationId xmlns:a16="http://schemas.microsoft.com/office/drawing/2014/main" id="{126B23B3-D562-C8A4-6D1E-A7D60E741111}"/>
                  </a:ext>
                </a:extLst>
              </p:cNvPr>
              <p:cNvSpPr/>
              <p:nvPr/>
            </p:nvSpPr>
            <p:spPr>
              <a:xfrm>
                <a:off x="5686458" y="519744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69" name="Rectangle 468">
                <a:extLst>
                  <a:ext uri="{FF2B5EF4-FFF2-40B4-BE49-F238E27FC236}">
                    <a16:creationId xmlns:a16="http://schemas.microsoft.com/office/drawing/2014/main" id="{B52D8E8A-4194-4E9C-2356-EA31D109DE15}"/>
                  </a:ext>
                </a:extLst>
              </p:cNvPr>
              <p:cNvSpPr/>
              <p:nvPr/>
            </p:nvSpPr>
            <p:spPr>
              <a:xfrm>
                <a:off x="5949509" y="519744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70" name="Rectangle 469">
                <a:extLst>
                  <a:ext uri="{FF2B5EF4-FFF2-40B4-BE49-F238E27FC236}">
                    <a16:creationId xmlns:a16="http://schemas.microsoft.com/office/drawing/2014/main" id="{643DFB6B-6887-3E2E-7CEB-081C0457469A}"/>
                  </a:ext>
                </a:extLst>
              </p:cNvPr>
              <p:cNvSpPr/>
              <p:nvPr/>
            </p:nvSpPr>
            <p:spPr>
              <a:xfrm>
                <a:off x="6212560" y="519744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71" name="Rectangle 470">
                <a:extLst>
                  <a:ext uri="{FF2B5EF4-FFF2-40B4-BE49-F238E27FC236}">
                    <a16:creationId xmlns:a16="http://schemas.microsoft.com/office/drawing/2014/main" id="{CE541A4B-ABB0-37DE-2B2D-ADA8077CEF19}"/>
                  </a:ext>
                </a:extLst>
              </p:cNvPr>
              <p:cNvSpPr/>
              <p:nvPr/>
            </p:nvSpPr>
            <p:spPr>
              <a:xfrm>
                <a:off x="6475611" y="519744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72" name="Rectangle 471">
                <a:extLst>
                  <a:ext uri="{FF2B5EF4-FFF2-40B4-BE49-F238E27FC236}">
                    <a16:creationId xmlns:a16="http://schemas.microsoft.com/office/drawing/2014/main" id="{4BA0BFDA-6608-8ABA-D916-D027EE878DA7}"/>
                  </a:ext>
                </a:extLst>
              </p:cNvPr>
              <p:cNvSpPr/>
              <p:nvPr/>
            </p:nvSpPr>
            <p:spPr>
              <a:xfrm>
                <a:off x="6738662" y="519744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73" name="Rectangle 472">
                <a:extLst>
                  <a:ext uri="{FF2B5EF4-FFF2-40B4-BE49-F238E27FC236}">
                    <a16:creationId xmlns:a16="http://schemas.microsoft.com/office/drawing/2014/main" id="{4F704E14-FA31-49BE-373F-77A0EB581929}"/>
                  </a:ext>
                </a:extLst>
              </p:cNvPr>
              <p:cNvSpPr/>
              <p:nvPr/>
            </p:nvSpPr>
            <p:spPr>
              <a:xfrm>
                <a:off x="7001712" y="519744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75" name="Rectangle 474">
                <a:extLst>
                  <a:ext uri="{FF2B5EF4-FFF2-40B4-BE49-F238E27FC236}">
                    <a16:creationId xmlns:a16="http://schemas.microsoft.com/office/drawing/2014/main" id="{DCEAC024-C297-FF81-1BBF-2D8C2CD46EC4}"/>
                  </a:ext>
                </a:extLst>
              </p:cNvPr>
              <p:cNvSpPr/>
              <p:nvPr/>
            </p:nvSpPr>
            <p:spPr>
              <a:xfrm>
                <a:off x="5160356" y="545652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76" name="Rectangle 475">
                <a:extLst>
                  <a:ext uri="{FF2B5EF4-FFF2-40B4-BE49-F238E27FC236}">
                    <a16:creationId xmlns:a16="http://schemas.microsoft.com/office/drawing/2014/main" id="{FB14FAEE-881D-C4AE-26A1-9D7B0C5F3E71}"/>
                  </a:ext>
                </a:extLst>
              </p:cNvPr>
              <p:cNvSpPr/>
              <p:nvPr/>
            </p:nvSpPr>
            <p:spPr>
              <a:xfrm>
                <a:off x="5423407" y="5456523"/>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77" name="Rectangle 476">
                <a:extLst>
                  <a:ext uri="{FF2B5EF4-FFF2-40B4-BE49-F238E27FC236}">
                    <a16:creationId xmlns:a16="http://schemas.microsoft.com/office/drawing/2014/main" id="{E409C56F-0F63-EADB-6D62-124A46D9F803}"/>
                  </a:ext>
                </a:extLst>
              </p:cNvPr>
              <p:cNvSpPr/>
              <p:nvPr/>
            </p:nvSpPr>
            <p:spPr>
              <a:xfrm>
                <a:off x="5686458" y="545652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78" name="Rectangle 477">
                <a:extLst>
                  <a:ext uri="{FF2B5EF4-FFF2-40B4-BE49-F238E27FC236}">
                    <a16:creationId xmlns:a16="http://schemas.microsoft.com/office/drawing/2014/main" id="{71C96573-EA93-7FB5-3BBC-49D6CC78ED6C}"/>
                  </a:ext>
                </a:extLst>
              </p:cNvPr>
              <p:cNvSpPr/>
              <p:nvPr/>
            </p:nvSpPr>
            <p:spPr>
              <a:xfrm>
                <a:off x="5949509" y="545652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79" name="Rectangle 478">
                <a:extLst>
                  <a:ext uri="{FF2B5EF4-FFF2-40B4-BE49-F238E27FC236}">
                    <a16:creationId xmlns:a16="http://schemas.microsoft.com/office/drawing/2014/main" id="{A5D3B5BB-EAD5-2307-16B7-7C640CC628EE}"/>
                  </a:ext>
                </a:extLst>
              </p:cNvPr>
              <p:cNvSpPr/>
              <p:nvPr/>
            </p:nvSpPr>
            <p:spPr>
              <a:xfrm>
                <a:off x="6212560" y="545652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80" name="Rectangle 479">
                <a:extLst>
                  <a:ext uri="{FF2B5EF4-FFF2-40B4-BE49-F238E27FC236}">
                    <a16:creationId xmlns:a16="http://schemas.microsoft.com/office/drawing/2014/main" id="{4B4D9D2A-BF66-C822-51BB-FAC059AC5EDC}"/>
                  </a:ext>
                </a:extLst>
              </p:cNvPr>
              <p:cNvSpPr/>
              <p:nvPr/>
            </p:nvSpPr>
            <p:spPr>
              <a:xfrm>
                <a:off x="6475611" y="545652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81" name="Rectangle 480">
                <a:extLst>
                  <a:ext uri="{FF2B5EF4-FFF2-40B4-BE49-F238E27FC236}">
                    <a16:creationId xmlns:a16="http://schemas.microsoft.com/office/drawing/2014/main" id="{A8921DC8-F99A-9111-DA12-59B5C7877249}"/>
                  </a:ext>
                </a:extLst>
              </p:cNvPr>
              <p:cNvSpPr/>
              <p:nvPr/>
            </p:nvSpPr>
            <p:spPr>
              <a:xfrm>
                <a:off x="6738662" y="5456523"/>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82" name="Rectangle 481">
                <a:extLst>
                  <a:ext uri="{FF2B5EF4-FFF2-40B4-BE49-F238E27FC236}">
                    <a16:creationId xmlns:a16="http://schemas.microsoft.com/office/drawing/2014/main" id="{7A8C2642-39DB-98F2-2D1D-6D74AB7F2D2B}"/>
                  </a:ext>
                </a:extLst>
              </p:cNvPr>
              <p:cNvSpPr/>
              <p:nvPr/>
            </p:nvSpPr>
            <p:spPr>
              <a:xfrm>
                <a:off x="7001712" y="5456523"/>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84" name="Rectangle 483">
                <a:extLst>
                  <a:ext uri="{FF2B5EF4-FFF2-40B4-BE49-F238E27FC236}">
                    <a16:creationId xmlns:a16="http://schemas.microsoft.com/office/drawing/2014/main" id="{A0CC862E-9F59-596A-FFB8-A2A4A5D36225}"/>
                  </a:ext>
                </a:extLst>
              </p:cNvPr>
              <p:cNvSpPr/>
              <p:nvPr/>
            </p:nvSpPr>
            <p:spPr>
              <a:xfrm>
                <a:off x="5160356" y="571472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85" name="Rectangle 484">
                <a:extLst>
                  <a:ext uri="{FF2B5EF4-FFF2-40B4-BE49-F238E27FC236}">
                    <a16:creationId xmlns:a16="http://schemas.microsoft.com/office/drawing/2014/main" id="{EA807680-1762-E095-0C9B-1B5245FD726F}"/>
                  </a:ext>
                </a:extLst>
              </p:cNvPr>
              <p:cNvSpPr/>
              <p:nvPr/>
            </p:nvSpPr>
            <p:spPr>
              <a:xfrm>
                <a:off x="5423407" y="571472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86" name="Rectangle 485">
                <a:extLst>
                  <a:ext uri="{FF2B5EF4-FFF2-40B4-BE49-F238E27FC236}">
                    <a16:creationId xmlns:a16="http://schemas.microsoft.com/office/drawing/2014/main" id="{8E407A47-C603-DAE4-19AD-E286D460F1A3}"/>
                  </a:ext>
                </a:extLst>
              </p:cNvPr>
              <p:cNvSpPr/>
              <p:nvPr/>
            </p:nvSpPr>
            <p:spPr>
              <a:xfrm>
                <a:off x="5686458" y="5714722"/>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87" name="Rectangle 486">
                <a:extLst>
                  <a:ext uri="{FF2B5EF4-FFF2-40B4-BE49-F238E27FC236}">
                    <a16:creationId xmlns:a16="http://schemas.microsoft.com/office/drawing/2014/main" id="{F3F4FAFB-87BD-F449-8CE1-A6757A92E55C}"/>
                  </a:ext>
                </a:extLst>
              </p:cNvPr>
              <p:cNvSpPr/>
              <p:nvPr/>
            </p:nvSpPr>
            <p:spPr>
              <a:xfrm>
                <a:off x="5949509" y="5714722"/>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88" name="Rectangle 487">
                <a:extLst>
                  <a:ext uri="{FF2B5EF4-FFF2-40B4-BE49-F238E27FC236}">
                    <a16:creationId xmlns:a16="http://schemas.microsoft.com/office/drawing/2014/main" id="{0F237772-396D-346F-10D4-4D66C0233A3E}"/>
                  </a:ext>
                </a:extLst>
              </p:cNvPr>
              <p:cNvSpPr/>
              <p:nvPr/>
            </p:nvSpPr>
            <p:spPr>
              <a:xfrm>
                <a:off x="6212560" y="5714722"/>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89" name="Rectangle 488">
                <a:extLst>
                  <a:ext uri="{FF2B5EF4-FFF2-40B4-BE49-F238E27FC236}">
                    <a16:creationId xmlns:a16="http://schemas.microsoft.com/office/drawing/2014/main" id="{E2D69AB4-41CF-A69E-65FE-1733CE540AA3}"/>
                  </a:ext>
                </a:extLst>
              </p:cNvPr>
              <p:cNvSpPr/>
              <p:nvPr/>
            </p:nvSpPr>
            <p:spPr>
              <a:xfrm>
                <a:off x="6475611" y="5714722"/>
                <a:ext cx="263051" cy="252091"/>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endParaRPr lang="fr-FR" sz="1000" dirty="0">
                  <a:solidFill>
                    <a:schemeClr val="bg1"/>
                  </a:solidFill>
                </a:endParaRPr>
              </a:p>
            </p:txBody>
          </p:sp>
          <p:sp>
            <p:nvSpPr>
              <p:cNvPr id="490" name="Rectangle 489">
                <a:extLst>
                  <a:ext uri="{FF2B5EF4-FFF2-40B4-BE49-F238E27FC236}">
                    <a16:creationId xmlns:a16="http://schemas.microsoft.com/office/drawing/2014/main" id="{54759D19-D860-8469-B0F2-F397937E6AE8}"/>
                  </a:ext>
                </a:extLst>
              </p:cNvPr>
              <p:cNvSpPr/>
              <p:nvPr/>
            </p:nvSpPr>
            <p:spPr>
              <a:xfrm>
                <a:off x="6738662" y="571472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91" name="Rectangle 490">
                <a:extLst>
                  <a:ext uri="{FF2B5EF4-FFF2-40B4-BE49-F238E27FC236}">
                    <a16:creationId xmlns:a16="http://schemas.microsoft.com/office/drawing/2014/main" id="{13535B0A-AC0D-9C70-9090-78F0B3CEBEF1}"/>
                  </a:ext>
                </a:extLst>
              </p:cNvPr>
              <p:cNvSpPr/>
              <p:nvPr/>
            </p:nvSpPr>
            <p:spPr>
              <a:xfrm>
                <a:off x="7001712" y="5714722"/>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93" name="Rectangle 492">
                <a:extLst>
                  <a:ext uri="{FF2B5EF4-FFF2-40B4-BE49-F238E27FC236}">
                    <a16:creationId xmlns:a16="http://schemas.microsoft.com/office/drawing/2014/main" id="{41BAFABD-809A-CD43-97F4-B52FEE6CCB1E}"/>
                  </a:ext>
                </a:extLst>
              </p:cNvPr>
              <p:cNvSpPr/>
              <p:nvPr/>
            </p:nvSpPr>
            <p:spPr>
              <a:xfrm>
                <a:off x="5160356" y="597122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94" name="Rectangle 493">
                <a:extLst>
                  <a:ext uri="{FF2B5EF4-FFF2-40B4-BE49-F238E27FC236}">
                    <a16:creationId xmlns:a16="http://schemas.microsoft.com/office/drawing/2014/main" id="{98FA6BF7-8736-9842-4FDD-B43BACD85F74}"/>
                  </a:ext>
                </a:extLst>
              </p:cNvPr>
              <p:cNvSpPr/>
              <p:nvPr/>
            </p:nvSpPr>
            <p:spPr>
              <a:xfrm>
                <a:off x="5423407" y="597122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95" name="Rectangle 494">
                <a:extLst>
                  <a:ext uri="{FF2B5EF4-FFF2-40B4-BE49-F238E27FC236}">
                    <a16:creationId xmlns:a16="http://schemas.microsoft.com/office/drawing/2014/main" id="{DC28365F-9A36-C377-673F-FFA0923EDAD4}"/>
                  </a:ext>
                </a:extLst>
              </p:cNvPr>
              <p:cNvSpPr/>
              <p:nvPr/>
            </p:nvSpPr>
            <p:spPr>
              <a:xfrm>
                <a:off x="5686458" y="597122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96" name="Rectangle 495">
                <a:extLst>
                  <a:ext uri="{FF2B5EF4-FFF2-40B4-BE49-F238E27FC236}">
                    <a16:creationId xmlns:a16="http://schemas.microsoft.com/office/drawing/2014/main" id="{5145F534-1C2F-17A9-6126-60517F71F0D2}"/>
                  </a:ext>
                </a:extLst>
              </p:cNvPr>
              <p:cNvSpPr/>
              <p:nvPr/>
            </p:nvSpPr>
            <p:spPr>
              <a:xfrm>
                <a:off x="5949509" y="597122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97" name="Rectangle 496">
                <a:extLst>
                  <a:ext uri="{FF2B5EF4-FFF2-40B4-BE49-F238E27FC236}">
                    <a16:creationId xmlns:a16="http://schemas.microsoft.com/office/drawing/2014/main" id="{62EC2FAB-6574-4074-046B-7241640CFE0B}"/>
                  </a:ext>
                </a:extLst>
              </p:cNvPr>
              <p:cNvSpPr/>
              <p:nvPr/>
            </p:nvSpPr>
            <p:spPr>
              <a:xfrm>
                <a:off x="6212560" y="597122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98" name="Rectangle 497">
                <a:extLst>
                  <a:ext uri="{FF2B5EF4-FFF2-40B4-BE49-F238E27FC236}">
                    <a16:creationId xmlns:a16="http://schemas.microsoft.com/office/drawing/2014/main" id="{DA2D5FE4-661E-EC0D-8832-C84AF0CB6BEA}"/>
                  </a:ext>
                </a:extLst>
              </p:cNvPr>
              <p:cNvSpPr/>
              <p:nvPr/>
            </p:nvSpPr>
            <p:spPr>
              <a:xfrm>
                <a:off x="6475611" y="597122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499" name="Rectangle 498">
                <a:extLst>
                  <a:ext uri="{FF2B5EF4-FFF2-40B4-BE49-F238E27FC236}">
                    <a16:creationId xmlns:a16="http://schemas.microsoft.com/office/drawing/2014/main" id="{4287BB1E-CF69-6A83-4592-2B5BA6A3FBC5}"/>
                  </a:ext>
                </a:extLst>
              </p:cNvPr>
              <p:cNvSpPr/>
              <p:nvPr/>
            </p:nvSpPr>
            <p:spPr>
              <a:xfrm>
                <a:off x="6738662" y="597122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sp>
            <p:nvSpPr>
              <p:cNvPr id="500" name="Rectangle 499">
                <a:extLst>
                  <a:ext uri="{FF2B5EF4-FFF2-40B4-BE49-F238E27FC236}">
                    <a16:creationId xmlns:a16="http://schemas.microsoft.com/office/drawing/2014/main" id="{D99ADA74-2A72-E4F1-CBCB-59634992E244}"/>
                  </a:ext>
                </a:extLst>
              </p:cNvPr>
              <p:cNvSpPr/>
              <p:nvPr/>
            </p:nvSpPr>
            <p:spPr>
              <a:xfrm>
                <a:off x="7001712" y="5971229"/>
                <a:ext cx="263051" cy="25209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0</a:t>
                </a:r>
                <a:endParaRPr lang="fr-FR" sz="1000" dirty="0">
                  <a:solidFill>
                    <a:schemeClr val="tx1"/>
                  </a:solidFill>
                </a:endParaRPr>
              </a:p>
            </p:txBody>
          </p:sp>
        </p:grpSp>
        <p:sp>
          <p:nvSpPr>
            <p:cNvPr id="503" name="TextBox 284">
              <a:extLst>
                <a:ext uri="{FF2B5EF4-FFF2-40B4-BE49-F238E27FC236}">
                  <a16:creationId xmlns:a16="http://schemas.microsoft.com/office/drawing/2014/main" id="{5E909BC0-93A4-397E-4269-56F0B94C644B}"/>
                </a:ext>
              </a:extLst>
            </p:cNvPr>
            <p:cNvSpPr txBox="1"/>
            <p:nvPr/>
          </p:nvSpPr>
          <p:spPr>
            <a:xfrm>
              <a:off x="4166416" y="6001726"/>
              <a:ext cx="3858056" cy="307777"/>
            </a:xfrm>
            <a:prstGeom prst="rect">
              <a:avLst/>
            </a:prstGeom>
            <a:noFill/>
          </p:spPr>
          <p:txBody>
            <a:bodyPr wrap="square" rtlCol="0">
              <a:spAutoFit/>
            </a:bodyPr>
            <a:lstStyle/>
            <a:p>
              <a:r>
                <a:rPr lang="en-US" sz="1400" dirty="0">
                  <a:latin typeface="Montserrat" pitchFamily="2" charset="0"/>
                </a:rPr>
                <a:t>Fig. 7: Pixel representation of an image.</a:t>
              </a:r>
              <a:endParaRPr lang="en-US" sz="1400" dirty="0">
                <a:solidFill>
                  <a:schemeClr val="accent6">
                    <a:lumMod val="50000"/>
                  </a:schemeClr>
                </a:solidFill>
                <a:latin typeface="Montserrat" pitchFamily="2" charset="0"/>
              </a:endParaRPr>
            </a:p>
          </p:txBody>
        </p:sp>
      </p:grpSp>
      <p:cxnSp>
        <p:nvCxnSpPr>
          <p:cNvPr id="505" name="Straight Connector 6">
            <a:extLst>
              <a:ext uri="{FF2B5EF4-FFF2-40B4-BE49-F238E27FC236}">
                <a16:creationId xmlns:a16="http://schemas.microsoft.com/office/drawing/2014/main" id="{E1558E4A-72B1-5D7A-28F4-BF7A6321D718}"/>
              </a:ext>
            </a:extLst>
          </p:cNvPr>
          <p:cNvCxnSpPr>
            <a:cxnSpLocks/>
          </p:cNvCxnSpPr>
          <p:nvPr/>
        </p:nvCxnSpPr>
        <p:spPr>
          <a:xfrm>
            <a:off x="6220780" y="1676750"/>
            <a:ext cx="0" cy="2102770"/>
          </a:xfrm>
          <a:prstGeom prst="line">
            <a:avLst/>
          </a:prstGeom>
        </p:spPr>
        <p:style>
          <a:lnRef idx="1">
            <a:schemeClr val="accent1"/>
          </a:lnRef>
          <a:fillRef idx="0">
            <a:schemeClr val="accent1"/>
          </a:fillRef>
          <a:effectRef idx="0">
            <a:schemeClr val="accent1"/>
          </a:effectRef>
          <a:fontRef idx="minor">
            <a:schemeClr val="tx1"/>
          </a:fontRef>
        </p:style>
      </p:cxnSp>
      <p:sp>
        <p:nvSpPr>
          <p:cNvPr id="508" name="Rounded Rectangle 17">
            <a:extLst>
              <a:ext uri="{FF2B5EF4-FFF2-40B4-BE49-F238E27FC236}">
                <a16:creationId xmlns:a16="http://schemas.microsoft.com/office/drawing/2014/main" id="{DF7F2966-CB29-57C4-5A23-02C9E18C3B9F}"/>
              </a:ext>
            </a:extLst>
          </p:cNvPr>
          <p:cNvSpPr/>
          <p:nvPr/>
        </p:nvSpPr>
        <p:spPr>
          <a:xfrm>
            <a:off x="4024759" y="2269483"/>
            <a:ext cx="2036962" cy="688903"/>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9" name="PptLabsAgenda_&amp;^@BeamShapeBackground_&amp;^@2023041414552447170">
            <a:extLst>
              <a:ext uri="{FF2B5EF4-FFF2-40B4-BE49-F238E27FC236}">
                <a16:creationId xmlns:a16="http://schemas.microsoft.com/office/drawing/2014/main" id="{EB45DE89-0503-3D34-581E-5BE2FF3DEE39}"/>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Slide Number Placeholder 17">
            <a:extLst>
              <a:ext uri="{FF2B5EF4-FFF2-40B4-BE49-F238E27FC236}">
                <a16:creationId xmlns:a16="http://schemas.microsoft.com/office/drawing/2014/main" id="{0C8EE6F7-9E53-D4B8-EF1C-F6FABBAE96EC}"/>
              </a:ext>
            </a:extLst>
          </p:cNvPr>
          <p:cNvSpPr>
            <a:spLocks noGrp="1"/>
          </p:cNvSpPr>
          <p:nvPr>
            <p:ph type="sldNum" sz="quarter" idx="12"/>
          </p:nvPr>
        </p:nvSpPr>
        <p:spPr/>
        <p:txBody>
          <a:bodyPr/>
          <a:lstStyle/>
          <a:p>
            <a:fld id="{6DCCA1CE-54D3-4B1F-BAFE-BDD10B4D91A3}" type="slidenum">
              <a:rPr lang="en-US" smtClean="0"/>
              <a:pPr/>
              <a:t>11</a:t>
            </a:fld>
            <a:r>
              <a:rPr lang="en-US"/>
              <a:t>/52</a:t>
            </a:r>
            <a:endParaRPr lang="en-US" dirty="0"/>
          </a:p>
        </p:txBody>
      </p:sp>
      <p:sp>
        <p:nvSpPr>
          <p:cNvPr id="19" name="PptLabsAgenda_&amp;^@BeamShapeText_&amp;^@Introduction_2">
            <a:extLst>
              <a:ext uri="{FF2B5EF4-FFF2-40B4-BE49-F238E27FC236}">
                <a16:creationId xmlns:a16="http://schemas.microsoft.com/office/drawing/2014/main" id="{BA09F68E-B872-FE29-20B4-0310BB8338E2}"/>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20" name="PptLabsAgenda_&amp;^@BeamShapeText_&amp;^@Introduction_2">
            <a:extLst>
              <a:ext uri="{FF2B5EF4-FFF2-40B4-BE49-F238E27FC236}">
                <a16:creationId xmlns:a16="http://schemas.microsoft.com/office/drawing/2014/main" id="{12D95D6A-67DE-E2FD-B118-CA26B95DCA99}"/>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1"/>
                </a:solidFill>
              </a:rPr>
              <a:t>Background</a:t>
            </a:r>
          </a:p>
        </p:txBody>
      </p:sp>
      <p:sp>
        <p:nvSpPr>
          <p:cNvPr id="22" name="PptLabsAgenda_&amp;^@BeamShapeText_&amp;^@Introduction_2">
            <a:extLst>
              <a:ext uri="{FF2B5EF4-FFF2-40B4-BE49-F238E27FC236}">
                <a16:creationId xmlns:a16="http://schemas.microsoft.com/office/drawing/2014/main" id="{BEDA7B18-A99F-49C0-FB1D-3AA948589A1A}"/>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23" name="PptLabsAgenda_&amp;^@BeamShapeText_&amp;^@Introduction_2">
            <a:extLst>
              <a:ext uri="{FF2B5EF4-FFF2-40B4-BE49-F238E27FC236}">
                <a16:creationId xmlns:a16="http://schemas.microsoft.com/office/drawing/2014/main" id="{DE1A90A6-B4EC-B4D7-F3C4-62CD4C5BAEA3}"/>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24" name="Oval 4">
            <a:extLst>
              <a:ext uri="{FF2B5EF4-FFF2-40B4-BE49-F238E27FC236}">
                <a16:creationId xmlns:a16="http://schemas.microsoft.com/office/drawing/2014/main" id="{BB0DFC47-4DB4-1F28-97A8-07B962911471}"/>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5">
            <a:extLst>
              <a:ext uri="{FF2B5EF4-FFF2-40B4-BE49-F238E27FC236}">
                <a16:creationId xmlns:a16="http://schemas.microsoft.com/office/drawing/2014/main" id="{81A9FE37-BCCE-F0EB-C3B5-275B0DD73D92}"/>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6">
            <a:extLst>
              <a:ext uri="{FF2B5EF4-FFF2-40B4-BE49-F238E27FC236}">
                <a16:creationId xmlns:a16="http://schemas.microsoft.com/office/drawing/2014/main" id="{036A1142-02AF-304D-A9B6-018635333E9A}"/>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7">
            <a:extLst>
              <a:ext uri="{FF2B5EF4-FFF2-40B4-BE49-F238E27FC236}">
                <a16:creationId xmlns:a16="http://schemas.microsoft.com/office/drawing/2014/main" id="{F21CCD79-7A39-A205-1C15-494FBAF872BC}"/>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8">
            <a:extLst>
              <a:ext uri="{FF2B5EF4-FFF2-40B4-BE49-F238E27FC236}">
                <a16:creationId xmlns:a16="http://schemas.microsoft.com/office/drawing/2014/main" id="{8EE11197-4C92-0EB2-B780-D293E153DB20}"/>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9">
            <a:extLst>
              <a:ext uri="{FF2B5EF4-FFF2-40B4-BE49-F238E27FC236}">
                <a16:creationId xmlns:a16="http://schemas.microsoft.com/office/drawing/2014/main" id="{BF31E4C0-35AB-C00A-FEF5-DFA8D626C1F9}"/>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0">
            <a:extLst>
              <a:ext uri="{FF2B5EF4-FFF2-40B4-BE49-F238E27FC236}">
                <a16:creationId xmlns:a16="http://schemas.microsoft.com/office/drawing/2014/main" id="{851697BC-EBC3-D8E5-6A6A-84C925D1F4BE}"/>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4">
            <a:extLst>
              <a:ext uri="{FF2B5EF4-FFF2-40B4-BE49-F238E27FC236}">
                <a16:creationId xmlns:a16="http://schemas.microsoft.com/office/drawing/2014/main" id="{EF54D786-7E3A-4190-1EEF-9A530AE39F85}"/>
              </a:ext>
            </a:extLst>
          </p:cNvPr>
          <p:cNvSpPr>
            <a:spLocks/>
          </p:cNvSpPr>
          <p:nvPr/>
        </p:nvSpPr>
        <p:spPr>
          <a:xfrm>
            <a:off x="3812184" y="241510"/>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6">
            <a:extLst>
              <a:ext uri="{FF2B5EF4-FFF2-40B4-BE49-F238E27FC236}">
                <a16:creationId xmlns:a16="http://schemas.microsoft.com/office/drawing/2014/main" id="{13F0527F-18F4-0F86-A359-AF8CB5C75AF9}"/>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7">
            <a:extLst>
              <a:ext uri="{FF2B5EF4-FFF2-40B4-BE49-F238E27FC236}">
                <a16:creationId xmlns:a16="http://schemas.microsoft.com/office/drawing/2014/main" id="{E3F7851C-E80F-0368-A108-76B72E6AD272}"/>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8">
            <a:extLst>
              <a:ext uri="{FF2B5EF4-FFF2-40B4-BE49-F238E27FC236}">
                <a16:creationId xmlns:a16="http://schemas.microsoft.com/office/drawing/2014/main" id="{964950FD-364F-80B9-FA24-605E06AF7B56}"/>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6" name="Oval 9">
            <a:extLst>
              <a:ext uri="{FF2B5EF4-FFF2-40B4-BE49-F238E27FC236}">
                <a16:creationId xmlns:a16="http://schemas.microsoft.com/office/drawing/2014/main" id="{BE6CC1DE-1A65-9042-75CC-72E477452A31}"/>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9">
            <a:extLst>
              <a:ext uri="{FF2B5EF4-FFF2-40B4-BE49-F238E27FC236}">
                <a16:creationId xmlns:a16="http://schemas.microsoft.com/office/drawing/2014/main" id="{DC9E023C-8838-C636-2727-B64CECCB9B78}"/>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0">
            <a:extLst>
              <a:ext uri="{FF2B5EF4-FFF2-40B4-BE49-F238E27FC236}">
                <a16:creationId xmlns:a16="http://schemas.microsoft.com/office/drawing/2014/main" id="{E4A82A60-ABF7-5496-758C-3BDED5E8C496}"/>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1">
            <a:extLst>
              <a:ext uri="{FF2B5EF4-FFF2-40B4-BE49-F238E27FC236}">
                <a16:creationId xmlns:a16="http://schemas.microsoft.com/office/drawing/2014/main" id="{18B005FB-DECB-2E0D-0C62-4193536B60BE}"/>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2">
            <a:extLst>
              <a:ext uri="{FF2B5EF4-FFF2-40B4-BE49-F238E27FC236}">
                <a16:creationId xmlns:a16="http://schemas.microsoft.com/office/drawing/2014/main" id="{D0459D53-F6C6-AA74-9D28-2E18E363515C}"/>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13">
            <a:extLst>
              <a:ext uri="{FF2B5EF4-FFF2-40B4-BE49-F238E27FC236}">
                <a16:creationId xmlns:a16="http://schemas.microsoft.com/office/drawing/2014/main" id="{ECA68973-6332-E321-FEB0-49F3346BB2BF}"/>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3">
            <a:extLst>
              <a:ext uri="{FF2B5EF4-FFF2-40B4-BE49-F238E27FC236}">
                <a16:creationId xmlns:a16="http://schemas.microsoft.com/office/drawing/2014/main" id="{CCF012BD-59F3-DAC6-2BC5-5AF0CE82172B}"/>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3">
            <a:extLst>
              <a:ext uri="{FF2B5EF4-FFF2-40B4-BE49-F238E27FC236}">
                <a16:creationId xmlns:a16="http://schemas.microsoft.com/office/drawing/2014/main" id="{03A144D6-B182-D0DA-10A3-7D9D8DF7C53D}"/>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9">
            <a:extLst>
              <a:ext uri="{FF2B5EF4-FFF2-40B4-BE49-F238E27FC236}">
                <a16:creationId xmlns:a16="http://schemas.microsoft.com/office/drawing/2014/main" id="{6CE26DBB-1D4B-57EB-F1D7-2950DAAB04F0}"/>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0">
            <a:extLst>
              <a:ext uri="{FF2B5EF4-FFF2-40B4-BE49-F238E27FC236}">
                <a16:creationId xmlns:a16="http://schemas.microsoft.com/office/drawing/2014/main" id="{22AE897E-BCB3-205A-9014-31360A9F7F5A}"/>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1">
            <a:extLst>
              <a:ext uri="{FF2B5EF4-FFF2-40B4-BE49-F238E27FC236}">
                <a16:creationId xmlns:a16="http://schemas.microsoft.com/office/drawing/2014/main" id="{0ED15636-F606-86AD-075C-EDB6BF183A75}"/>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2">
            <a:extLst>
              <a:ext uri="{FF2B5EF4-FFF2-40B4-BE49-F238E27FC236}">
                <a16:creationId xmlns:a16="http://schemas.microsoft.com/office/drawing/2014/main" id="{A8D173BB-F16E-B1F6-02BF-57AE5A38FB14}"/>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 name="Oval 13">
            <a:extLst>
              <a:ext uri="{FF2B5EF4-FFF2-40B4-BE49-F238E27FC236}">
                <a16:creationId xmlns:a16="http://schemas.microsoft.com/office/drawing/2014/main" id="{8D46E850-9B1D-3385-E288-80418FA5D1B0}"/>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22CC69DA-8DD5-828E-66BF-7A1743B54981}"/>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3">
            <a:extLst>
              <a:ext uri="{FF2B5EF4-FFF2-40B4-BE49-F238E27FC236}">
                <a16:creationId xmlns:a16="http://schemas.microsoft.com/office/drawing/2014/main" id="{A7689436-45EB-613C-DFAE-8B9CBFE6B03D}"/>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9">
            <a:extLst>
              <a:ext uri="{FF2B5EF4-FFF2-40B4-BE49-F238E27FC236}">
                <a16:creationId xmlns:a16="http://schemas.microsoft.com/office/drawing/2014/main" id="{93FEB25E-B984-0881-7BC3-C99D439A3DFE}"/>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0">
            <a:extLst>
              <a:ext uri="{FF2B5EF4-FFF2-40B4-BE49-F238E27FC236}">
                <a16:creationId xmlns:a16="http://schemas.microsoft.com/office/drawing/2014/main" id="{CD469918-66EA-ABDE-2C81-F0325D6F1E9B}"/>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1">
            <a:extLst>
              <a:ext uri="{FF2B5EF4-FFF2-40B4-BE49-F238E27FC236}">
                <a16:creationId xmlns:a16="http://schemas.microsoft.com/office/drawing/2014/main" id="{DAF1BE0E-FE19-CDEA-A63B-0686A8E05982}"/>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2">
            <a:extLst>
              <a:ext uri="{FF2B5EF4-FFF2-40B4-BE49-F238E27FC236}">
                <a16:creationId xmlns:a16="http://schemas.microsoft.com/office/drawing/2014/main" id="{0F6A58E0-6C44-8183-A370-4AEAD45E3E02}"/>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6" name="Oval 13">
            <a:extLst>
              <a:ext uri="{FF2B5EF4-FFF2-40B4-BE49-F238E27FC236}">
                <a16:creationId xmlns:a16="http://schemas.microsoft.com/office/drawing/2014/main" id="{603BB0F0-DE0D-BD01-CD7D-C64A2188FAC5}"/>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DB59AC6F-F973-26EC-38F9-A1065A590312}"/>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346991B2-9FC1-797F-FC53-E3E2BFE6A44B}"/>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1">
            <a:extLst>
              <a:ext uri="{FF2B5EF4-FFF2-40B4-BE49-F238E27FC236}">
                <a16:creationId xmlns:a16="http://schemas.microsoft.com/office/drawing/2014/main" id="{39820F02-2275-8B03-FD85-D364A9AE5B6E}"/>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2">
            <a:extLst>
              <a:ext uri="{FF2B5EF4-FFF2-40B4-BE49-F238E27FC236}">
                <a16:creationId xmlns:a16="http://schemas.microsoft.com/office/drawing/2014/main" id="{5DBF0381-D2B1-3DEC-9631-F87FA8FAA845}"/>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1" name="Oval 13">
            <a:extLst>
              <a:ext uri="{FF2B5EF4-FFF2-40B4-BE49-F238E27FC236}">
                <a16:creationId xmlns:a16="http://schemas.microsoft.com/office/drawing/2014/main" id="{77E17DFE-E4ED-C258-2B1B-EE20A2197129}"/>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13">
            <a:extLst>
              <a:ext uri="{FF2B5EF4-FFF2-40B4-BE49-F238E27FC236}">
                <a16:creationId xmlns:a16="http://schemas.microsoft.com/office/drawing/2014/main" id="{65CE439C-9CA3-934E-6765-D90DAEBA66C9}"/>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3">
            <a:extLst>
              <a:ext uri="{FF2B5EF4-FFF2-40B4-BE49-F238E27FC236}">
                <a16:creationId xmlns:a16="http://schemas.microsoft.com/office/drawing/2014/main" id="{4E89BC4D-5348-C1F5-DFE3-2D9F4406113C}"/>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6" name="Oval 12">
            <a:extLst>
              <a:ext uri="{FF2B5EF4-FFF2-40B4-BE49-F238E27FC236}">
                <a16:creationId xmlns:a16="http://schemas.microsoft.com/office/drawing/2014/main" id="{B5B29725-7913-8071-8CC6-3A206865D037}"/>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5" name="Oval 13">
            <a:extLst>
              <a:ext uri="{FF2B5EF4-FFF2-40B4-BE49-F238E27FC236}">
                <a16:creationId xmlns:a16="http://schemas.microsoft.com/office/drawing/2014/main" id="{0F0791DC-EF44-C17B-7AA3-55F90EB67A3D}"/>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4" name="Oval 13">
            <a:extLst>
              <a:ext uri="{FF2B5EF4-FFF2-40B4-BE49-F238E27FC236}">
                <a16:creationId xmlns:a16="http://schemas.microsoft.com/office/drawing/2014/main" id="{35352F09-2A32-FB40-31D2-B4A16DD54970}"/>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3" name="Oval 13">
            <a:extLst>
              <a:ext uri="{FF2B5EF4-FFF2-40B4-BE49-F238E27FC236}">
                <a16:creationId xmlns:a16="http://schemas.microsoft.com/office/drawing/2014/main" id="{53E7F179-B92D-4788-E393-9FD3290AE5E7}"/>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2" name="Oval 13">
            <a:extLst>
              <a:ext uri="{FF2B5EF4-FFF2-40B4-BE49-F238E27FC236}">
                <a16:creationId xmlns:a16="http://schemas.microsoft.com/office/drawing/2014/main" id="{114016F4-CEBE-B1C2-41B5-DA8D49C1697C}"/>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1" name="Oval 13">
            <a:extLst>
              <a:ext uri="{FF2B5EF4-FFF2-40B4-BE49-F238E27FC236}">
                <a16:creationId xmlns:a16="http://schemas.microsoft.com/office/drawing/2014/main" id="{F130763F-8CF9-F4B6-B771-AC37E2B25424}"/>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6" name="Oval 13">
            <a:extLst>
              <a:ext uri="{FF2B5EF4-FFF2-40B4-BE49-F238E27FC236}">
                <a16:creationId xmlns:a16="http://schemas.microsoft.com/office/drawing/2014/main" id="{00AE6D06-2CC7-20F2-16EC-05CA4CF38C56}"/>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5">
            <a:extLst>
              <a:ext uri="{FF2B5EF4-FFF2-40B4-BE49-F238E27FC236}">
                <a16:creationId xmlns:a16="http://schemas.microsoft.com/office/drawing/2014/main" id="{75BE8ADB-17A3-2011-032C-7EB0B1F1077C}"/>
              </a:ext>
            </a:extLst>
          </p:cNvPr>
          <p:cNvSpPr>
            <a:spLocks/>
          </p:cNvSpPr>
          <p:nvPr/>
        </p:nvSpPr>
        <p:spPr>
          <a:xfrm>
            <a:off x="3910576" y="241510"/>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1722639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fade">
                                      <p:cBhvr>
                                        <p:cTn id="7" dur="500"/>
                                        <p:tgtEl>
                                          <p:spTgt spid="508"/>
                                        </p:tgtEl>
                                      </p:cBhvr>
                                    </p:animEffect>
                                  </p:childTnLst>
                                  <p:subTnLst>
                                    <p:set>
                                      <p:cBhvr override="childStyle">
                                        <p:cTn dur="1" fill="hold" display="0" masterRel="nextClick" afterEffect="1"/>
                                        <p:tgtEl>
                                          <p:spTgt spid="50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4"/>
                                        </p:tgtEl>
                                        <p:attrNameLst>
                                          <p:attrName>style.visibility</p:attrName>
                                        </p:attrNameLst>
                                      </p:cBhvr>
                                      <p:to>
                                        <p:strVal val="visible"/>
                                      </p:to>
                                    </p:set>
                                    <p:animEffect transition="in" filter="fade">
                                      <p:cBhvr>
                                        <p:cTn id="12" dur="5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EAA5668-8A91-7E58-4BDB-1E6D7A5EF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462" y="1380290"/>
            <a:ext cx="1130520" cy="12000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Brief introduction to deep learning </a:t>
            </a:r>
            <a:br>
              <a:rPr lang="en-US" sz="2800" dirty="0">
                <a:solidFill>
                  <a:schemeClr val="bg1"/>
                </a:solidFill>
              </a:rPr>
            </a:br>
            <a:r>
              <a:rPr lang="en-US" sz="2000" dirty="0">
                <a:solidFill>
                  <a:schemeClr val="bg1"/>
                </a:solidFill>
              </a:rPr>
              <a:t>Convolutional neural network (CNN)</a:t>
            </a:r>
            <a:endParaRPr lang="en-US" sz="2800" dirty="0">
              <a:solidFill>
                <a:schemeClr val="bg1"/>
              </a:solidFill>
            </a:endParaRP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BE91462D-1AE6-4854-952C-BB36BE741229}" type="datetime1">
              <a:rPr lang="en-US" smtClean="0"/>
              <a:t>16-May-23</a:t>
            </a:fld>
            <a:endParaRPr lang="en-US" dirty="0"/>
          </a:p>
        </p:txBody>
      </p:sp>
      <p:sp>
        <p:nvSpPr>
          <p:cNvPr id="41" name="Footer Placeholder 40">
            <a:extLst>
              <a:ext uri="{FF2B5EF4-FFF2-40B4-BE49-F238E27FC236}">
                <a16:creationId xmlns:a16="http://schemas.microsoft.com/office/drawing/2014/main" id="{C7B07175-5C63-A890-86A5-B1E9D75AD11A}"/>
              </a:ext>
            </a:extLst>
          </p:cNvPr>
          <p:cNvSpPr>
            <a:spLocks noGrp="1"/>
          </p:cNvSpPr>
          <p:nvPr>
            <p:ph type="ftr" sz="quarter" idx="11"/>
          </p:nvPr>
        </p:nvSpPr>
        <p:spPr/>
        <p:txBody>
          <a:bodyPr/>
          <a:lstStyle/>
          <a:p>
            <a:r>
              <a:rPr lang="en-US"/>
              <a:t>Multimodal skin lesion classification with data scarcity problem</a:t>
            </a:r>
          </a:p>
        </p:txBody>
      </p:sp>
      <p:sp>
        <p:nvSpPr>
          <p:cNvPr id="9" name="Rounded Rectangle 17">
            <a:extLst>
              <a:ext uri="{FF2B5EF4-FFF2-40B4-BE49-F238E27FC236}">
                <a16:creationId xmlns:a16="http://schemas.microsoft.com/office/drawing/2014/main" id="{2A403D4A-2EDF-8F28-82FA-9BEB39ED922D}"/>
              </a:ext>
            </a:extLst>
          </p:cNvPr>
          <p:cNvSpPr/>
          <p:nvPr/>
        </p:nvSpPr>
        <p:spPr>
          <a:xfrm>
            <a:off x="470186" y="1394002"/>
            <a:ext cx="3703071" cy="2323030"/>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pic>
        <p:nvPicPr>
          <p:cNvPr id="4" name="Picture 3" descr="Diagram&#10;&#10;Description automatically generated">
            <a:extLst>
              <a:ext uri="{FF2B5EF4-FFF2-40B4-BE49-F238E27FC236}">
                <a16:creationId xmlns:a16="http://schemas.microsoft.com/office/drawing/2014/main" id="{0B04174D-A435-3F97-85FA-81FF3C39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17" y="2291058"/>
            <a:ext cx="2799384" cy="1307655"/>
          </a:xfrm>
          <a:prstGeom prst="rect">
            <a:avLst/>
          </a:prstGeom>
        </p:spPr>
      </p:pic>
      <p:sp>
        <p:nvSpPr>
          <p:cNvPr id="6" name="TextBox 284">
            <a:extLst>
              <a:ext uri="{FF2B5EF4-FFF2-40B4-BE49-F238E27FC236}">
                <a16:creationId xmlns:a16="http://schemas.microsoft.com/office/drawing/2014/main" id="{6977E9D9-3202-4E27-9785-BE1D29B9850F}"/>
              </a:ext>
            </a:extLst>
          </p:cNvPr>
          <p:cNvSpPr txBox="1"/>
          <p:nvPr/>
        </p:nvSpPr>
        <p:spPr>
          <a:xfrm>
            <a:off x="288432" y="3709788"/>
            <a:ext cx="4066577" cy="276999"/>
          </a:xfrm>
          <a:prstGeom prst="rect">
            <a:avLst/>
          </a:prstGeom>
          <a:noFill/>
        </p:spPr>
        <p:txBody>
          <a:bodyPr wrap="square" rtlCol="0">
            <a:spAutoFit/>
          </a:bodyPr>
          <a:lstStyle/>
          <a:p>
            <a:r>
              <a:rPr lang="en-US" sz="1200" dirty="0">
                <a:latin typeface="Montserrat" pitchFamily="2" charset="0"/>
              </a:rPr>
              <a:t>Fig. 8: Convolution operation. (</a:t>
            </a:r>
            <a:r>
              <a:rPr lang="en-US" sz="1200" dirty="0">
                <a:latin typeface="Montserrat" pitchFamily="2" charset="0"/>
                <a:hlinkClick r:id="rId4"/>
              </a:rPr>
              <a:t>animation source</a:t>
            </a:r>
            <a:r>
              <a:rPr lang="en-US" sz="1200" dirty="0">
                <a:latin typeface="Montserrat" pitchFamily="2" charset="0"/>
              </a:rPr>
              <a:t>)</a:t>
            </a:r>
            <a:endParaRPr lang="en-US" sz="1200" dirty="0">
              <a:solidFill>
                <a:schemeClr val="accent6">
                  <a:lumMod val="50000"/>
                </a:schemeClr>
              </a:solidFill>
              <a:latin typeface="Montserrat" pitchFamily="2" charset="0"/>
            </a:endParaRPr>
          </a:p>
        </p:txBody>
      </p:sp>
      <p:grpSp>
        <p:nvGrpSpPr>
          <p:cNvPr id="23" name="Group 22">
            <a:extLst>
              <a:ext uri="{FF2B5EF4-FFF2-40B4-BE49-F238E27FC236}">
                <a16:creationId xmlns:a16="http://schemas.microsoft.com/office/drawing/2014/main" id="{7E7B8C33-B88C-B728-E3FF-1204A35C17BF}"/>
              </a:ext>
            </a:extLst>
          </p:cNvPr>
          <p:cNvGrpSpPr/>
          <p:nvPr/>
        </p:nvGrpSpPr>
        <p:grpSpPr>
          <a:xfrm>
            <a:off x="7610126" y="1380290"/>
            <a:ext cx="3703071" cy="2613741"/>
            <a:chOff x="7610126" y="1380290"/>
            <a:chExt cx="3703071" cy="2613741"/>
          </a:xfrm>
        </p:grpSpPr>
        <p:sp>
          <p:nvSpPr>
            <p:cNvPr id="7" name="Rounded Rectangle 17">
              <a:extLst>
                <a:ext uri="{FF2B5EF4-FFF2-40B4-BE49-F238E27FC236}">
                  <a16:creationId xmlns:a16="http://schemas.microsoft.com/office/drawing/2014/main" id="{F74D69B8-D298-AE1B-40A5-B46AD14BD9A9}"/>
                </a:ext>
              </a:extLst>
            </p:cNvPr>
            <p:cNvSpPr/>
            <p:nvPr/>
          </p:nvSpPr>
          <p:spPr>
            <a:xfrm>
              <a:off x="7610126" y="1380290"/>
              <a:ext cx="3703071" cy="2323030"/>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1" name="TextBox 284">
              <a:extLst>
                <a:ext uri="{FF2B5EF4-FFF2-40B4-BE49-F238E27FC236}">
                  <a16:creationId xmlns:a16="http://schemas.microsoft.com/office/drawing/2014/main" id="{96977D88-C576-3F25-165C-1E65FAB4DAA5}"/>
                </a:ext>
              </a:extLst>
            </p:cNvPr>
            <p:cNvSpPr txBox="1"/>
            <p:nvPr/>
          </p:nvSpPr>
          <p:spPr>
            <a:xfrm>
              <a:off x="8668508" y="3717032"/>
              <a:ext cx="2436883" cy="276999"/>
            </a:xfrm>
            <a:prstGeom prst="rect">
              <a:avLst/>
            </a:prstGeom>
            <a:noFill/>
          </p:spPr>
          <p:txBody>
            <a:bodyPr wrap="square" rtlCol="0">
              <a:spAutoFit/>
            </a:bodyPr>
            <a:lstStyle/>
            <a:p>
              <a:r>
                <a:rPr lang="en-US" sz="1200" dirty="0">
                  <a:latin typeface="Montserrat" pitchFamily="2" charset="0"/>
                </a:rPr>
                <a:t>Fig. 9: Pooling operation.</a:t>
              </a:r>
              <a:endParaRPr lang="en-US" sz="1200" dirty="0">
                <a:solidFill>
                  <a:schemeClr val="accent6">
                    <a:lumMod val="50000"/>
                  </a:schemeClr>
                </a:solidFill>
                <a:latin typeface="Montserrat" pitchFamily="2" charset="0"/>
              </a:endParaRPr>
            </a:p>
          </p:txBody>
        </p:sp>
        <p:pic>
          <p:nvPicPr>
            <p:cNvPr id="16" name="Picture 15" descr="A screenshot of a game&#10;&#10;Description automatically generated with low confidence">
              <a:extLst>
                <a:ext uri="{FF2B5EF4-FFF2-40B4-BE49-F238E27FC236}">
                  <a16:creationId xmlns:a16="http://schemas.microsoft.com/office/drawing/2014/main" id="{0D12153C-C555-5FC3-9875-6B7A7BFC3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9111" y="1913400"/>
              <a:ext cx="2928898" cy="1333817"/>
            </a:xfrm>
            <a:prstGeom prst="rect">
              <a:avLst/>
            </a:prstGeom>
          </p:spPr>
        </p:pic>
      </p:grpSp>
      <p:grpSp>
        <p:nvGrpSpPr>
          <p:cNvPr id="24" name="Group 23">
            <a:extLst>
              <a:ext uri="{FF2B5EF4-FFF2-40B4-BE49-F238E27FC236}">
                <a16:creationId xmlns:a16="http://schemas.microsoft.com/office/drawing/2014/main" id="{75EB1D21-B24B-F8CC-C1B8-CA88A9319599}"/>
              </a:ext>
            </a:extLst>
          </p:cNvPr>
          <p:cNvGrpSpPr/>
          <p:nvPr/>
        </p:nvGrpSpPr>
        <p:grpSpPr>
          <a:xfrm>
            <a:off x="1676400" y="4024810"/>
            <a:ext cx="9921240" cy="2315455"/>
            <a:chOff x="1676400" y="4024810"/>
            <a:chExt cx="9921240" cy="2315455"/>
          </a:xfrm>
        </p:grpSpPr>
        <p:sp>
          <p:nvSpPr>
            <p:cNvPr id="18" name="Rounded Rectangle 17">
              <a:extLst>
                <a:ext uri="{FF2B5EF4-FFF2-40B4-BE49-F238E27FC236}">
                  <a16:creationId xmlns:a16="http://schemas.microsoft.com/office/drawing/2014/main" id="{1D5E775A-0FCA-3D36-6C21-DAC697A7E5A6}"/>
                </a:ext>
              </a:extLst>
            </p:cNvPr>
            <p:cNvSpPr/>
            <p:nvPr/>
          </p:nvSpPr>
          <p:spPr>
            <a:xfrm>
              <a:off x="3322320" y="4024810"/>
              <a:ext cx="6111240" cy="1837700"/>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 name="TextBox 284">
              <a:extLst>
                <a:ext uri="{FF2B5EF4-FFF2-40B4-BE49-F238E27FC236}">
                  <a16:creationId xmlns:a16="http://schemas.microsoft.com/office/drawing/2014/main" id="{0AFA94C8-BABC-D998-779A-DDCE07F51F81}"/>
                </a:ext>
              </a:extLst>
            </p:cNvPr>
            <p:cNvSpPr txBox="1"/>
            <p:nvPr/>
          </p:nvSpPr>
          <p:spPr>
            <a:xfrm>
              <a:off x="1676400" y="5878600"/>
              <a:ext cx="9921240" cy="461665"/>
            </a:xfrm>
            <a:prstGeom prst="rect">
              <a:avLst/>
            </a:prstGeom>
            <a:noFill/>
          </p:spPr>
          <p:txBody>
            <a:bodyPr wrap="square" rtlCol="0">
              <a:spAutoFit/>
            </a:bodyPr>
            <a:lstStyle/>
            <a:p>
              <a:pPr algn="just"/>
              <a:r>
                <a:rPr lang="en-US" sz="1200" dirty="0">
                  <a:latin typeface="Montserrat" pitchFamily="2" charset="0"/>
                </a:rPr>
                <a:t>Fig. 10: </a:t>
              </a:r>
              <a:r>
                <a:rPr lang="en-US" sz="1200" dirty="0" err="1">
                  <a:latin typeface="Montserrat" pitchFamily="2" charset="0"/>
                </a:rPr>
                <a:t>Schemtic</a:t>
              </a:r>
              <a:r>
                <a:rPr lang="en-US" sz="1200" dirty="0">
                  <a:latin typeface="Montserrat" pitchFamily="2" charset="0"/>
                </a:rPr>
                <a:t> representation of a convolutional neural network. The yellow, and violet boxes with shaded endings represent convolutional and fully connected layers respectively with activation function. </a:t>
              </a:r>
              <a:r>
                <a:rPr lang="en-US" sz="1200" dirty="0" err="1">
                  <a:latin typeface="Montserrat" pitchFamily="2" charset="0"/>
                </a:rPr>
                <a:t>Thered</a:t>
              </a:r>
              <a:r>
                <a:rPr lang="en-US" sz="1200" dirty="0">
                  <a:latin typeface="Montserrat" pitchFamily="2" charset="0"/>
                </a:rPr>
                <a:t> box represents pooling layer.</a:t>
              </a:r>
              <a:endParaRPr lang="en-US" sz="1200" dirty="0">
                <a:solidFill>
                  <a:schemeClr val="accent6">
                    <a:lumMod val="50000"/>
                  </a:schemeClr>
                </a:solidFill>
                <a:latin typeface="Montserrat" pitchFamily="2" charset="0"/>
              </a:endParaRPr>
            </a:p>
          </p:txBody>
        </p:sp>
        <p:pic>
          <p:nvPicPr>
            <p:cNvPr id="22" name="Picture 21">
              <a:extLst>
                <a:ext uri="{FF2B5EF4-FFF2-40B4-BE49-F238E27FC236}">
                  <a16:creationId xmlns:a16="http://schemas.microsoft.com/office/drawing/2014/main" id="{F0D640ED-23C0-0A8A-B853-093B7E312B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71564" y="4061891"/>
              <a:ext cx="5212751" cy="1770176"/>
            </a:xfrm>
            <a:prstGeom prst="rect">
              <a:avLst/>
            </a:prstGeom>
          </p:spPr>
        </p:pic>
      </p:grpSp>
      <p:sp>
        <p:nvSpPr>
          <p:cNvPr id="3" name="PptLabsAgenda_&amp;^@BeamShapeBackground_&amp;^@2023041414552447170">
            <a:extLst>
              <a:ext uri="{FF2B5EF4-FFF2-40B4-BE49-F238E27FC236}">
                <a16:creationId xmlns:a16="http://schemas.microsoft.com/office/drawing/2014/main" id="{AEB52EF3-54DA-0CD0-052D-54C2450174A6}"/>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 name="Slide Number Placeholder 7">
            <a:extLst>
              <a:ext uri="{FF2B5EF4-FFF2-40B4-BE49-F238E27FC236}">
                <a16:creationId xmlns:a16="http://schemas.microsoft.com/office/drawing/2014/main" id="{70DA5A6E-5EC7-B2AC-7D07-AA4FEB6DBCC4}"/>
              </a:ext>
            </a:extLst>
          </p:cNvPr>
          <p:cNvSpPr>
            <a:spLocks noGrp="1"/>
          </p:cNvSpPr>
          <p:nvPr>
            <p:ph type="sldNum" sz="quarter" idx="12"/>
          </p:nvPr>
        </p:nvSpPr>
        <p:spPr/>
        <p:txBody>
          <a:bodyPr/>
          <a:lstStyle/>
          <a:p>
            <a:fld id="{6DCCA1CE-54D3-4B1F-BAFE-BDD10B4D91A3}" type="slidenum">
              <a:rPr lang="en-US" smtClean="0"/>
              <a:pPr/>
              <a:t>12</a:t>
            </a:fld>
            <a:r>
              <a:rPr lang="en-US"/>
              <a:t>/52</a:t>
            </a:r>
            <a:endParaRPr lang="en-US" dirty="0"/>
          </a:p>
        </p:txBody>
      </p:sp>
      <p:sp>
        <p:nvSpPr>
          <p:cNvPr id="10" name="PptLabsAgenda_&amp;^@BeamShapeText_&amp;^@Introduction_2">
            <a:extLst>
              <a:ext uri="{FF2B5EF4-FFF2-40B4-BE49-F238E27FC236}">
                <a16:creationId xmlns:a16="http://schemas.microsoft.com/office/drawing/2014/main" id="{F103B6AF-22F5-BF8B-27C3-613703F36795}"/>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2" name="PptLabsAgenda_&amp;^@BeamShapeText_&amp;^@Introduction_2">
            <a:extLst>
              <a:ext uri="{FF2B5EF4-FFF2-40B4-BE49-F238E27FC236}">
                <a16:creationId xmlns:a16="http://schemas.microsoft.com/office/drawing/2014/main" id="{3D292E56-BD30-5A91-5927-0A2F992C929D}"/>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1"/>
                </a:solidFill>
              </a:rPr>
              <a:t>Background</a:t>
            </a:r>
          </a:p>
        </p:txBody>
      </p:sp>
      <p:sp>
        <p:nvSpPr>
          <p:cNvPr id="13" name="PptLabsAgenda_&amp;^@BeamShapeText_&amp;^@Introduction_2">
            <a:extLst>
              <a:ext uri="{FF2B5EF4-FFF2-40B4-BE49-F238E27FC236}">
                <a16:creationId xmlns:a16="http://schemas.microsoft.com/office/drawing/2014/main" id="{601FF2DC-0135-6384-0D66-2D591919DC60}"/>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4" name="PptLabsAgenda_&amp;^@BeamShapeText_&amp;^@Introduction_2">
            <a:extLst>
              <a:ext uri="{FF2B5EF4-FFF2-40B4-BE49-F238E27FC236}">
                <a16:creationId xmlns:a16="http://schemas.microsoft.com/office/drawing/2014/main" id="{FC0585B7-E833-7562-C8D6-CB129529A2E8}"/>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5" name="Oval 4">
            <a:extLst>
              <a:ext uri="{FF2B5EF4-FFF2-40B4-BE49-F238E27FC236}">
                <a16:creationId xmlns:a16="http://schemas.microsoft.com/office/drawing/2014/main" id="{6B0CF25F-74EF-5CD1-CF79-51B9C59AE91D}"/>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5">
            <a:extLst>
              <a:ext uri="{FF2B5EF4-FFF2-40B4-BE49-F238E27FC236}">
                <a16:creationId xmlns:a16="http://schemas.microsoft.com/office/drawing/2014/main" id="{033D8E08-73D2-7E34-0367-BA05F8532437}"/>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6">
            <a:extLst>
              <a:ext uri="{FF2B5EF4-FFF2-40B4-BE49-F238E27FC236}">
                <a16:creationId xmlns:a16="http://schemas.microsoft.com/office/drawing/2014/main" id="{BA1D4C3A-FAFB-8168-FF5B-CB8F141C8493}"/>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7">
            <a:extLst>
              <a:ext uri="{FF2B5EF4-FFF2-40B4-BE49-F238E27FC236}">
                <a16:creationId xmlns:a16="http://schemas.microsoft.com/office/drawing/2014/main" id="{1A7FAE53-7FBA-69F9-FF13-D4563F703B62}"/>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8">
            <a:extLst>
              <a:ext uri="{FF2B5EF4-FFF2-40B4-BE49-F238E27FC236}">
                <a16:creationId xmlns:a16="http://schemas.microsoft.com/office/drawing/2014/main" id="{EA2D65DF-FEA0-A984-B731-061CE7F719FE}"/>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5FC00AA1-BD41-AB9C-47C5-E2AC41E7164F}"/>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0">
            <a:extLst>
              <a:ext uri="{FF2B5EF4-FFF2-40B4-BE49-F238E27FC236}">
                <a16:creationId xmlns:a16="http://schemas.microsoft.com/office/drawing/2014/main" id="{0493DE73-2991-4D3C-588C-0FC79962633E}"/>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4">
            <a:extLst>
              <a:ext uri="{FF2B5EF4-FFF2-40B4-BE49-F238E27FC236}">
                <a16:creationId xmlns:a16="http://schemas.microsoft.com/office/drawing/2014/main" id="{27411D54-F530-63E3-0DED-7187D4D7B84E}"/>
              </a:ext>
            </a:extLst>
          </p:cNvPr>
          <p:cNvSpPr>
            <a:spLocks/>
          </p:cNvSpPr>
          <p:nvPr/>
        </p:nvSpPr>
        <p:spPr>
          <a:xfrm>
            <a:off x="3812184" y="241510"/>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6">
            <a:extLst>
              <a:ext uri="{FF2B5EF4-FFF2-40B4-BE49-F238E27FC236}">
                <a16:creationId xmlns:a16="http://schemas.microsoft.com/office/drawing/2014/main" id="{53F48FD4-002A-AFB9-9935-407365E0E114}"/>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7">
            <a:extLst>
              <a:ext uri="{FF2B5EF4-FFF2-40B4-BE49-F238E27FC236}">
                <a16:creationId xmlns:a16="http://schemas.microsoft.com/office/drawing/2014/main" id="{11100DBB-3B11-3C54-5566-D5844BE2741F}"/>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8">
            <a:extLst>
              <a:ext uri="{FF2B5EF4-FFF2-40B4-BE49-F238E27FC236}">
                <a16:creationId xmlns:a16="http://schemas.microsoft.com/office/drawing/2014/main" id="{DC8A498C-2280-4A61-AD9B-B89C2E0DAE91}"/>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3" name="Oval 9">
            <a:extLst>
              <a:ext uri="{FF2B5EF4-FFF2-40B4-BE49-F238E27FC236}">
                <a16:creationId xmlns:a16="http://schemas.microsoft.com/office/drawing/2014/main" id="{CAF81292-ECF8-D3DB-A80D-7D3AF80C1AE8}"/>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A5A28327-D360-51B3-E4E2-DD0CD13A6F47}"/>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0">
            <a:extLst>
              <a:ext uri="{FF2B5EF4-FFF2-40B4-BE49-F238E27FC236}">
                <a16:creationId xmlns:a16="http://schemas.microsoft.com/office/drawing/2014/main" id="{F98AD56E-9260-DB18-4D98-325A28C75307}"/>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1">
            <a:extLst>
              <a:ext uri="{FF2B5EF4-FFF2-40B4-BE49-F238E27FC236}">
                <a16:creationId xmlns:a16="http://schemas.microsoft.com/office/drawing/2014/main" id="{C753BF0E-B010-747A-D5E1-43E017C8DC2F}"/>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2">
            <a:extLst>
              <a:ext uri="{FF2B5EF4-FFF2-40B4-BE49-F238E27FC236}">
                <a16:creationId xmlns:a16="http://schemas.microsoft.com/office/drawing/2014/main" id="{9AE0DA36-87E7-5927-D517-6BDA7F47D642}"/>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8" name="Oval 13">
            <a:extLst>
              <a:ext uri="{FF2B5EF4-FFF2-40B4-BE49-F238E27FC236}">
                <a16:creationId xmlns:a16="http://schemas.microsoft.com/office/drawing/2014/main" id="{FF502E19-7E64-69AE-D3AA-9330CF494692}"/>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16289234-E54A-C00D-DAA0-E437CBEA9E1F}"/>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DD2332D5-757C-41F2-F4EC-B3295879A541}"/>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9">
            <a:extLst>
              <a:ext uri="{FF2B5EF4-FFF2-40B4-BE49-F238E27FC236}">
                <a16:creationId xmlns:a16="http://schemas.microsoft.com/office/drawing/2014/main" id="{63FA4AB3-DC73-11BA-3FAF-878553B8903D}"/>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0">
            <a:extLst>
              <a:ext uri="{FF2B5EF4-FFF2-40B4-BE49-F238E27FC236}">
                <a16:creationId xmlns:a16="http://schemas.microsoft.com/office/drawing/2014/main" id="{89B97815-8448-B09E-EA70-D17529E0857A}"/>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1">
            <a:extLst>
              <a:ext uri="{FF2B5EF4-FFF2-40B4-BE49-F238E27FC236}">
                <a16:creationId xmlns:a16="http://schemas.microsoft.com/office/drawing/2014/main" id="{F3A332F9-0B22-46EE-4F19-FBC6EEDCCBE0}"/>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2">
            <a:extLst>
              <a:ext uri="{FF2B5EF4-FFF2-40B4-BE49-F238E27FC236}">
                <a16:creationId xmlns:a16="http://schemas.microsoft.com/office/drawing/2014/main" id="{B0685722-F5E6-07E1-56F4-210A3F95F24A}"/>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13">
            <a:extLst>
              <a:ext uri="{FF2B5EF4-FFF2-40B4-BE49-F238E27FC236}">
                <a16:creationId xmlns:a16="http://schemas.microsoft.com/office/drawing/2014/main" id="{279881E7-01E6-9A34-8C11-22678567EFE0}"/>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4F0AB906-6C99-A4D2-E89E-06B5DE2ABF88}"/>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6A62C5F8-027F-6773-9AC2-B0FE6B4D8E54}"/>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9">
            <a:extLst>
              <a:ext uri="{FF2B5EF4-FFF2-40B4-BE49-F238E27FC236}">
                <a16:creationId xmlns:a16="http://schemas.microsoft.com/office/drawing/2014/main" id="{3699A0C3-8042-4706-8A24-D6AA01060024}"/>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0">
            <a:extLst>
              <a:ext uri="{FF2B5EF4-FFF2-40B4-BE49-F238E27FC236}">
                <a16:creationId xmlns:a16="http://schemas.microsoft.com/office/drawing/2014/main" id="{BB51E5D4-AEE4-9F7F-5A37-4B4215E0D7B9}"/>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1">
            <a:extLst>
              <a:ext uri="{FF2B5EF4-FFF2-40B4-BE49-F238E27FC236}">
                <a16:creationId xmlns:a16="http://schemas.microsoft.com/office/drawing/2014/main" id="{56C22E8B-C1D9-3A22-1A40-18E06CCCC31F}"/>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2">
            <a:extLst>
              <a:ext uri="{FF2B5EF4-FFF2-40B4-BE49-F238E27FC236}">
                <a16:creationId xmlns:a16="http://schemas.microsoft.com/office/drawing/2014/main" id="{13C3F6D8-A1C4-BDC1-1EA8-7A0D27E07F9D}"/>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13">
            <a:extLst>
              <a:ext uri="{FF2B5EF4-FFF2-40B4-BE49-F238E27FC236}">
                <a16:creationId xmlns:a16="http://schemas.microsoft.com/office/drawing/2014/main" id="{0389F3B7-0AE6-3080-DA63-1CDFC796626B}"/>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E95CB8CA-D97A-046C-2204-9568B59C5F63}"/>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8D6B8C1C-F22B-EDF9-3F19-2B3CA8E0A177}"/>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1">
            <a:extLst>
              <a:ext uri="{FF2B5EF4-FFF2-40B4-BE49-F238E27FC236}">
                <a16:creationId xmlns:a16="http://schemas.microsoft.com/office/drawing/2014/main" id="{ED36F31B-07CA-7D21-1828-81ECFD42D416}"/>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2">
            <a:extLst>
              <a:ext uri="{FF2B5EF4-FFF2-40B4-BE49-F238E27FC236}">
                <a16:creationId xmlns:a16="http://schemas.microsoft.com/office/drawing/2014/main" id="{0CE0338E-FEF3-65F8-900F-C4062A219E51}"/>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8" name="Oval 13">
            <a:extLst>
              <a:ext uri="{FF2B5EF4-FFF2-40B4-BE49-F238E27FC236}">
                <a16:creationId xmlns:a16="http://schemas.microsoft.com/office/drawing/2014/main" id="{5C4EEF24-7A2B-1F48-6489-B5A92814BA50}"/>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A4BC6BD0-E11F-9C59-B8E6-56808226B485}"/>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20BA8EE4-8BFF-DB72-DEF3-16D6CB17C8F3}"/>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2">
            <a:extLst>
              <a:ext uri="{FF2B5EF4-FFF2-40B4-BE49-F238E27FC236}">
                <a16:creationId xmlns:a16="http://schemas.microsoft.com/office/drawing/2014/main" id="{87C143D3-C9A7-1CAE-8C6C-080D7D3FB3A7}"/>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2" name="Oval 13">
            <a:extLst>
              <a:ext uri="{FF2B5EF4-FFF2-40B4-BE49-F238E27FC236}">
                <a16:creationId xmlns:a16="http://schemas.microsoft.com/office/drawing/2014/main" id="{51B695C2-3AC9-8532-3F5E-4E01147A15B1}"/>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3">
            <a:extLst>
              <a:ext uri="{FF2B5EF4-FFF2-40B4-BE49-F238E27FC236}">
                <a16:creationId xmlns:a16="http://schemas.microsoft.com/office/drawing/2014/main" id="{81CAA20F-DE48-8A75-690F-B3466880C998}"/>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4" name="Oval 13">
            <a:extLst>
              <a:ext uri="{FF2B5EF4-FFF2-40B4-BE49-F238E27FC236}">
                <a16:creationId xmlns:a16="http://schemas.microsoft.com/office/drawing/2014/main" id="{486F6B5C-6124-F83C-FBAA-7E48E12ED94E}"/>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5" name="Oval 13">
            <a:extLst>
              <a:ext uri="{FF2B5EF4-FFF2-40B4-BE49-F238E27FC236}">
                <a16:creationId xmlns:a16="http://schemas.microsoft.com/office/drawing/2014/main" id="{17AB2D8A-5916-8336-E8D3-5B09B3FC9D9F}"/>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7" name="Oval 13">
            <a:extLst>
              <a:ext uri="{FF2B5EF4-FFF2-40B4-BE49-F238E27FC236}">
                <a16:creationId xmlns:a16="http://schemas.microsoft.com/office/drawing/2014/main" id="{32EA18E4-33BD-7E0A-941E-7D222A14DFF4}"/>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8" name="Oval 13">
            <a:extLst>
              <a:ext uri="{FF2B5EF4-FFF2-40B4-BE49-F238E27FC236}">
                <a16:creationId xmlns:a16="http://schemas.microsoft.com/office/drawing/2014/main" id="{A0C1D670-7515-A240-21A1-52CDFCAA2ADF}"/>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5">
            <a:extLst>
              <a:ext uri="{FF2B5EF4-FFF2-40B4-BE49-F238E27FC236}">
                <a16:creationId xmlns:a16="http://schemas.microsoft.com/office/drawing/2014/main" id="{10B39A02-BFEC-123B-6017-245FA6620441}"/>
              </a:ext>
            </a:extLst>
          </p:cNvPr>
          <p:cNvSpPr>
            <a:spLocks/>
          </p:cNvSpPr>
          <p:nvPr/>
        </p:nvSpPr>
        <p:spPr>
          <a:xfrm>
            <a:off x="3910576" y="241510"/>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3291491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Rectangle: Rounded Corners 1043">
            <a:extLst>
              <a:ext uri="{FF2B5EF4-FFF2-40B4-BE49-F238E27FC236}">
                <a16:creationId xmlns:a16="http://schemas.microsoft.com/office/drawing/2014/main" id="{C93C7F1B-570C-956A-0836-8DCF24423BD8}"/>
              </a:ext>
            </a:extLst>
          </p:cNvPr>
          <p:cNvSpPr/>
          <p:nvPr/>
        </p:nvSpPr>
        <p:spPr>
          <a:xfrm>
            <a:off x="6696075" y="1360202"/>
            <a:ext cx="5471992" cy="4842235"/>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Transfer learning for dealing with image data scarcity</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799D3F79-00D5-4749-82B4-F8307240AE75}" type="datetime1">
              <a:rPr lang="en-US" smtClean="0"/>
              <a:t>16-May-23</a:t>
            </a:fld>
            <a:endParaRPr lang="en-US" dirty="0"/>
          </a:p>
        </p:txBody>
      </p:sp>
      <p:sp>
        <p:nvSpPr>
          <p:cNvPr id="17" name="TextBox 16">
            <a:extLst>
              <a:ext uri="{FF2B5EF4-FFF2-40B4-BE49-F238E27FC236}">
                <a16:creationId xmlns:a16="http://schemas.microsoft.com/office/drawing/2014/main" id="{34FD1C92-CF73-3C64-380B-0975B57AAB9A}"/>
              </a:ext>
            </a:extLst>
          </p:cNvPr>
          <p:cNvSpPr txBox="1"/>
          <p:nvPr/>
        </p:nvSpPr>
        <p:spPr>
          <a:xfrm>
            <a:off x="6757919" y="6164338"/>
            <a:ext cx="5399235" cy="307777"/>
          </a:xfrm>
          <a:prstGeom prst="rect">
            <a:avLst/>
          </a:prstGeom>
          <a:noFill/>
        </p:spPr>
        <p:txBody>
          <a:bodyPr wrap="none" rtlCol="0">
            <a:spAutoFit/>
          </a:bodyPr>
          <a:lstStyle/>
          <a:p>
            <a:r>
              <a:rPr lang="en-US" sz="1400" dirty="0">
                <a:latin typeface="Montserrat" pitchFamily="2" charset="0"/>
              </a:rPr>
              <a:t>Fig. 12: Sequential transfer learning for medical images [</a:t>
            </a:r>
            <a:r>
              <a:rPr lang="en-US" sz="1400" dirty="0">
                <a:latin typeface="Montserrat" pitchFamily="2" charset="0"/>
                <a:hlinkClick r:id="rId2" action="ppaction://hlinksldjump"/>
              </a:rPr>
              <a:t>7</a:t>
            </a:r>
            <a:r>
              <a:rPr lang="en-US" sz="1400" dirty="0">
                <a:latin typeface="Montserrat" pitchFamily="2" charset="0"/>
              </a:rPr>
              <a:t>].</a:t>
            </a:r>
            <a:endParaRPr lang="en-US" sz="1400" dirty="0">
              <a:solidFill>
                <a:schemeClr val="accent6">
                  <a:lumMod val="50000"/>
                </a:schemeClr>
              </a:solidFill>
              <a:latin typeface="Montserrat" pitchFamily="2" charset="0"/>
            </a:endParaRPr>
          </a:p>
        </p:txBody>
      </p:sp>
      <p:grpSp>
        <p:nvGrpSpPr>
          <p:cNvPr id="5" name="Group 4">
            <a:extLst>
              <a:ext uri="{FF2B5EF4-FFF2-40B4-BE49-F238E27FC236}">
                <a16:creationId xmlns:a16="http://schemas.microsoft.com/office/drawing/2014/main" id="{EA7CD2BE-406B-66C3-4FE1-7C71BE0C6AE2}"/>
              </a:ext>
            </a:extLst>
          </p:cNvPr>
          <p:cNvGrpSpPr/>
          <p:nvPr/>
        </p:nvGrpSpPr>
        <p:grpSpPr>
          <a:xfrm>
            <a:off x="7430380" y="1387333"/>
            <a:ext cx="3991798" cy="1120572"/>
            <a:chOff x="7507113" y="1310017"/>
            <a:chExt cx="3991799" cy="1120572"/>
          </a:xfrm>
        </p:grpSpPr>
        <p:grpSp>
          <p:nvGrpSpPr>
            <p:cNvPr id="4" name="Group 3">
              <a:extLst>
                <a:ext uri="{FF2B5EF4-FFF2-40B4-BE49-F238E27FC236}">
                  <a16:creationId xmlns:a16="http://schemas.microsoft.com/office/drawing/2014/main" id="{F1881C8C-5610-979B-4492-76BBB3E7D46E}"/>
                </a:ext>
              </a:extLst>
            </p:cNvPr>
            <p:cNvGrpSpPr/>
            <p:nvPr/>
          </p:nvGrpSpPr>
          <p:grpSpPr>
            <a:xfrm>
              <a:off x="7507113" y="1310017"/>
              <a:ext cx="3991799" cy="1120572"/>
              <a:chOff x="7507113" y="1310017"/>
              <a:chExt cx="3991799" cy="1120572"/>
            </a:xfrm>
          </p:grpSpPr>
          <p:sp>
            <p:nvSpPr>
              <p:cNvPr id="20" name="Rectangle: Rounded Corners 19">
                <a:extLst>
                  <a:ext uri="{FF2B5EF4-FFF2-40B4-BE49-F238E27FC236}">
                    <a16:creationId xmlns:a16="http://schemas.microsoft.com/office/drawing/2014/main" id="{C0BB338B-5F5A-6302-55B7-AC65EB7F29D2}"/>
                  </a:ext>
                </a:extLst>
              </p:cNvPr>
              <p:cNvSpPr/>
              <p:nvPr/>
            </p:nvSpPr>
            <p:spPr>
              <a:xfrm>
                <a:off x="7585166" y="1310017"/>
                <a:ext cx="3821545" cy="1120572"/>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 name="TextBox 2">
                <a:extLst>
                  <a:ext uri="{FF2B5EF4-FFF2-40B4-BE49-F238E27FC236}">
                    <a16:creationId xmlns:a16="http://schemas.microsoft.com/office/drawing/2014/main" id="{1B207EC1-6AC9-7606-7261-99CC5DAFDF50}"/>
                  </a:ext>
                </a:extLst>
              </p:cNvPr>
              <p:cNvSpPr txBox="1"/>
              <p:nvPr/>
            </p:nvSpPr>
            <p:spPr>
              <a:xfrm>
                <a:off x="7507113" y="2055896"/>
                <a:ext cx="3991799" cy="307777"/>
              </a:xfrm>
              <a:prstGeom prst="rect">
                <a:avLst/>
              </a:prstGeom>
              <a:noFill/>
            </p:spPr>
            <p:txBody>
              <a:bodyPr wrap="none" rtlCol="0">
                <a:spAutoFit/>
              </a:bodyPr>
              <a:lstStyle/>
              <a:p>
                <a:pPr algn="ctr"/>
                <a:r>
                  <a:rPr lang="en-US" sz="1400" dirty="0">
                    <a:latin typeface="Montserrat" pitchFamily="2" charset="0"/>
                    <a:hlinkClick r:id="rId3"/>
                  </a:rPr>
                  <a:t>ImageNet</a:t>
                </a:r>
                <a:r>
                  <a:rPr lang="en-US" sz="1400" dirty="0">
                    <a:latin typeface="Montserrat" pitchFamily="2" charset="0"/>
                  </a:rPr>
                  <a:t> Big collection of natural images</a:t>
                </a:r>
              </a:p>
            </p:txBody>
          </p:sp>
        </p:grpSp>
        <p:pic>
          <p:nvPicPr>
            <p:cNvPr id="1026" name="Picture 2" descr="How to prepare Imagenet dataset for Image Classification">
              <a:extLst>
                <a:ext uri="{FF2B5EF4-FFF2-40B4-BE49-F238E27FC236}">
                  <a16:creationId xmlns:a16="http://schemas.microsoft.com/office/drawing/2014/main" id="{CA4FE5A3-C1CC-2C79-4B94-2C097A84B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319" y="1362201"/>
              <a:ext cx="1730383" cy="7415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BEB98B8A-72F5-AB63-C48A-A03C896588E2}"/>
              </a:ext>
            </a:extLst>
          </p:cNvPr>
          <p:cNvGrpSpPr/>
          <p:nvPr/>
        </p:nvGrpSpPr>
        <p:grpSpPr>
          <a:xfrm>
            <a:off x="6773670" y="2820707"/>
            <a:ext cx="3036409" cy="1298947"/>
            <a:chOff x="6506468" y="3675253"/>
            <a:chExt cx="3668504" cy="1616937"/>
          </a:xfrm>
        </p:grpSpPr>
        <p:sp>
          <p:nvSpPr>
            <p:cNvPr id="9" name="Rectangle: Rounded Corners 8">
              <a:extLst>
                <a:ext uri="{FF2B5EF4-FFF2-40B4-BE49-F238E27FC236}">
                  <a16:creationId xmlns:a16="http://schemas.microsoft.com/office/drawing/2014/main" id="{DE391FE5-8F53-6447-9436-3D824AA08B1D}"/>
                </a:ext>
              </a:extLst>
            </p:cNvPr>
            <p:cNvSpPr/>
            <p:nvPr/>
          </p:nvSpPr>
          <p:spPr>
            <a:xfrm>
              <a:off x="6617332" y="3675253"/>
              <a:ext cx="3446777" cy="1616937"/>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a:extLst>
                <a:ext uri="{FF2B5EF4-FFF2-40B4-BE49-F238E27FC236}">
                  <a16:creationId xmlns:a16="http://schemas.microsoft.com/office/drawing/2014/main" id="{DB9A7B29-CB30-3AD2-BFC2-352003168503}"/>
                </a:ext>
              </a:extLst>
            </p:cNvPr>
            <p:cNvPicPr>
              <a:picLocks noChangeAspect="1"/>
            </p:cNvPicPr>
            <p:nvPr/>
          </p:nvPicPr>
          <p:blipFill>
            <a:blip r:embed="rId5"/>
            <a:stretch>
              <a:fillRect/>
            </a:stretch>
          </p:blipFill>
          <p:spPr>
            <a:xfrm>
              <a:off x="7598312" y="3738950"/>
              <a:ext cx="1320997" cy="1067158"/>
            </a:xfrm>
            <a:prstGeom prst="rect">
              <a:avLst/>
            </a:prstGeom>
          </p:spPr>
        </p:pic>
        <p:sp>
          <p:nvSpPr>
            <p:cNvPr id="11" name="TextBox 10">
              <a:extLst>
                <a:ext uri="{FF2B5EF4-FFF2-40B4-BE49-F238E27FC236}">
                  <a16:creationId xmlns:a16="http://schemas.microsoft.com/office/drawing/2014/main" id="{7CF2436E-CDD2-E347-A03E-39B6927F591C}"/>
                </a:ext>
              </a:extLst>
            </p:cNvPr>
            <p:cNvSpPr txBox="1"/>
            <p:nvPr/>
          </p:nvSpPr>
          <p:spPr>
            <a:xfrm>
              <a:off x="6506468" y="4771112"/>
              <a:ext cx="3668504" cy="383123"/>
            </a:xfrm>
            <a:prstGeom prst="rect">
              <a:avLst/>
            </a:prstGeom>
            <a:noFill/>
          </p:spPr>
          <p:txBody>
            <a:bodyPr wrap="none" rtlCol="0">
              <a:spAutoFit/>
            </a:bodyPr>
            <a:lstStyle/>
            <a:p>
              <a:pPr algn="ctr"/>
              <a:r>
                <a:rPr lang="en-US" sz="1400" dirty="0">
                  <a:latin typeface="Montserrat" pitchFamily="2" charset="0"/>
                </a:rPr>
                <a:t>Unlabeled dermatology images</a:t>
              </a:r>
            </a:p>
          </p:txBody>
        </p:sp>
      </p:grpSp>
      <p:grpSp>
        <p:nvGrpSpPr>
          <p:cNvPr id="19" name="Group 18">
            <a:extLst>
              <a:ext uri="{FF2B5EF4-FFF2-40B4-BE49-F238E27FC236}">
                <a16:creationId xmlns:a16="http://schemas.microsoft.com/office/drawing/2014/main" id="{52011DC1-A0AC-9BD7-777F-3B049418EE25}"/>
              </a:ext>
            </a:extLst>
          </p:cNvPr>
          <p:cNvGrpSpPr/>
          <p:nvPr/>
        </p:nvGrpSpPr>
        <p:grpSpPr>
          <a:xfrm>
            <a:off x="9810626" y="2808053"/>
            <a:ext cx="2226893" cy="1324257"/>
            <a:chOff x="6463869" y="3675253"/>
            <a:chExt cx="3753700" cy="1616937"/>
          </a:xfrm>
        </p:grpSpPr>
        <p:sp>
          <p:nvSpPr>
            <p:cNvPr id="21" name="Rectangle: Rounded Corners 20">
              <a:extLst>
                <a:ext uri="{FF2B5EF4-FFF2-40B4-BE49-F238E27FC236}">
                  <a16:creationId xmlns:a16="http://schemas.microsoft.com/office/drawing/2014/main" id="{EA657F9F-566A-1AE0-D446-937AEDE13606}"/>
                </a:ext>
              </a:extLst>
            </p:cNvPr>
            <p:cNvSpPr/>
            <p:nvPr/>
          </p:nvSpPr>
          <p:spPr>
            <a:xfrm>
              <a:off x="6617332" y="3675253"/>
              <a:ext cx="3446777" cy="1616937"/>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22" name="Picture 21">
              <a:extLst>
                <a:ext uri="{FF2B5EF4-FFF2-40B4-BE49-F238E27FC236}">
                  <a16:creationId xmlns:a16="http://schemas.microsoft.com/office/drawing/2014/main" id="{8DAEECF8-8F59-88EB-7C48-59C901687F9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2432" y="3765090"/>
              <a:ext cx="1797903" cy="1041017"/>
            </a:xfrm>
            <a:prstGeom prst="rect">
              <a:avLst/>
            </a:prstGeom>
          </p:spPr>
        </p:pic>
        <p:sp>
          <p:nvSpPr>
            <p:cNvPr id="23" name="TextBox 22">
              <a:extLst>
                <a:ext uri="{FF2B5EF4-FFF2-40B4-BE49-F238E27FC236}">
                  <a16:creationId xmlns:a16="http://schemas.microsoft.com/office/drawing/2014/main" id="{25FE54B3-70EF-96BE-6561-510E3326293A}"/>
                </a:ext>
              </a:extLst>
            </p:cNvPr>
            <p:cNvSpPr txBox="1"/>
            <p:nvPr/>
          </p:nvSpPr>
          <p:spPr>
            <a:xfrm>
              <a:off x="6463869" y="4771112"/>
              <a:ext cx="3753700" cy="375800"/>
            </a:xfrm>
            <a:prstGeom prst="rect">
              <a:avLst/>
            </a:prstGeom>
            <a:noFill/>
          </p:spPr>
          <p:txBody>
            <a:bodyPr wrap="none" rtlCol="0">
              <a:spAutoFit/>
            </a:bodyPr>
            <a:lstStyle/>
            <a:p>
              <a:pPr algn="ctr"/>
              <a:r>
                <a:rPr lang="en-US" sz="1400" dirty="0">
                  <a:latin typeface="Montserrat" pitchFamily="2" charset="0"/>
                </a:rPr>
                <a:t>Unlabeled chest x-rays</a:t>
              </a:r>
            </a:p>
          </p:txBody>
        </p:sp>
      </p:grpSp>
      <p:grpSp>
        <p:nvGrpSpPr>
          <p:cNvPr id="6" name="Group 5">
            <a:extLst>
              <a:ext uri="{FF2B5EF4-FFF2-40B4-BE49-F238E27FC236}">
                <a16:creationId xmlns:a16="http://schemas.microsoft.com/office/drawing/2014/main" id="{629684DF-D338-1660-6E2E-211A0AAC9718}"/>
              </a:ext>
            </a:extLst>
          </p:cNvPr>
          <p:cNvGrpSpPr/>
          <p:nvPr/>
        </p:nvGrpSpPr>
        <p:grpSpPr>
          <a:xfrm>
            <a:off x="6819508" y="4585845"/>
            <a:ext cx="2852885" cy="1298947"/>
            <a:chOff x="6617332" y="3675253"/>
            <a:chExt cx="3446777" cy="1616937"/>
          </a:xfrm>
        </p:grpSpPr>
        <p:sp>
          <p:nvSpPr>
            <p:cNvPr id="7" name="Rectangle: Rounded Corners 6">
              <a:extLst>
                <a:ext uri="{FF2B5EF4-FFF2-40B4-BE49-F238E27FC236}">
                  <a16:creationId xmlns:a16="http://schemas.microsoft.com/office/drawing/2014/main" id="{3B863CFF-8475-F4F8-E479-04D213065839}"/>
                </a:ext>
              </a:extLst>
            </p:cNvPr>
            <p:cNvSpPr/>
            <p:nvPr/>
          </p:nvSpPr>
          <p:spPr>
            <a:xfrm>
              <a:off x="6617332" y="3675253"/>
              <a:ext cx="3446777" cy="1616937"/>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10" name="Picture 9">
              <a:extLst>
                <a:ext uri="{FF2B5EF4-FFF2-40B4-BE49-F238E27FC236}">
                  <a16:creationId xmlns:a16="http://schemas.microsoft.com/office/drawing/2014/main" id="{6A65EAC8-4F0D-6DD4-DBB5-C3FCAEDBC5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07044" y="3738950"/>
              <a:ext cx="1303532" cy="1067158"/>
            </a:xfrm>
            <a:prstGeom prst="rect">
              <a:avLst/>
            </a:prstGeom>
          </p:spPr>
        </p:pic>
        <p:sp>
          <p:nvSpPr>
            <p:cNvPr id="12" name="TextBox 11">
              <a:extLst>
                <a:ext uri="{FF2B5EF4-FFF2-40B4-BE49-F238E27FC236}">
                  <a16:creationId xmlns:a16="http://schemas.microsoft.com/office/drawing/2014/main" id="{BBF18C53-0721-646F-38E4-920683600452}"/>
                </a:ext>
              </a:extLst>
            </p:cNvPr>
            <p:cNvSpPr txBox="1"/>
            <p:nvPr/>
          </p:nvSpPr>
          <p:spPr>
            <a:xfrm>
              <a:off x="6631384" y="4771112"/>
              <a:ext cx="3418671" cy="383123"/>
            </a:xfrm>
            <a:prstGeom prst="rect">
              <a:avLst/>
            </a:prstGeom>
            <a:noFill/>
          </p:spPr>
          <p:txBody>
            <a:bodyPr wrap="none" rtlCol="0">
              <a:spAutoFit/>
            </a:bodyPr>
            <a:lstStyle/>
            <a:p>
              <a:pPr algn="ctr"/>
              <a:r>
                <a:rPr lang="en-US" sz="1400" dirty="0">
                  <a:latin typeface="Montserrat" pitchFamily="2" charset="0"/>
                </a:rPr>
                <a:t>Labeled dermatology images</a:t>
              </a:r>
            </a:p>
          </p:txBody>
        </p:sp>
      </p:grpSp>
      <p:grpSp>
        <p:nvGrpSpPr>
          <p:cNvPr id="14" name="Group 13">
            <a:extLst>
              <a:ext uri="{FF2B5EF4-FFF2-40B4-BE49-F238E27FC236}">
                <a16:creationId xmlns:a16="http://schemas.microsoft.com/office/drawing/2014/main" id="{5DB2EC8D-AE5D-D269-C008-C05AFB5BC87A}"/>
              </a:ext>
            </a:extLst>
          </p:cNvPr>
          <p:cNvGrpSpPr/>
          <p:nvPr/>
        </p:nvGrpSpPr>
        <p:grpSpPr>
          <a:xfrm>
            <a:off x="9855748" y="4573191"/>
            <a:ext cx="2044810" cy="1324257"/>
            <a:chOff x="6617332" y="3675253"/>
            <a:chExt cx="3446777" cy="1616937"/>
          </a:xfrm>
        </p:grpSpPr>
        <p:sp>
          <p:nvSpPr>
            <p:cNvPr id="15" name="Rectangle: Rounded Corners 14">
              <a:extLst>
                <a:ext uri="{FF2B5EF4-FFF2-40B4-BE49-F238E27FC236}">
                  <a16:creationId xmlns:a16="http://schemas.microsoft.com/office/drawing/2014/main" id="{AC0E673D-AF78-7CAD-7591-B80512552AF2}"/>
                </a:ext>
              </a:extLst>
            </p:cNvPr>
            <p:cNvSpPr/>
            <p:nvPr/>
          </p:nvSpPr>
          <p:spPr>
            <a:xfrm>
              <a:off x="6617332" y="3675253"/>
              <a:ext cx="3446777" cy="1616937"/>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16" name="Picture 15">
              <a:extLst>
                <a:ext uri="{FF2B5EF4-FFF2-40B4-BE49-F238E27FC236}">
                  <a16:creationId xmlns:a16="http://schemas.microsoft.com/office/drawing/2014/main" id="{F36DD80F-850F-DB78-A74C-8AAF43A2F43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2432" y="3765090"/>
              <a:ext cx="1797903" cy="1041017"/>
            </a:xfrm>
            <a:prstGeom prst="rect">
              <a:avLst/>
            </a:prstGeom>
          </p:spPr>
        </p:pic>
        <p:sp>
          <p:nvSpPr>
            <p:cNvPr id="18" name="TextBox 17">
              <a:extLst>
                <a:ext uri="{FF2B5EF4-FFF2-40B4-BE49-F238E27FC236}">
                  <a16:creationId xmlns:a16="http://schemas.microsoft.com/office/drawing/2014/main" id="{AF47179A-3053-F9FF-30FC-2FEB7C8AFAB7}"/>
                </a:ext>
              </a:extLst>
            </p:cNvPr>
            <p:cNvSpPr txBox="1"/>
            <p:nvPr/>
          </p:nvSpPr>
          <p:spPr>
            <a:xfrm>
              <a:off x="6638154" y="4771112"/>
              <a:ext cx="3405134" cy="375800"/>
            </a:xfrm>
            <a:prstGeom prst="rect">
              <a:avLst/>
            </a:prstGeom>
            <a:noFill/>
          </p:spPr>
          <p:txBody>
            <a:bodyPr wrap="none" rtlCol="0">
              <a:spAutoFit/>
            </a:bodyPr>
            <a:lstStyle/>
            <a:p>
              <a:pPr algn="ctr"/>
              <a:r>
                <a:rPr lang="en-US" sz="1400" dirty="0">
                  <a:latin typeface="Montserrat" pitchFamily="2" charset="0"/>
                </a:rPr>
                <a:t>Labeled chest x-rays</a:t>
              </a:r>
            </a:p>
          </p:txBody>
        </p:sp>
      </p:grpSp>
      <p:sp>
        <p:nvSpPr>
          <p:cNvPr id="1036" name="TextBox 1035">
            <a:extLst>
              <a:ext uri="{FF2B5EF4-FFF2-40B4-BE49-F238E27FC236}">
                <a16:creationId xmlns:a16="http://schemas.microsoft.com/office/drawing/2014/main" id="{8086AB68-A5FD-827A-9E3E-3FB52E3ADA47}"/>
              </a:ext>
            </a:extLst>
          </p:cNvPr>
          <p:cNvSpPr txBox="1"/>
          <p:nvPr/>
        </p:nvSpPr>
        <p:spPr>
          <a:xfrm>
            <a:off x="8049155" y="2475512"/>
            <a:ext cx="3163046" cy="307777"/>
          </a:xfrm>
          <a:prstGeom prst="rect">
            <a:avLst/>
          </a:prstGeom>
          <a:noFill/>
        </p:spPr>
        <p:txBody>
          <a:bodyPr wrap="none" rtlCol="0">
            <a:spAutoFit/>
          </a:bodyPr>
          <a:lstStyle/>
          <a:p>
            <a:pPr algn="ctr"/>
            <a:r>
              <a:rPr lang="en-US" sz="1400" dirty="0">
                <a:latin typeface="Montserrat" pitchFamily="2" charset="0"/>
              </a:rPr>
              <a:t>Step1 : pre-training on ImageNet </a:t>
            </a:r>
          </a:p>
        </p:txBody>
      </p:sp>
      <p:sp>
        <p:nvSpPr>
          <p:cNvPr id="1037" name="TextBox 1036">
            <a:extLst>
              <a:ext uri="{FF2B5EF4-FFF2-40B4-BE49-F238E27FC236}">
                <a16:creationId xmlns:a16="http://schemas.microsoft.com/office/drawing/2014/main" id="{792A8CDD-A42A-1B55-837F-404DC6FF40EC}"/>
              </a:ext>
            </a:extLst>
          </p:cNvPr>
          <p:cNvSpPr txBox="1"/>
          <p:nvPr/>
        </p:nvSpPr>
        <p:spPr>
          <a:xfrm>
            <a:off x="6592148" y="4189848"/>
            <a:ext cx="5654112" cy="307777"/>
          </a:xfrm>
          <a:prstGeom prst="rect">
            <a:avLst/>
          </a:prstGeom>
          <a:noFill/>
        </p:spPr>
        <p:txBody>
          <a:bodyPr wrap="none" rtlCol="0">
            <a:spAutoFit/>
          </a:bodyPr>
          <a:lstStyle/>
          <a:p>
            <a:pPr algn="ctr"/>
            <a:r>
              <a:rPr lang="en-US" sz="1400" dirty="0">
                <a:latin typeface="Montserrat" pitchFamily="2" charset="0"/>
              </a:rPr>
              <a:t>Step2 : End-to-end pre-training with domain-specific images</a:t>
            </a:r>
          </a:p>
        </p:txBody>
      </p:sp>
      <p:sp>
        <p:nvSpPr>
          <p:cNvPr id="1038" name="TextBox 1037">
            <a:extLst>
              <a:ext uri="{FF2B5EF4-FFF2-40B4-BE49-F238E27FC236}">
                <a16:creationId xmlns:a16="http://schemas.microsoft.com/office/drawing/2014/main" id="{AC9CED40-EFDF-256E-B1B4-36A3DCAC9E9F}"/>
              </a:ext>
            </a:extLst>
          </p:cNvPr>
          <p:cNvSpPr txBox="1"/>
          <p:nvPr/>
        </p:nvSpPr>
        <p:spPr>
          <a:xfrm>
            <a:off x="7561965" y="5914973"/>
            <a:ext cx="3714478" cy="307777"/>
          </a:xfrm>
          <a:prstGeom prst="rect">
            <a:avLst/>
          </a:prstGeom>
          <a:noFill/>
        </p:spPr>
        <p:txBody>
          <a:bodyPr wrap="none" rtlCol="0">
            <a:spAutoFit/>
          </a:bodyPr>
          <a:lstStyle/>
          <a:p>
            <a:pPr algn="ctr"/>
            <a:r>
              <a:rPr lang="en-US" sz="1400" dirty="0">
                <a:latin typeface="Montserrat" pitchFamily="2" charset="0"/>
              </a:rPr>
              <a:t>Step3 : fine-tuning with labeled images</a:t>
            </a:r>
          </a:p>
        </p:txBody>
      </p:sp>
      <p:pic>
        <p:nvPicPr>
          <p:cNvPr id="1048" name="Picture 1047" descr="A picture containing diagram&#10;&#10;Description automatically generated">
            <a:extLst>
              <a:ext uri="{FF2B5EF4-FFF2-40B4-BE49-F238E27FC236}">
                <a16:creationId xmlns:a16="http://schemas.microsoft.com/office/drawing/2014/main" id="{C1706FE4-E6BA-2244-BCF5-12A138682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44" y="2820706"/>
            <a:ext cx="6343758" cy="1854870"/>
          </a:xfrm>
          <a:prstGeom prst="rect">
            <a:avLst/>
          </a:prstGeom>
        </p:spPr>
      </p:pic>
      <p:sp>
        <p:nvSpPr>
          <p:cNvPr id="1050" name="TextBox 1049">
            <a:extLst>
              <a:ext uri="{FF2B5EF4-FFF2-40B4-BE49-F238E27FC236}">
                <a16:creationId xmlns:a16="http://schemas.microsoft.com/office/drawing/2014/main" id="{359232AF-BC3F-323A-3034-1DB216EFC28D}"/>
              </a:ext>
            </a:extLst>
          </p:cNvPr>
          <p:cNvSpPr txBox="1"/>
          <p:nvPr/>
        </p:nvSpPr>
        <p:spPr>
          <a:xfrm>
            <a:off x="1485710" y="4675605"/>
            <a:ext cx="3472425" cy="307777"/>
          </a:xfrm>
          <a:prstGeom prst="rect">
            <a:avLst/>
          </a:prstGeom>
          <a:noFill/>
        </p:spPr>
        <p:txBody>
          <a:bodyPr wrap="none" rtlCol="0">
            <a:spAutoFit/>
          </a:bodyPr>
          <a:lstStyle/>
          <a:p>
            <a:r>
              <a:rPr lang="en-US" sz="1400" dirty="0">
                <a:latin typeface="Montserrat" pitchFamily="2" charset="0"/>
              </a:rPr>
              <a:t>Fig. 11: Transfer learning scenarios [</a:t>
            </a:r>
            <a:r>
              <a:rPr lang="en-US" sz="1400" dirty="0">
                <a:latin typeface="Montserrat" pitchFamily="2" charset="0"/>
                <a:hlinkClick r:id="rId2" action="ppaction://hlinksldjump"/>
              </a:rPr>
              <a:t>6</a:t>
            </a:r>
            <a:r>
              <a:rPr lang="en-US" sz="1400" dirty="0">
                <a:latin typeface="Montserrat" pitchFamily="2" charset="0"/>
              </a:rPr>
              <a:t>].</a:t>
            </a:r>
            <a:endParaRPr lang="en-US" sz="1400" dirty="0">
              <a:solidFill>
                <a:schemeClr val="accent6">
                  <a:lumMod val="50000"/>
                </a:schemeClr>
              </a:solidFill>
              <a:latin typeface="Montserrat" pitchFamily="2" charset="0"/>
            </a:endParaRPr>
          </a:p>
        </p:txBody>
      </p:sp>
      <p:sp>
        <p:nvSpPr>
          <p:cNvPr id="24" name="InSlideAnimateShape1b299fb5-28e4-4488-b5b3-3e33916bd1f9">
            <a:extLst>
              <a:ext uri="{FF2B5EF4-FFF2-40B4-BE49-F238E27FC236}">
                <a16:creationId xmlns:a16="http://schemas.microsoft.com/office/drawing/2014/main" id="{43BCBBA2-3C8F-E0C1-6EBB-966C53C2E6DF}"/>
              </a:ext>
            </a:extLst>
          </p:cNvPr>
          <p:cNvSpPr/>
          <p:nvPr/>
        </p:nvSpPr>
        <p:spPr>
          <a:xfrm>
            <a:off x="5058818" y="4062504"/>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nSlideAnimateShaped2d407e0-0a87-45c1-b385-dba59916cbfc">
            <a:extLst>
              <a:ext uri="{FF2B5EF4-FFF2-40B4-BE49-F238E27FC236}">
                <a16:creationId xmlns:a16="http://schemas.microsoft.com/office/drawing/2014/main" id="{92E7DCF4-E926-A465-CFF4-D857D124816F}"/>
              </a:ext>
            </a:extLst>
          </p:cNvPr>
          <p:cNvSpPr/>
          <p:nvPr/>
        </p:nvSpPr>
        <p:spPr>
          <a:xfrm rot="5400000">
            <a:off x="7829470" y="2449270"/>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nSlideAnimateShape1a59b6d8-69c9-4162-b15d-b27d4b134be8">
            <a:extLst>
              <a:ext uri="{FF2B5EF4-FFF2-40B4-BE49-F238E27FC236}">
                <a16:creationId xmlns:a16="http://schemas.microsoft.com/office/drawing/2014/main" id="{C238A723-8D01-9981-0ABE-221C1C668A3E}"/>
              </a:ext>
            </a:extLst>
          </p:cNvPr>
          <p:cNvSpPr/>
          <p:nvPr/>
        </p:nvSpPr>
        <p:spPr>
          <a:xfrm rot="5400000">
            <a:off x="6411509" y="4164412"/>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nSlideAnimateShape0c5b6b7c-f2f8-4712-8734-44d28be45f5a">
            <a:extLst>
              <a:ext uri="{FF2B5EF4-FFF2-40B4-BE49-F238E27FC236}">
                <a16:creationId xmlns:a16="http://schemas.microsoft.com/office/drawing/2014/main" id="{CA32B48E-CF7F-061E-E64E-253C726917FE}"/>
              </a:ext>
            </a:extLst>
          </p:cNvPr>
          <p:cNvSpPr/>
          <p:nvPr/>
        </p:nvSpPr>
        <p:spPr>
          <a:xfrm rot="5400000">
            <a:off x="7381863" y="5886203"/>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Footer Placeholder 1026">
            <a:extLst>
              <a:ext uri="{FF2B5EF4-FFF2-40B4-BE49-F238E27FC236}">
                <a16:creationId xmlns:a16="http://schemas.microsoft.com/office/drawing/2014/main" id="{623F3EBD-CF05-207A-D19F-421C012ABD2B}"/>
              </a:ext>
            </a:extLst>
          </p:cNvPr>
          <p:cNvSpPr>
            <a:spLocks noGrp="1"/>
          </p:cNvSpPr>
          <p:nvPr>
            <p:ph type="ftr" sz="quarter" idx="11"/>
          </p:nvPr>
        </p:nvSpPr>
        <p:spPr/>
        <p:txBody>
          <a:bodyPr/>
          <a:lstStyle/>
          <a:p>
            <a:r>
              <a:rPr lang="en-US" dirty="0"/>
              <a:t>Multimodal skin lesion classification with data scarcity problem</a:t>
            </a:r>
          </a:p>
        </p:txBody>
      </p:sp>
      <p:sp>
        <p:nvSpPr>
          <p:cNvPr id="28" name="PptLabsAgenda_&amp;^@BeamShapeBackground_&amp;^@2023041414552447170">
            <a:extLst>
              <a:ext uri="{FF2B5EF4-FFF2-40B4-BE49-F238E27FC236}">
                <a16:creationId xmlns:a16="http://schemas.microsoft.com/office/drawing/2014/main" id="{61EF77DF-B422-3DBC-A273-11526D6ED8FD}"/>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Slide Number Placeholder 29">
            <a:extLst>
              <a:ext uri="{FF2B5EF4-FFF2-40B4-BE49-F238E27FC236}">
                <a16:creationId xmlns:a16="http://schemas.microsoft.com/office/drawing/2014/main" id="{0DFBB543-0B7E-8C11-9897-029D2DE9FC2D}"/>
              </a:ext>
            </a:extLst>
          </p:cNvPr>
          <p:cNvSpPr>
            <a:spLocks noGrp="1"/>
          </p:cNvSpPr>
          <p:nvPr>
            <p:ph type="sldNum" sz="quarter" idx="12"/>
          </p:nvPr>
        </p:nvSpPr>
        <p:spPr/>
        <p:txBody>
          <a:bodyPr/>
          <a:lstStyle/>
          <a:p>
            <a:fld id="{6DCCA1CE-54D3-4B1F-BAFE-BDD10B4D91A3}" type="slidenum">
              <a:rPr lang="en-US" smtClean="0"/>
              <a:pPr/>
              <a:t>13</a:t>
            </a:fld>
            <a:r>
              <a:rPr lang="en-US"/>
              <a:t>/52</a:t>
            </a:r>
            <a:endParaRPr lang="en-US" dirty="0"/>
          </a:p>
        </p:txBody>
      </p:sp>
      <p:sp>
        <p:nvSpPr>
          <p:cNvPr id="31" name="PptLabsAgenda_&amp;^@BeamShapeText_&amp;^@Introduction_2">
            <a:extLst>
              <a:ext uri="{FF2B5EF4-FFF2-40B4-BE49-F238E27FC236}">
                <a16:creationId xmlns:a16="http://schemas.microsoft.com/office/drawing/2014/main" id="{25A1BBFE-14A8-B9FE-8C66-702C6FD33D31}"/>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32" name="PptLabsAgenda_&amp;^@BeamShapeText_&amp;^@Introduction_2">
            <a:extLst>
              <a:ext uri="{FF2B5EF4-FFF2-40B4-BE49-F238E27FC236}">
                <a16:creationId xmlns:a16="http://schemas.microsoft.com/office/drawing/2014/main" id="{5E3EBD27-A9FF-A2ED-E13E-DB970FAD8DAD}"/>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1"/>
                </a:solidFill>
              </a:rPr>
              <a:t>Background</a:t>
            </a:r>
          </a:p>
        </p:txBody>
      </p:sp>
      <p:sp>
        <p:nvSpPr>
          <p:cNvPr id="33" name="PptLabsAgenda_&amp;^@BeamShapeText_&amp;^@Introduction_2">
            <a:extLst>
              <a:ext uri="{FF2B5EF4-FFF2-40B4-BE49-F238E27FC236}">
                <a16:creationId xmlns:a16="http://schemas.microsoft.com/office/drawing/2014/main" id="{6D29E5CA-7B3F-0AF7-5E70-C25D8A146CF3}"/>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34" name="PptLabsAgenda_&amp;^@BeamShapeText_&amp;^@Introduction_2">
            <a:extLst>
              <a:ext uri="{FF2B5EF4-FFF2-40B4-BE49-F238E27FC236}">
                <a16:creationId xmlns:a16="http://schemas.microsoft.com/office/drawing/2014/main" id="{B161D92E-2FBA-43BD-28EA-C7A85EFBE60F}"/>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35" name="Oval 4">
            <a:extLst>
              <a:ext uri="{FF2B5EF4-FFF2-40B4-BE49-F238E27FC236}">
                <a16:creationId xmlns:a16="http://schemas.microsoft.com/office/drawing/2014/main" id="{CA5288A9-E06F-6966-A61E-1BA3E0E24211}"/>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5">
            <a:extLst>
              <a:ext uri="{FF2B5EF4-FFF2-40B4-BE49-F238E27FC236}">
                <a16:creationId xmlns:a16="http://schemas.microsoft.com/office/drawing/2014/main" id="{D497E3E1-6882-E466-1B0A-3A5D0F33D3B4}"/>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7" name="Oval 6">
            <a:extLst>
              <a:ext uri="{FF2B5EF4-FFF2-40B4-BE49-F238E27FC236}">
                <a16:creationId xmlns:a16="http://schemas.microsoft.com/office/drawing/2014/main" id="{0F74A13B-B935-5D65-89CB-09D69FDDBE03}"/>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7">
            <a:extLst>
              <a:ext uri="{FF2B5EF4-FFF2-40B4-BE49-F238E27FC236}">
                <a16:creationId xmlns:a16="http://schemas.microsoft.com/office/drawing/2014/main" id="{CA0F45CC-FCEA-F485-632C-0B42334A5557}"/>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8">
            <a:extLst>
              <a:ext uri="{FF2B5EF4-FFF2-40B4-BE49-F238E27FC236}">
                <a16:creationId xmlns:a16="http://schemas.microsoft.com/office/drawing/2014/main" id="{88653476-F11E-A8F1-4F95-AC3572A8004B}"/>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0" name="Oval 9">
            <a:extLst>
              <a:ext uri="{FF2B5EF4-FFF2-40B4-BE49-F238E27FC236}">
                <a16:creationId xmlns:a16="http://schemas.microsoft.com/office/drawing/2014/main" id="{0B18FBA5-9676-C8B2-4FEB-2D0645519762}"/>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0">
            <a:extLst>
              <a:ext uri="{FF2B5EF4-FFF2-40B4-BE49-F238E27FC236}">
                <a16:creationId xmlns:a16="http://schemas.microsoft.com/office/drawing/2014/main" id="{DE638719-F853-B666-A8CD-D19DE3BF6566}"/>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4">
            <a:extLst>
              <a:ext uri="{FF2B5EF4-FFF2-40B4-BE49-F238E27FC236}">
                <a16:creationId xmlns:a16="http://schemas.microsoft.com/office/drawing/2014/main" id="{544DC9E5-5685-ED63-16AA-1B06890E3518}"/>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5">
            <a:extLst>
              <a:ext uri="{FF2B5EF4-FFF2-40B4-BE49-F238E27FC236}">
                <a16:creationId xmlns:a16="http://schemas.microsoft.com/office/drawing/2014/main" id="{ECDB9A3F-E552-1ED3-9C6B-A5214D9AD893}"/>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7">
            <a:extLst>
              <a:ext uri="{FF2B5EF4-FFF2-40B4-BE49-F238E27FC236}">
                <a16:creationId xmlns:a16="http://schemas.microsoft.com/office/drawing/2014/main" id="{C9357305-E56D-82B1-4E7F-A91D9A2DE7B1}"/>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8">
            <a:extLst>
              <a:ext uri="{FF2B5EF4-FFF2-40B4-BE49-F238E27FC236}">
                <a16:creationId xmlns:a16="http://schemas.microsoft.com/office/drawing/2014/main" id="{84B891D8-2706-43DE-B3C5-A501B998B288}"/>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9">
            <a:extLst>
              <a:ext uri="{FF2B5EF4-FFF2-40B4-BE49-F238E27FC236}">
                <a16:creationId xmlns:a16="http://schemas.microsoft.com/office/drawing/2014/main" id="{654869B6-6715-C4C2-8BC8-6598D7677616}"/>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9">
            <a:extLst>
              <a:ext uri="{FF2B5EF4-FFF2-40B4-BE49-F238E27FC236}">
                <a16:creationId xmlns:a16="http://schemas.microsoft.com/office/drawing/2014/main" id="{088DF5C8-B5AD-00C9-473C-68041B8F952F}"/>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0">
            <a:extLst>
              <a:ext uri="{FF2B5EF4-FFF2-40B4-BE49-F238E27FC236}">
                <a16:creationId xmlns:a16="http://schemas.microsoft.com/office/drawing/2014/main" id="{368CD3B2-9AD3-9D5B-8F19-D8CA148BE3E8}"/>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1">
            <a:extLst>
              <a:ext uri="{FF2B5EF4-FFF2-40B4-BE49-F238E27FC236}">
                <a16:creationId xmlns:a16="http://schemas.microsoft.com/office/drawing/2014/main" id="{769E7A24-1AD6-C5FD-C5D2-A86A5BF53597}"/>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F969CFD5-05E0-4C15-6837-99382ACF5D94}"/>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2" name="Oval 13">
            <a:extLst>
              <a:ext uri="{FF2B5EF4-FFF2-40B4-BE49-F238E27FC236}">
                <a16:creationId xmlns:a16="http://schemas.microsoft.com/office/drawing/2014/main" id="{A3B722A6-6C3B-14D6-FFEE-DB60B581E02E}"/>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B6BF393B-0D46-AE70-7A56-155D4FCC5C82}"/>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8B47F4C5-4B06-E333-D1E8-D9ED29CD74C5}"/>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9">
            <a:extLst>
              <a:ext uri="{FF2B5EF4-FFF2-40B4-BE49-F238E27FC236}">
                <a16:creationId xmlns:a16="http://schemas.microsoft.com/office/drawing/2014/main" id="{A3FE8AFE-A91B-49C0-A007-07EEBF8F479B}"/>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0">
            <a:extLst>
              <a:ext uri="{FF2B5EF4-FFF2-40B4-BE49-F238E27FC236}">
                <a16:creationId xmlns:a16="http://schemas.microsoft.com/office/drawing/2014/main" id="{518CFA89-375D-65CC-3384-31B36BC945EB}"/>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1">
            <a:extLst>
              <a:ext uri="{FF2B5EF4-FFF2-40B4-BE49-F238E27FC236}">
                <a16:creationId xmlns:a16="http://schemas.microsoft.com/office/drawing/2014/main" id="{176B32DC-9A3F-9F6C-2E1F-1A12620B3F25}"/>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2">
            <a:extLst>
              <a:ext uri="{FF2B5EF4-FFF2-40B4-BE49-F238E27FC236}">
                <a16:creationId xmlns:a16="http://schemas.microsoft.com/office/drawing/2014/main" id="{F954B8EA-7E36-1FE4-2BFD-6690E7DCE978}"/>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9" name="Oval 13">
            <a:extLst>
              <a:ext uri="{FF2B5EF4-FFF2-40B4-BE49-F238E27FC236}">
                <a16:creationId xmlns:a16="http://schemas.microsoft.com/office/drawing/2014/main" id="{5BF559E2-0BC0-961E-60F4-7C0C83C898A5}"/>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B95CB4E4-9E8F-3066-210B-3B4972CC8B3B}"/>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A9421E83-07F1-2BB0-4651-D2DAB04500AA}"/>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9">
            <a:extLst>
              <a:ext uri="{FF2B5EF4-FFF2-40B4-BE49-F238E27FC236}">
                <a16:creationId xmlns:a16="http://schemas.microsoft.com/office/drawing/2014/main" id="{879EBC61-AE8B-358A-0343-37D601B560FA}"/>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0">
            <a:extLst>
              <a:ext uri="{FF2B5EF4-FFF2-40B4-BE49-F238E27FC236}">
                <a16:creationId xmlns:a16="http://schemas.microsoft.com/office/drawing/2014/main" id="{DBED4ABF-7F41-426C-F939-943234F457D5}"/>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4" name="Oval 11">
            <a:extLst>
              <a:ext uri="{FF2B5EF4-FFF2-40B4-BE49-F238E27FC236}">
                <a16:creationId xmlns:a16="http://schemas.microsoft.com/office/drawing/2014/main" id="{EC5F3768-F29B-0A30-A0D1-9E942D1F11ED}"/>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5" name="Oval 12">
            <a:extLst>
              <a:ext uri="{FF2B5EF4-FFF2-40B4-BE49-F238E27FC236}">
                <a16:creationId xmlns:a16="http://schemas.microsoft.com/office/drawing/2014/main" id="{B8EAA12B-18D7-7BCF-E74B-54A85A6AF44F}"/>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28" name="Oval 13">
            <a:extLst>
              <a:ext uri="{FF2B5EF4-FFF2-40B4-BE49-F238E27FC236}">
                <a16:creationId xmlns:a16="http://schemas.microsoft.com/office/drawing/2014/main" id="{59586A94-38EE-95A2-87B6-F8419EF8BB6A}"/>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9" name="Oval 13">
            <a:extLst>
              <a:ext uri="{FF2B5EF4-FFF2-40B4-BE49-F238E27FC236}">
                <a16:creationId xmlns:a16="http://schemas.microsoft.com/office/drawing/2014/main" id="{4A43F7D9-C2E5-9BF6-B90E-4F740B4E92F2}"/>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30" name="Oval 13">
            <a:extLst>
              <a:ext uri="{FF2B5EF4-FFF2-40B4-BE49-F238E27FC236}">
                <a16:creationId xmlns:a16="http://schemas.microsoft.com/office/drawing/2014/main" id="{14E16317-4F76-A58F-D982-9875195CD1F3}"/>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31" name="Oval 11">
            <a:extLst>
              <a:ext uri="{FF2B5EF4-FFF2-40B4-BE49-F238E27FC236}">
                <a16:creationId xmlns:a16="http://schemas.microsoft.com/office/drawing/2014/main" id="{325C6F99-08CE-396C-659E-E5F7D4ED545B}"/>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32" name="Oval 12">
            <a:extLst>
              <a:ext uri="{FF2B5EF4-FFF2-40B4-BE49-F238E27FC236}">
                <a16:creationId xmlns:a16="http://schemas.microsoft.com/office/drawing/2014/main" id="{22BF40F9-E76B-5569-5524-BB38A0601C97}"/>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33" name="Oval 13">
            <a:extLst>
              <a:ext uri="{FF2B5EF4-FFF2-40B4-BE49-F238E27FC236}">
                <a16:creationId xmlns:a16="http://schemas.microsoft.com/office/drawing/2014/main" id="{3C7E59B9-DBD2-FBB0-E313-FFCF6475F672}"/>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34" name="Oval 13">
            <a:extLst>
              <a:ext uri="{FF2B5EF4-FFF2-40B4-BE49-F238E27FC236}">
                <a16:creationId xmlns:a16="http://schemas.microsoft.com/office/drawing/2014/main" id="{EA3EC013-13CB-6F94-316B-DFB5B7892543}"/>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35" name="Oval 13">
            <a:extLst>
              <a:ext uri="{FF2B5EF4-FFF2-40B4-BE49-F238E27FC236}">
                <a16:creationId xmlns:a16="http://schemas.microsoft.com/office/drawing/2014/main" id="{509575C8-912E-C0BF-877F-F583F428FDFC}"/>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39" name="Oval 12">
            <a:extLst>
              <a:ext uri="{FF2B5EF4-FFF2-40B4-BE49-F238E27FC236}">
                <a16:creationId xmlns:a16="http://schemas.microsoft.com/office/drawing/2014/main" id="{621F67FA-8690-D792-4774-468020033973}"/>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40" name="Oval 13">
            <a:extLst>
              <a:ext uri="{FF2B5EF4-FFF2-40B4-BE49-F238E27FC236}">
                <a16:creationId xmlns:a16="http://schemas.microsoft.com/office/drawing/2014/main" id="{91DF893F-9B4B-D828-4D94-535A6102AC22}"/>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41" name="Oval 13">
            <a:extLst>
              <a:ext uri="{FF2B5EF4-FFF2-40B4-BE49-F238E27FC236}">
                <a16:creationId xmlns:a16="http://schemas.microsoft.com/office/drawing/2014/main" id="{ED56D67A-C5B0-8BC4-B8BF-BC5BB3B41A67}"/>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42" name="Oval 13">
            <a:extLst>
              <a:ext uri="{FF2B5EF4-FFF2-40B4-BE49-F238E27FC236}">
                <a16:creationId xmlns:a16="http://schemas.microsoft.com/office/drawing/2014/main" id="{A0B94B5C-B3E2-F649-B71A-CE44E283F18D}"/>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43" name="Oval 13">
            <a:extLst>
              <a:ext uri="{FF2B5EF4-FFF2-40B4-BE49-F238E27FC236}">
                <a16:creationId xmlns:a16="http://schemas.microsoft.com/office/drawing/2014/main" id="{2E667DF7-C98B-155B-603B-36A1F581E6D3}"/>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45" name="Oval 13">
            <a:extLst>
              <a:ext uri="{FF2B5EF4-FFF2-40B4-BE49-F238E27FC236}">
                <a16:creationId xmlns:a16="http://schemas.microsoft.com/office/drawing/2014/main" id="{2B38E1C8-31A0-0CF6-B01B-D8F0E6A45292}"/>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46" name="Oval 13">
            <a:extLst>
              <a:ext uri="{FF2B5EF4-FFF2-40B4-BE49-F238E27FC236}">
                <a16:creationId xmlns:a16="http://schemas.microsoft.com/office/drawing/2014/main" id="{15CEC581-DCFF-9D44-92B4-474AE6E38049}"/>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6">
            <a:extLst>
              <a:ext uri="{FF2B5EF4-FFF2-40B4-BE49-F238E27FC236}">
                <a16:creationId xmlns:a16="http://schemas.microsoft.com/office/drawing/2014/main" id="{B09DACCF-1AE6-2963-BBCA-30A06F61BBE9}"/>
              </a:ext>
            </a:extLst>
          </p:cNvPr>
          <p:cNvSpPr>
            <a:spLocks/>
          </p:cNvSpPr>
          <p:nvPr/>
        </p:nvSpPr>
        <p:spPr>
          <a:xfrm>
            <a:off x="4008968" y="241510"/>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4107232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0.1136258 -0.1176169 0.1136258 -0.1176169 0.2272517 -0.2352339 E" pathEditMode="relative" ptsTypes="">
                                      <p:cBhvr>
                                        <p:cTn id="11" dur="500" fill="hold"/>
                                        <p:tgtEl>
                                          <p:spTgt spid="24"/>
                                        </p:tgtEl>
                                        <p:attrNameLst>
                                          <p:attrName>ppt_x</p:attrName>
                                          <p:attrName>ppt_y</p:attrName>
                                        </p:attrNameLst>
                                      </p:cBhvr>
                                    </p:animMotion>
                                  </p:childTnLst>
                                </p:cTn>
                              </p:par>
                              <p:par>
                                <p:cTn id="12" presetID="8" presetClass="emph" presetSubtype="0" fill="hold" grpId="1" nodeType="withEffect">
                                  <p:stCondLst>
                                    <p:cond delay="0"/>
                                  </p:stCondLst>
                                  <p:childTnLst>
                                    <p:animRot by="5400000">
                                      <p:cBhvr>
                                        <p:cTn id="13" dur="500" fill="hold"/>
                                        <p:tgtEl>
                                          <p:spTgt spid="24"/>
                                        </p:tgtEl>
                                        <p:attrNameLst>
                                          <p:attrName>r</p:attrName>
                                        </p:attrNameLst>
                                      </p:cBhvr>
                                    </p:animRo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0" presetClass="exit" presetSubtype="0" fill="hold" grpId="2" nodeType="withEffect">
                                  <p:stCondLst>
                                    <p:cond delay="0"/>
                                  </p:stCondLst>
                                  <p:childTnLst>
                                    <p:animEffect transition="out" filter="fad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fill="hold" grpId="1" nodeType="clickEffect">
                                  <p:stCondLst>
                                    <p:cond delay="0"/>
                                  </p:stCondLst>
                                  <p:childTnLst>
                                    <p:animMotion origin="layout" path="M 0 0 C -0.05815131 0.1250468 -0.05815131 0.1250468 -0.1163026 0.2500936 E" pathEditMode="relative" ptsTypes="">
                                      <p:cBhvr>
                                        <p:cTn id="23" dur="500" fill="hold"/>
                                        <p:tgtEl>
                                          <p:spTgt spid="25"/>
                                        </p:tgtEl>
                                        <p:attrNameLst>
                                          <p:attrName>ppt_x</p:attrName>
                                          <p:attrName>ppt_y</p:attrName>
                                        </p:attrNameLst>
                                      </p:cBhvr>
                                    </p:animMotion>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0" presetClass="exit" presetSubtype="0" fill="hold" grpId="2"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fill="hold" grpId="1" nodeType="clickEffect">
                                  <p:stCondLst>
                                    <p:cond delay="0"/>
                                  </p:stCondLst>
                                  <p:childTnLst>
                                    <p:animMotion origin="layout" path="M 0 0 C 0.03979473 0.1255316 0.03979473 0.1255316 0.07958946 0.2510631 E" pathEditMode="relative" ptsTypes="">
                                      <p:cBhvr>
                                        <p:cTn id="33" dur="500" fill="hold"/>
                                        <p:tgtEl>
                                          <p:spTgt spid="26"/>
                                        </p:tgtEl>
                                        <p:attrNameLst>
                                          <p:attrName>ppt_x</p:attrName>
                                          <p:attrName>ppt_y</p:attrName>
                                        </p:attrNameLst>
                                      </p:cBhvr>
                                    </p:animMotion>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0" presetClass="exit" presetSubtype="0" fill="hold" grpId="2" nodeType="withEffect">
                                  <p:stCondLst>
                                    <p:cond delay="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5" grpId="0" animBg="1"/>
      <p:bldP spid="25" grpId="1" animBg="1"/>
      <p:bldP spid="25" grpId="2" animBg="1"/>
      <p:bldP spid="26" grpId="0" animBg="1"/>
      <p:bldP spid="26" grpId="1" animBg="1"/>
      <p:bldP spid="26" grpId="2"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Research problem</a:t>
            </a:r>
            <a:br>
              <a:rPr lang="en-US" sz="3600" dirty="0">
                <a:solidFill>
                  <a:schemeClr val="bg1"/>
                </a:solidFill>
              </a:rPr>
            </a:br>
            <a:r>
              <a:rPr lang="en-US" sz="2000" dirty="0">
                <a:solidFill>
                  <a:schemeClr val="bg1"/>
                </a:solidFill>
              </a:rPr>
              <a:t>Research question 1 </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C2E4DC70-2270-4F81-BCE2-C0EBD158E504}" type="datetime1">
              <a:rPr lang="en-US" smtClean="0"/>
              <a:t>16-May-23</a:t>
            </a:fld>
            <a:endParaRPr lang="en-US" dirty="0"/>
          </a:p>
        </p:txBody>
      </p:sp>
      <p:sp>
        <p:nvSpPr>
          <p:cNvPr id="1050" name="TextBox 1049">
            <a:extLst>
              <a:ext uri="{FF2B5EF4-FFF2-40B4-BE49-F238E27FC236}">
                <a16:creationId xmlns:a16="http://schemas.microsoft.com/office/drawing/2014/main" id="{359232AF-BC3F-323A-3034-1DB216EFC28D}"/>
              </a:ext>
            </a:extLst>
          </p:cNvPr>
          <p:cNvSpPr txBox="1"/>
          <p:nvPr/>
        </p:nvSpPr>
        <p:spPr>
          <a:xfrm>
            <a:off x="8091751" y="4192699"/>
            <a:ext cx="3576620" cy="307777"/>
          </a:xfrm>
          <a:prstGeom prst="rect">
            <a:avLst/>
          </a:prstGeom>
          <a:noFill/>
        </p:spPr>
        <p:txBody>
          <a:bodyPr wrap="none" rtlCol="0">
            <a:spAutoFit/>
          </a:bodyPr>
          <a:lstStyle/>
          <a:p>
            <a:r>
              <a:rPr lang="en-US" sz="1400" dirty="0">
                <a:latin typeface="Montserrat" pitchFamily="2" charset="0"/>
              </a:rPr>
              <a:t>Fig. 13: Clinical vs </a:t>
            </a:r>
            <a:r>
              <a:rPr lang="en-US" sz="1400" dirty="0" err="1">
                <a:latin typeface="Montserrat" pitchFamily="2" charset="0"/>
              </a:rPr>
              <a:t>dermoscopic</a:t>
            </a:r>
            <a:r>
              <a:rPr lang="en-US" sz="1400" dirty="0">
                <a:latin typeface="Montserrat" pitchFamily="2" charset="0"/>
              </a:rPr>
              <a:t> image.</a:t>
            </a:r>
            <a:endParaRPr lang="en-US" sz="1400" dirty="0">
              <a:solidFill>
                <a:schemeClr val="accent6">
                  <a:lumMod val="50000"/>
                </a:schemeClr>
              </a:solidFill>
              <a:latin typeface="Montserrat" pitchFamily="2" charset="0"/>
            </a:endParaRPr>
          </a:p>
        </p:txBody>
      </p:sp>
      <p:sp>
        <p:nvSpPr>
          <p:cNvPr id="30" name="Content Placeholder 2">
            <a:extLst>
              <a:ext uri="{FF2B5EF4-FFF2-40B4-BE49-F238E27FC236}">
                <a16:creationId xmlns:a16="http://schemas.microsoft.com/office/drawing/2014/main" id="{2AC7D42A-D0F0-6C5D-25AA-9CFA90844A07}"/>
              </a:ext>
            </a:extLst>
          </p:cNvPr>
          <p:cNvSpPr>
            <a:spLocks noGrp="1"/>
          </p:cNvSpPr>
          <p:nvPr>
            <p:ph idx="1"/>
          </p:nvPr>
        </p:nvSpPr>
        <p:spPr>
          <a:xfrm>
            <a:off x="838200" y="1825628"/>
            <a:ext cx="6162675" cy="4432372"/>
          </a:xfrm>
        </p:spPr>
        <p:txBody>
          <a:bodyPr>
            <a:normAutofit/>
          </a:bodyPr>
          <a:lstStyle/>
          <a:p>
            <a:pPr algn="just"/>
            <a:r>
              <a:rPr lang="en-US" sz="1800" dirty="0">
                <a:latin typeface="Montserrat" pitchFamily="2" charset="0"/>
              </a:rPr>
              <a:t>Observations:</a:t>
            </a:r>
          </a:p>
          <a:p>
            <a:pPr lvl="1"/>
            <a:r>
              <a:rPr lang="en-US" sz="1600" dirty="0" err="1">
                <a:latin typeface="Montserrat" pitchFamily="2" charset="0"/>
              </a:rPr>
              <a:t>Dermoscopic</a:t>
            </a:r>
            <a:r>
              <a:rPr lang="en-US" sz="1600" dirty="0">
                <a:latin typeface="Montserrat" pitchFamily="2" charset="0"/>
              </a:rPr>
              <a:t> image datasets are easily accessible.</a:t>
            </a:r>
          </a:p>
          <a:p>
            <a:pPr lvl="1"/>
            <a:r>
              <a:rPr lang="en-US" sz="1600" dirty="0">
                <a:latin typeface="Montserrat" pitchFamily="2" charset="0"/>
              </a:rPr>
              <a:t>Image modality of </a:t>
            </a:r>
            <a:r>
              <a:rPr lang="en-US" sz="1600" dirty="0" err="1">
                <a:latin typeface="Montserrat" pitchFamily="2" charset="0"/>
              </a:rPr>
              <a:t>dermoscopic</a:t>
            </a:r>
            <a:r>
              <a:rPr lang="en-US" sz="1600" dirty="0">
                <a:latin typeface="Montserrat" pitchFamily="2" charset="0"/>
              </a:rPr>
              <a:t> images are different from clinical images.</a:t>
            </a:r>
            <a:endParaRPr lang="en-US" sz="1050" dirty="0">
              <a:latin typeface="Montserrat" pitchFamily="2" charset="0"/>
            </a:endParaRPr>
          </a:p>
          <a:p>
            <a:pPr lvl="1" algn="just"/>
            <a:endParaRPr lang="en-US" sz="1400" dirty="0">
              <a:latin typeface="Montserrat" pitchFamily="2" charset="0"/>
            </a:endParaRPr>
          </a:p>
        </p:txBody>
      </p:sp>
      <p:sp>
        <p:nvSpPr>
          <p:cNvPr id="31" name="Rectangle: Rounded Corners 30">
            <a:extLst>
              <a:ext uri="{FF2B5EF4-FFF2-40B4-BE49-F238E27FC236}">
                <a16:creationId xmlns:a16="http://schemas.microsoft.com/office/drawing/2014/main" id="{D5E2FD35-7F36-F6CC-B153-D0CCD91420CD}"/>
              </a:ext>
            </a:extLst>
          </p:cNvPr>
          <p:cNvSpPr/>
          <p:nvPr/>
        </p:nvSpPr>
        <p:spPr>
          <a:xfrm>
            <a:off x="7120955" y="1753870"/>
            <a:ext cx="5011079" cy="2367071"/>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33" name="Picture 32" descr="A close up of a person's tongue&#10;&#10;Description automatically generated with medium confidence">
            <a:extLst>
              <a:ext uri="{FF2B5EF4-FFF2-40B4-BE49-F238E27FC236}">
                <a16:creationId xmlns:a16="http://schemas.microsoft.com/office/drawing/2014/main" id="{89A0B18F-52AD-329B-740F-7B1C7C98E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843" y="1825628"/>
            <a:ext cx="1203814" cy="1867736"/>
          </a:xfrm>
          <a:prstGeom prst="rect">
            <a:avLst/>
          </a:prstGeom>
        </p:spPr>
      </p:pic>
      <p:pic>
        <p:nvPicPr>
          <p:cNvPr id="35" name="Picture 34">
            <a:extLst>
              <a:ext uri="{FF2B5EF4-FFF2-40B4-BE49-F238E27FC236}">
                <a16:creationId xmlns:a16="http://schemas.microsoft.com/office/drawing/2014/main" id="{79808CE8-2FCE-F82B-809E-83594E149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964" y="1825628"/>
            <a:ext cx="1867736" cy="1867736"/>
          </a:xfrm>
          <a:prstGeom prst="rect">
            <a:avLst/>
          </a:prstGeom>
        </p:spPr>
      </p:pic>
      <p:sp>
        <p:nvSpPr>
          <p:cNvPr id="36" name="TextBox 35">
            <a:extLst>
              <a:ext uri="{FF2B5EF4-FFF2-40B4-BE49-F238E27FC236}">
                <a16:creationId xmlns:a16="http://schemas.microsoft.com/office/drawing/2014/main" id="{1394E516-C9D5-307B-D15B-1FF9F5365227}"/>
              </a:ext>
            </a:extLst>
          </p:cNvPr>
          <p:cNvSpPr txBox="1"/>
          <p:nvPr/>
        </p:nvSpPr>
        <p:spPr>
          <a:xfrm>
            <a:off x="7272690" y="3693364"/>
            <a:ext cx="2010487" cy="523220"/>
          </a:xfrm>
          <a:prstGeom prst="rect">
            <a:avLst/>
          </a:prstGeom>
          <a:noFill/>
        </p:spPr>
        <p:txBody>
          <a:bodyPr wrap="none" rtlCol="0">
            <a:spAutoFit/>
          </a:bodyPr>
          <a:lstStyle/>
          <a:p>
            <a:r>
              <a:rPr lang="en-US" sz="1400" dirty="0">
                <a:latin typeface="Montserrat" pitchFamily="2" charset="0"/>
              </a:rPr>
              <a:t>(</a:t>
            </a:r>
            <a:r>
              <a:rPr lang="en-US" sz="1400" dirty="0" err="1">
                <a:latin typeface="Montserrat" pitchFamily="2" charset="0"/>
              </a:rPr>
              <a:t>i</a:t>
            </a:r>
            <a:r>
              <a:rPr lang="en-US" sz="1400" dirty="0">
                <a:latin typeface="Montserrat" pitchFamily="2" charset="0"/>
              </a:rPr>
              <a:t>) Clinical EM image</a:t>
            </a:r>
          </a:p>
          <a:p>
            <a:endParaRPr lang="en-US" sz="1400" dirty="0">
              <a:solidFill>
                <a:schemeClr val="accent6">
                  <a:lumMod val="50000"/>
                </a:schemeClr>
              </a:solidFill>
              <a:latin typeface="Montserrat" pitchFamily="2" charset="0"/>
            </a:endParaRPr>
          </a:p>
        </p:txBody>
      </p:sp>
      <p:sp>
        <p:nvSpPr>
          <p:cNvPr id="37" name="TextBox 36">
            <a:extLst>
              <a:ext uri="{FF2B5EF4-FFF2-40B4-BE49-F238E27FC236}">
                <a16:creationId xmlns:a16="http://schemas.microsoft.com/office/drawing/2014/main" id="{97A967E5-8691-560C-FC45-A7E0472B7BA6}"/>
              </a:ext>
            </a:extLst>
          </p:cNvPr>
          <p:cNvSpPr txBox="1"/>
          <p:nvPr/>
        </p:nvSpPr>
        <p:spPr>
          <a:xfrm>
            <a:off x="9283177" y="3693364"/>
            <a:ext cx="2848857" cy="523220"/>
          </a:xfrm>
          <a:prstGeom prst="rect">
            <a:avLst/>
          </a:prstGeom>
          <a:noFill/>
        </p:spPr>
        <p:txBody>
          <a:bodyPr wrap="none" rtlCol="0">
            <a:spAutoFit/>
          </a:bodyPr>
          <a:lstStyle/>
          <a:p>
            <a:r>
              <a:rPr lang="en-US" sz="1400" dirty="0">
                <a:latin typeface="Montserrat" pitchFamily="2" charset="0"/>
              </a:rPr>
              <a:t>(ii) </a:t>
            </a:r>
            <a:r>
              <a:rPr lang="en-US" sz="1400" dirty="0" err="1">
                <a:latin typeface="Montserrat" pitchFamily="2" charset="0"/>
              </a:rPr>
              <a:t>Dermoscopic</a:t>
            </a:r>
            <a:r>
              <a:rPr lang="en-US" sz="1400" dirty="0">
                <a:latin typeface="Montserrat" pitchFamily="2" charset="0"/>
              </a:rPr>
              <a:t> lesion image</a:t>
            </a:r>
          </a:p>
          <a:p>
            <a:endParaRPr lang="en-US" sz="1400" dirty="0">
              <a:solidFill>
                <a:schemeClr val="accent6">
                  <a:lumMod val="50000"/>
                </a:schemeClr>
              </a:solidFill>
              <a:latin typeface="Montserrat" pitchFamily="2" charset="0"/>
            </a:endParaRPr>
          </a:p>
        </p:txBody>
      </p:sp>
      <p:grpSp>
        <p:nvGrpSpPr>
          <p:cNvPr id="40" name="Group 39">
            <a:extLst>
              <a:ext uri="{FF2B5EF4-FFF2-40B4-BE49-F238E27FC236}">
                <a16:creationId xmlns:a16="http://schemas.microsoft.com/office/drawing/2014/main" id="{F694485F-0821-7177-262B-A37F68B6111B}"/>
              </a:ext>
            </a:extLst>
          </p:cNvPr>
          <p:cNvGrpSpPr/>
          <p:nvPr/>
        </p:nvGrpSpPr>
        <p:grpSpPr>
          <a:xfrm>
            <a:off x="1710447" y="4904074"/>
            <a:ext cx="8771107" cy="1136949"/>
            <a:chOff x="2428721" y="4839871"/>
            <a:chExt cx="7811620" cy="1136949"/>
          </a:xfrm>
        </p:grpSpPr>
        <p:sp>
          <p:nvSpPr>
            <p:cNvPr id="38" name="Rectangle 37">
              <a:extLst>
                <a:ext uri="{FF2B5EF4-FFF2-40B4-BE49-F238E27FC236}">
                  <a16:creationId xmlns:a16="http://schemas.microsoft.com/office/drawing/2014/main" id="{9729436B-3C10-44D6-F583-E5CC5DBB0D57}"/>
                </a:ext>
              </a:extLst>
            </p:cNvPr>
            <p:cNvSpPr/>
            <p:nvPr/>
          </p:nvSpPr>
          <p:spPr>
            <a:xfrm>
              <a:off x="2428722" y="4839871"/>
              <a:ext cx="7811619" cy="365125"/>
            </a:xfrm>
            <a:prstGeom prst="rect">
              <a:avLst/>
            </a:prstGeom>
            <a:solidFill>
              <a:srgbClr val="262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Q1</a:t>
              </a:r>
            </a:p>
          </p:txBody>
        </p:sp>
        <p:sp>
          <p:nvSpPr>
            <p:cNvPr id="39" name="Rectangle 38">
              <a:extLst>
                <a:ext uri="{FF2B5EF4-FFF2-40B4-BE49-F238E27FC236}">
                  <a16:creationId xmlns:a16="http://schemas.microsoft.com/office/drawing/2014/main" id="{59BF46FC-ED0B-E106-154C-EE1EC1A558FF}"/>
                </a:ext>
              </a:extLst>
            </p:cNvPr>
            <p:cNvSpPr/>
            <p:nvPr/>
          </p:nvSpPr>
          <p:spPr>
            <a:xfrm>
              <a:off x="2428721" y="5204996"/>
              <a:ext cx="7811619" cy="771824"/>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Montserrat" pitchFamily="2" charset="0"/>
                </a:rPr>
                <a:t>Can we improve the performance of ImageNet pretrained clinical lesion image classifier's performance with additional pre-training using </a:t>
              </a:r>
              <a:r>
                <a:rPr lang="en-US" sz="1600" dirty="0" err="1">
                  <a:solidFill>
                    <a:schemeClr val="tx1"/>
                  </a:solidFill>
                  <a:latin typeface="Montserrat" pitchFamily="2" charset="0"/>
                </a:rPr>
                <a:t>dermoscopic</a:t>
              </a:r>
              <a:r>
                <a:rPr lang="en-US" sz="1600" dirty="0">
                  <a:solidFill>
                    <a:schemeClr val="tx1"/>
                  </a:solidFill>
                  <a:latin typeface="Montserrat" pitchFamily="2" charset="0"/>
                </a:rPr>
                <a:t> images?</a:t>
              </a:r>
            </a:p>
          </p:txBody>
        </p:sp>
      </p:grpSp>
      <p:sp>
        <p:nvSpPr>
          <p:cNvPr id="4" name="Footer Placeholder 3">
            <a:extLst>
              <a:ext uri="{FF2B5EF4-FFF2-40B4-BE49-F238E27FC236}">
                <a16:creationId xmlns:a16="http://schemas.microsoft.com/office/drawing/2014/main" id="{E1ACB10C-9535-8AC5-DE37-FC10EC8849D5}"/>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CBFECCBC-1694-85CC-EEC5-9E8BC422E0BF}"/>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 name="Slide Number Placeholder 5">
            <a:extLst>
              <a:ext uri="{FF2B5EF4-FFF2-40B4-BE49-F238E27FC236}">
                <a16:creationId xmlns:a16="http://schemas.microsoft.com/office/drawing/2014/main" id="{B86D6E74-44E6-6B8A-4B26-9FF24568C646}"/>
              </a:ext>
            </a:extLst>
          </p:cNvPr>
          <p:cNvSpPr>
            <a:spLocks noGrp="1"/>
          </p:cNvSpPr>
          <p:nvPr>
            <p:ph type="sldNum" sz="quarter" idx="12"/>
          </p:nvPr>
        </p:nvSpPr>
        <p:spPr/>
        <p:txBody>
          <a:bodyPr/>
          <a:lstStyle/>
          <a:p>
            <a:fld id="{6DCCA1CE-54D3-4B1F-BAFE-BDD10B4D91A3}" type="slidenum">
              <a:rPr lang="en-US" smtClean="0"/>
              <a:pPr/>
              <a:t>14</a:t>
            </a:fld>
            <a:r>
              <a:rPr lang="en-US"/>
              <a:t>/52</a:t>
            </a:r>
            <a:endParaRPr lang="en-US" dirty="0"/>
          </a:p>
        </p:txBody>
      </p:sp>
      <p:sp>
        <p:nvSpPr>
          <p:cNvPr id="7" name="PptLabsAgenda_&amp;^@BeamShapeText_&amp;^@Introduction_2">
            <a:extLst>
              <a:ext uri="{FF2B5EF4-FFF2-40B4-BE49-F238E27FC236}">
                <a16:creationId xmlns:a16="http://schemas.microsoft.com/office/drawing/2014/main" id="{07C603F6-2D11-E3D1-6E3E-EBBDC9509370}"/>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8" name="PptLabsAgenda_&amp;^@BeamShapeText_&amp;^@Introduction_2">
            <a:extLst>
              <a:ext uri="{FF2B5EF4-FFF2-40B4-BE49-F238E27FC236}">
                <a16:creationId xmlns:a16="http://schemas.microsoft.com/office/drawing/2014/main" id="{EADF41FB-96D8-6254-9002-DAF57A306F15}"/>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1"/>
                </a:solidFill>
              </a:rPr>
              <a:t>Background</a:t>
            </a:r>
          </a:p>
        </p:txBody>
      </p:sp>
      <p:sp>
        <p:nvSpPr>
          <p:cNvPr id="9" name="PptLabsAgenda_&amp;^@BeamShapeText_&amp;^@Introduction_2">
            <a:extLst>
              <a:ext uri="{FF2B5EF4-FFF2-40B4-BE49-F238E27FC236}">
                <a16:creationId xmlns:a16="http://schemas.microsoft.com/office/drawing/2014/main" id="{BF292C3C-A2BA-CEAC-189F-B5A9152C09B2}"/>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0" name="PptLabsAgenda_&amp;^@BeamShapeText_&amp;^@Introduction_2">
            <a:extLst>
              <a:ext uri="{FF2B5EF4-FFF2-40B4-BE49-F238E27FC236}">
                <a16:creationId xmlns:a16="http://schemas.microsoft.com/office/drawing/2014/main" id="{9B42758E-9D57-C0C9-540D-DA46D563EA8E}"/>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1" name="Oval 4">
            <a:extLst>
              <a:ext uri="{FF2B5EF4-FFF2-40B4-BE49-F238E27FC236}">
                <a16:creationId xmlns:a16="http://schemas.microsoft.com/office/drawing/2014/main" id="{55AC9C5A-E034-0BC1-BEAA-F1A7A3ED3277}"/>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2" name="Oval 5">
            <a:extLst>
              <a:ext uri="{FF2B5EF4-FFF2-40B4-BE49-F238E27FC236}">
                <a16:creationId xmlns:a16="http://schemas.microsoft.com/office/drawing/2014/main" id="{D4F2BA41-20FE-7741-53EB-B247C9A057AD}"/>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3" name="Oval 6">
            <a:extLst>
              <a:ext uri="{FF2B5EF4-FFF2-40B4-BE49-F238E27FC236}">
                <a16:creationId xmlns:a16="http://schemas.microsoft.com/office/drawing/2014/main" id="{CDAE3C6D-04D7-F6B8-4337-C09BBCF6E6A3}"/>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7">
            <a:extLst>
              <a:ext uri="{FF2B5EF4-FFF2-40B4-BE49-F238E27FC236}">
                <a16:creationId xmlns:a16="http://schemas.microsoft.com/office/drawing/2014/main" id="{6300D8B4-F5ED-1087-DE30-3057EE3F6068}"/>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8">
            <a:extLst>
              <a:ext uri="{FF2B5EF4-FFF2-40B4-BE49-F238E27FC236}">
                <a16:creationId xmlns:a16="http://schemas.microsoft.com/office/drawing/2014/main" id="{6F416A80-6B16-910E-4775-6327D0AF3DA2}"/>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6" name="Oval 9">
            <a:extLst>
              <a:ext uri="{FF2B5EF4-FFF2-40B4-BE49-F238E27FC236}">
                <a16:creationId xmlns:a16="http://schemas.microsoft.com/office/drawing/2014/main" id="{267A77E2-F49F-D13E-0CDA-FDD1C6E4193C}"/>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10">
            <a:extLst>
              <a:ext uri="{FF2B5EF4-FFF2-40B4-BE49-F238E27FC236}">
                <a16:creationId xmlns:a16="http://schemas.microsoft.com/office/drawing/2014/main" id="{1342E672-08D0-4803-9021-C0FBA2782C01}"/>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4">
            <a:extLst>
              <a:ext uri="{FF2B5EF4-FFF2-40B4-BE49-F238E27FC236}">
                <a16:creationId xmlns:a16="http://schemas.microsoft.com/office/drawing/2014/main" id="{67BB0838-62ED-5FD9-AEEA-B70A2FB29B23}"/>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5">
            <a:extLst>
              <a:ext uri="{FF2B5EF4-FFF2-40B4-BE49-F238E27FC236}">
                <a16:creationId xmlns:a16="http://schemas.microsoft.com/office/drawing/2014/main" id="{DBAA327A-9E50-07A2-4623-1D6A06E7601A}"/>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 name="Oval 6">
            <a:extLst>
              <a:ext uri="{FF2B5EF4-FFF2-40B4-BE49-F238E27FC236}">
                <a16:creationId xmlns:a16="http://schemas.microsoft.com/office/drawing/2014/main" id="{BC35180D-DDE0-E780-26B2-1773094F1720}"/>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7">
            <a:extLst>
              <a:ext uri="{FF2B5EF4-FFF2-40B4-BE49-F238E27FC236}">
                <a16:creationId xmlns:a16="http://schemas.microsoft.com/office/drawing/2014/main" id="{0C316281-48E7-96D6-3553-141E7C352DBC}"/>
              </a:ext>
            </a:extLst>
          </p:cNvPr>
          <p:cNvSpPr>
            <a:spLocks/>
          </p:cNvSpPr>
          <p:nvPr/>
        </p:nvSpPr>
        <p:spPr>
          <a:xfrm>
            <a:off x="4107360" y="241510"/>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8">
            <a:extLst>
              <a:ext uri="{FF2B5EF4-FFF2-40B4-BE49-F238E27FC236}">
                <a16:creationId xmlns:a16="http://schemas.microsoft.com/office/drawing/2014/main" id="{1AFC476B-A766-F482-5CA6-4D67AD77C9AA}"/>
              </a:ext>
            </a:extLst>
          </p:cNvPr>
          <p:cNvSpPr>
            <a:spLocks/>
          </p:cNvSpPr>
          <p:nvPr/>
        </p:nvSpPr>
        <p:spPr>
          <a:xfrm>
            <a:off x="4205752" y="241510"/>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9">
            <a:extLst>
              <a:ext uri="{FF2B5EF4-FFF2-40B4-BE49-F238E27FC236}">
                <a16:creationId xmlns:a16="http://schemas.microsoft.com/office/drawing/2014/main" id="{34127C2E-91B3-FD94-EFC1-F3FCD4A9D2BB}"/>
              </a:ext>
            </a:extLst>
          </p:cNvPr>
          <p:cNvSpPr>
            <a:spLocks/>
          </p:cNvSpPr>
          <p:nvPr/>
        </p:nvSpPr>
        <p:spPr>
          <a:xfrm>
            <a:off x="4304144" y="241510"/>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9">
            <a:extLst>
              <a:ext uri="{FF2B5EF4-FFF2-40B4-BE49-F238E27FC236}">
                <a16:creationId xmlns:a16="http://schemas.microsoft.com/office/drawing/2014/main" id="{05B297DD-93D3-363B-A8FE-CDECCEC40117}"/>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10">
            <a:extLst>
              <a:ext uri="{FF2B5EF4-FFF2-40B4-BE49-F238E27FC236}">
                <a16:creationId xmlns:a16="http://schemas.microsoft.com/office/drawing/2014/main" id="{E7990353-375A-A7BE-D23C-47BE2E2D6D60}"/>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1">
            <a:extLst>
              <a:ext uri="{FF2B5EF4-FFF2-40B4-BE49-F238E27FC236}">
                <a16:creationId xmlns:a16="http://schemas.microsoft.com/office/drawing/2014/main" id="{55F73637-C7E6-FDB8-129B-80F352813FC9}"/>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2">
            <a:extLst>
              <a:ext uri="{FF2B5EF4-FFF2-40B4-BE49-F238E27FC236}">
                <a16:creationId xmlns:a16="http://schemas.microsoft.com/office/drawing/2014/main" id="{787024C5-9337-BC30-4B02-1449DE2021DC}"/>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8" name="Oval 13">
            <a:extLst>
              <a:ext uri="{FF2B5EF4-FFF2-40B4-BE49-F238E27FC236}">
                <a16:creationId xmlns:a16="http://schemas.microsoft.com/office/drawing/2014/main" id="{D5081507-14DC-69DE-A396-52877260094C}"/>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3">
            <a:extLst>
              <a:ext uri="{FF2B5EF4-FFF2-40B4-BE49-F238E27FC236}">
                <a16:creationId xmlns:a16="http://schemas.microsoft.com/office/drawing/2014/main" id="{4E42107D-171B-C844-F43A-538BF83827F0}"/>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EC28D003-E3B9-25E5-D08E-728074B829C0}"/>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7AC239F5-F3B1-7EE3-8BBE-FC0B0857AD90}"/>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0">
            <a:extLst>
              <a:ext uri="{FF2B5EF4-FFF2-40B4-BE49-F238E27FC236}">
                <a16:creationId xmlns:a16="http://schemas.microsoft.com/office/drawing/2014/main" id="{2B43CF03-DB53-BE1F-9C83-9479A7A4542B}"/>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1">
            <a:extLst>
              <a:ext uri="{FF2B5EF4-FFF2-40B4-BE49-F238E27FC236}">
                <a16:creationId xmlns:a16="http://schemas.microsoft.com/office/drawing/2014/main" id="{0E5B5FDB-C97E-D565-EBF4-BAE884924A92}"/>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2">
            <a:extLst>
              <a:ext uri="{FF2B5EF4-FFF2-40B4-BE49-F238E27FC236}">
                <a16:creationId xmlns:a16="http://schemas.microsoft.com/office/drawing/2014/main" id="{9EFB673E-BC0F-F457-84C8-09A7181F7F3D}"/>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13">
            <a:extLst>
              <a:ext uri="{FF2B5EF4-FFF2-40B4-BE49-F238E27FC236}">
                <a16:creationId xmlns:a16="http://schemas.microsoft.com/office/drawing/2014/main" id="{28FD2F70-BFE5-B15F-2B7B-B8D988E6723F}"/>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3">
            <a:extLst>
              <a:ext uri="{FF2B5EF4-FFF2-40B4-BE49-F238E27FC236}">
                <a16:creationId xmlns:a16="http://schemas.microsoft.com/office/drawing/2014/main" id="{EA3EBB2B-EEAE-64B4-29E2-8FA3E5C8D988}"/>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3F75E07C-902C-E460-643E-5837C38BB64A}"/>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9">
            <a:extLst>
              <a:ext uri="{FF2B5EF4-FFF2-40B4-BE49-F238E27FC236}">
                <a16:creationId xmlns:a16="http://schemas.microsoft.com/office/drawing/2014/main" id="{3AD9F109-3828-F368-0A1C-322B1A7DDD27}"/>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0">
            <a:extLst>
              <a:ext uri="{FF2B5EF4-FFF2-40B4-BE49-F238E27FC236}">
                <a16:creationId xmlns:a16="http://schemas.microsoft.com/office/drawing/2014/main" id="{7D485B27-5173-F207-4810-38577DC96018}"/>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1">
            <a:extLst>
              <a:ext uri="{FF2B5EF4-FFF2-40B4-BE49-F238E27FC236}">
                <a16:creationId xmlns:a16="http://schemas.microsoft.com/office/drawing/2014/main" id="{E031F6AA-6640-194D-63D3-863D74E3F057}"/>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2">
            <a:extLst>
              <a:ext uri="{FF2B5EF4-FFF2-40B4-BE49-F238E27FC236}">
                <a16:creationId xmlns:a16="http://schemas.microsoft.com/office/drawing/2014/main" id="{8C373FB8-FEA2-A9FC-475B-F9A155D3418F}"/>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1" name="Oval 13">
            <a:extLst>
              <a:ext uri="{FF2B5EF4-FFF2-40B4-BE49-F238E27FC236}">
                <a16:creationId xmlns:a16="http://schemas.microsoft.com/office/drawing/2014/main" id="{E60562C2-8F00-58C5-C480-2C1A7EEC6FEE}"/>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3812AF31-BBE5-D85F-E712-52333BB9110A}"/>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3E56C6D2-CC85-0987-5B7E-0EEFC0D9DD15}"/>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1">
            <a:extLst>
              <a:ext uri="{FF2B5EF4-FFF2-40B4-BE49-F238E27FC236}">
                <a16:creationId xmlns:a16="http://schemas.microsoft.com/office/drawing/2014/main" id="{B462E430-1C54-69D8-E01B-95E45DABD04E}"/>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2">
            <a:extLst>
              <a:ext uri="{FF2B5EF4-FFF2-40B4-BE49-F238E27FC236}">
                <a16:creationId xmlns:a16="http://schemas.microsoft.com/office/drawing/2014/main" id="{C867BEF3-A5B6-EAE8-5A15-C483F9755DA4}"/>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6" name="Oval 13">
            <a:extLst>
              <a:ext uri="{FF2B5EF4-FFF2-40B4-BE49-F238E27FC236}">
                <a16:creationId xmlns:a16="http://schemas.microsoft.com/office/drawing/2014/main" id="{401B8F43-13E8-2AA0-074D-0D9360F85C94}"/>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A02D775C-836F-A084-A39C-C2BF63EAF4E5}"/>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C15B48A3-F050-8E85-E474-03B1395D4B3C}"/>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2">
            <a:extLst>
              <a:ext uri="{FF2B5EF4-FFF2-40B4-BE49-F238E27FC236}">
                <a16:creationId xmlns:a16="http://schemas.microsoft.com/office/drawing/2014/main" id="{8C015912-A43E-89B3-833A-056359F68325}"/>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0" name="Oval 13">
            <a:extLst>
              <a:ext uri="{FF2B5EF4-FFF2-40B4-BE49-F238E27FC236}">
                <a16:creationId xmlns:a16="http://schemas.microsoft.com/office/drawing/2014/main" id="{B027E7B8-E496-2EDC-6D62-4A4DAC3B8DF5}"/>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7045EDA5-4C6F-B7FC-B2E6-B80A67C2263C}"/>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13">
            <a:extLst>
              <a:ext uri="{FF2B5EF4-FFF2-40B4-BE49-F238E27FC236}">
                <a16:creationId xmlns:a16="http://schemas.microsoft.com/office/drawing/2014/main" id="{ACAEAA27-3C1B-687B-A384-D40F875C9AAB}"/>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3">
            <a:extLst>
              <a:ext uri="{FF2B5EF4-FFF2-40B4-BE49-F238E27FC236}">
                <a16:creationId xmlns:a16="http://schemas.microsoft.com/office/drawing/2014/main" id="{9372931E-F8C8-FCED-1150-BAF71A02B5B8}"/>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4" name="Oval 13">
            <a:extLst>
              <a:ext uri="{FF2B5EF4-FFF2-40B4-BE49-F238E27FC236}">
                <a16:creationId xmlns:a16="http://schemas.microsoft.com/office/drawing/2014/main" id="{2A8C6157-E8FC-E6E4-B448-19FD295FDC9C}"/>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5" name="Oval 13">
            <a:extLst>
              <a:ext uri="{FF2B5EF4-FFF2-40B4-BE49-F238E27FC236}">
                <a16:creationId xmlns:a16="http://schemas.microsoft.com/office/drawing/2014/main" id="{F481A17B-A387-6FAB-E1D6-DE07184B2D94}"/>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520033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Research problem</a:t>
            </a:r>
            <a:br>
              <a:rPr lang="en-US" sz="2800" dirty="0">
                <a:solidFill>
                  <a:schemeClr val="bg1"/>
                </a:solidFill>
              </a:rPr>
            </a:br>
            <a:r>
              <a:rPr lang="en-US" sz="2000" dirty="0">
                <a:solidFill>
                  <a:schemeClr val="bg1"/>
                </a:solidFill>
              </a:rPr>
              <a:t>Research question 2 </a:t>
            </a:r>
            <a:endParaRPr lang="en-US" sz="2800" dirty="0">
              <a:solidFill>
                <a:schemeClr val="bg1"/>
              </a:solidFill>
            </a:endParaRP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41CF992A-905B-4B2C-A72B-E1401C651E38}" type="datetime1">
              <a:rPr lang="en-US" smtClean="0"/>
              <a:t>16-May-23</a:t>
            </a:fld>
            <a:endParaRPr lang="en-US" dirty="0"/>
          </a:p>
        </p:txBody>
      </p:sp>
      <p:sp>
        <p:nvSpPr>
          <p:cNvPr id="30" name="Content Placeholder 2">
            <a:extLst>
              <a:ext uri="{FF2B5EF4-FFF2-40B4-BE49-F238E27FC236}">
                <a16:creationId xmlns:a16="http://schemas.microsoft.com/office/drawing/2014/main" id="{2AC7D42A-D0F0-6C5D-25AA-9CFA90844A07}"/>
              </a:ext>
            </a:extLst>
          </p:cNvPr>
          <p:cNvSpPr>
            <a:spLocks noGrp="1"/>
          </p:cNvSpPr>
          <p:nvPr>
            <p:ph idx="1"/>
          </p:nvPr>
        </p:nvSpPr>
        <p:spPr>
          <a:xfrm>
            <a:off x="838200" y="1825628"/>
            <a:ext cx="10431780" cy="986152"/>
          </a:xfrm>
        </p:spPr>
        <p:txBody>
          <a:bodyPr>
            <a:normAutofit/>
          </a:bodyPr>
          <a:lstStyle/>
          <a:p>
            <a:pPr algn="just"/>
            <a:r>
              <a:rPr lang="en-US" sz="1800" dirty="0">
                <a:latin typeface="Montserrat" pitchFamily="2" charset="0"/>
              </a:rPr>
              <a:t>Observations:</a:t>
            </a:r>
          </a:p>
          <a:p>
            <a:pPr lvl="1" algn="just"/>
            <a:r>
              <a:rPr lang="en-US" sz="1600" dirty="0">
                <a:latin typeface="Montserrat" pitchFamily="2" charset="0"/>
              </a:rPr>
              <a:t>Proper diagnosis of EM requires both lesion image and patient data [</a:t>
            </a:r>
            <a:r>
              <a:rPr lang="en-US" sz="1600" dirty="0">
                <a:latin typeface="Montserrat" pitchFamily="2" charset="0"/>
                <a:hlinkClick r:id="rId2" action="ppaction://hlinksldjump"/>
              </a:rPr>
              <a:t>9</a:t>
            </a:r>
            <a:r>
              <a:rPr lang="en-US" sz="1600" dirty="0">
                <a:latin typeface="Montserrat" pitchFamily="2" charset="0"/>
              </a:rPr>
              <a:t>].</a:t>
            </a:r>
          </a:p>
          <a:p>
            <a:pPr lvl="1" algn="just"/>
            <a:r>
              <a:rPr lang="en-US" sz="1600" dirty="0">
                <a:latin typeface="Montserrat" pitchFamily="2" charset="0"/>
              </a:rPr>
              <a:t>No available training data for patient data modality.</a:t>
            </a:r>
          </a:p>
          <a:p>
            <a:pPr marL="457218" lvl="1" indent="0" algn="just">
              <a:buNone/>
            </a:pPr>
            <a:endParaRPr lang="en-US" sz="1400" dirty="0">
              <a:latin typeface="Montserrat" pitchFamily="2" charset="0"/>
            </a:endParaRPr>
          </a:p>
        </p:txBody>
      </p:sp>
      <p:grpSp>
        <p:nvGrpSpPr>
          <p:cNvPr id="40" name="Group 39">
            <a:extLst>
              <a:ext uri="{FF2B5EF4-FFF2-40B4-BE49-F238E27FC236}">
                <a16:creationId xmlns:a16="http://schemas.microsoft.com/office/drawing/2014/main" id="{F694485F-0821-7177-262B-A37F68B6111B}"/>
              </a:ext>
            </a:extLst>
          </p:cNvPr>
          <p:cNvGrpSpPr/>
          <p:nvPr/>
        </p:nvGrpSpPr>
        <p:grpSpPr>
          <a:xfrm>
            <a:off x="1950100" y="3429000"/>
            <a:ext cx="8771107" cy="1136949"/>
            <a:chOff x="2428721" y="4839871"/>
            <a:chExt cx="7811620" cy="1136949"/>
          </a:xfrm>
        </p:grpSpPr>
        <p:sp>
          <p:nvSpPr>
            <p:cNvPr id="38" name="Rectangle 37">
              <a:extLst>
                <a:ext uri="{FF2B5EF4-FFF2-40B4-BE49-F238E27FC236}">
                  <a16:creationId xmlns:a16="http://schemas.microsoft.com/office/drawing/2014/main" id="{9729436B-3C10-44D6-F583-E5CC5DBB0D57}"/>
                </a:ext>
              </a:extLst>
            </p:cNvPr>
            <p:cNvSpPr/>
            <p:nvPr/>
          </p:nvSpPr>
          <p:spPr>
            <a:xfrm>
              <a:off x="2428722" y="4839871"/>
              <a:ext cx="7811619" cy="365125"/>
            </a:xfrm>
            <a:prstGeom prst="rect">
              <a:avLst/>
            </a:prstGeom>
            <a:solidFill>
              <a:srgbClr val="262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Q2</a:t>
              </a:r>
            </a:p>
          </p:txBody>
        </p:sp>
        <p:sp>
          <p:nvSpPr>
            <p:cNvPr id="39" name="Rectangle 38">
              <a:extLst>
                <a:ext uri="{FF2B5EF4-FFF2-40B4-BE49-F238E27FC236}">
                  <a16:creationId xmlns:a16="http://schemas.microsoft.com/office/drawing/2014/main" id="{59BF46FC-ED0B-E106-154C-EE1EC1A558FF}"/>
                </a:ext>
              </a:extLst>
            </p:cNvPr>
            <p:cNvSpPr/>
            <p:nvPr/>
          </p:nvSpPr>
          <p:spPr>
            <a:xfrm>
              <a:off x="2428721" y="5204996"/>
              <a:ext cx="7811619" cy="771824"/>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Montserrat" pitchFamily="2" charset="0"/>
                </a:rPr>
                <a:t>How to assist deep learning based skin lesion image classifier with patient data in the absence of training data?</a:t>
              </a:r>
            </a:p>
          </p:txBody>
        </p:sp>
      </p:grpSp>
      <p:sp>
        <p:nvSpPr>
          <p:cNvPr id="5" name="Footer Placeholder 4">
            <a:extLst>
              <a:ext uri="{FF2B5EF4-FFF2-40B4-BE49-F238E27FC236}">
                <a16:creationId xmlns:a16="http://schemas.microsoft.com/office/drawing/2014/main" id="{BEA76F2E-3C8F-70F0-E23E-BC1C898605D6}"/>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754F5716-8A49-DD26-F69D-DE8B1EC8E767}"/>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 name="Slide Number Placeholder 5">
            <a:extLst>
              <a:ext uri="{FF2B5EF4-FFF2-40B4-BE49-F238E27FC236}">
                <a16:creationId xmlns:a16="http://schemas.microsoft.com/office/drawing/2014/main" id="{185D608A-2EC1-FC2C-FF07-72C830628DA3}"/>
              </a:ext>
            </a:extLst>
          </p:cNvPr>
          <p:cNvSpPr>
            <a:spLocks noGrp="1"/>
          </p:cNvSpPr>
          <p:nvPr>
            <p:ph type="sldNum" sz="quarter" idx="12"/>
          </p:nvPr>
        </p:nvSpPr>
        <p:spPr/>
        <p:txBody>
          <a:bodyPr/>
          <a:lstStyle/>
          <a:p>
            <a:fld id="{6DCCA1CE-54D3-4B1F-BAFE-BDD10B4D91A3}" type="slidenum">
              <a:rPr lang="en-US" smtClean="0"/>
              <a:pPr/>
              <a:t>15</a:t>
            </a:fld>
            <a:r>
              <a:rPr lang="en-US"/>
              <a:t>/52</a:t>
            </a:r>
            <a:endParaRPr lang="en-US" dirty="0"/>
          </a:p>
        </p:txBody>
      </p:sp>
      <p:sp>
        <p:nvSpPr>
          <p:cNvPr id="7" name="PptLabsAgenda_&amp;^@BeamShapeText_&amp;^@Introduction_2">
            <a:extLst>
              <a:ext uri="{FF2B5EF4-FFF2-40B4-BE49-F238E27FC236}">
                <a16:creationId xmlns:a16="http://schemas.microsoft.com/office/drawing/2014/main" id="{A50CE5F2-FC0C-7B98-83BC-267C6B4F03BE}"/>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8" name="PptLabsAgenda_&amp;^@BeamShapeText_&amp;^@Introduction_2">
            <a:extLst>
              <a:ext uri="{FF2B5EF4-FFF2-40B4-BE49-F238E27FC236}">
                <a16:creationId xmlns:a16="http://schemas.microsoft.com/office/drawing/2014/main" id="{F05036E9-CA12-1C1E-5402-6462EF549888}"/>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1"/>
                </a:solidFill>
              </a:rPr>
              <a:t>Background</a:t>
            </a:r>
          </a:p>
        </p:txBody>
      </p:sp>
      <p:sp>
        <p:nvSpPr>
          <p:cNvPr id="9" name="PptLabsAgenda_&amp;^@BeamShapeText_&amp;^@Introduction_2">
            <a:extLst>
              <a:ext uri="{FF2B5EF4-FFF2-40B4-BE49-F238E27FC236}">
                <a16:creationId xmlns:a16="http://schemas.microsoft.com/office/drawing/2014/main" id="{E55E5C04-0425-FE52-0F5B-90B4489BD2F8}"/>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0" name="PptLabsAgenda_&amp;^@BeamShapeText_&amp;^@Introduction_2">
            <a:extLst>
              <a:ext uri="{FF2B5EF4-FFF2-40B4-BE49-F238E27FC236}">
                <a16:creationId xmlns:a16="http://schemas.microsoft.com/office/drawing/2014/main" id="{B24A8734-AA29-5826-2BE3-6E34C3993B69}"/>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1" name="Oval 4">
            <a:extLst>
              <a:ext uri="{FF2B5EF4-FFF2-40B4-BE49-F238E27FC236}">
                <a16:creationId xmlns:a16="http://schemas.microsoft.com/office/drawing/2014/main" id="{4CF02172-BAD9-EAA8-94CA-014784E20B81}"/>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2" name="Oval 5">
            <a:extLst>
              <a:ext uri="{FF2B5EF4-FFF2-40B4-BE49-F238E27FC236}">
                <a16:creationId xmlns:a16="http://schemas.microsoft.com/office/drawing/2014/main" id="{D56F19B9-68C7-B078-699D-1E271FC26C08}"/>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3" name="Oval 6">
            <a:extLst>
              <a:ext uri="{FF2B5EF4-FFF2-40B4-BE49-F238E27FC236}">
                <a16:creationId xmlns:a16="http://schemas.microsoft.com/office/drawing/2014/main" id="{4BF7FB20-D0C3-383B-B75E-B6EC8467B29A}"/>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7">
            <a:extLst>
              <a:ext uri="{FF2B5EF4-FFF2-40B4-BE49-F238E27FC236}">
                <a16:creationId xmlns:a16="http://schemas.microsoft.com/office/drawing/2014/main" id="{EFBC2F63-3270-19EC-2BEE-C7763F0E474D}"/>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8">
            <a:extLst>
              <a:ext uri="{FF2B5EF4-FFF2-40B4-BE49-F238E27FC236}">
                <a16:creationId xmlns:a16="http://schemas.microsoft.com/office/drawing/2014/main" id="{BD4F2227-DD01-DC57-5683-41011F889C41}"/>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6" name="Oval 9">
            <a:extLst>
              <a:ext uri="{FF2B5EF4-FFF2-40B4-BE49-F238E27FC236}">
                <a16:creationId xmlns:a16="http://schemas.microsoft.com/office/drawing/2014/main" id="{FE3BA29C-67E0-2AB6-0A37-80AFB8AD6497}"/>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10">
            <a:extLst>
              <a:ext uri="{FF2B5EF4-FFF2-40B4-BE49-F238E27FC236}">
                <a16:creationId xmlns:a16="http://schemas.microsoft.com/office/drawing/2014/main" id="{68272C49-DD5B-55B2-1A1D-5CAF99CD87D3}"/>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4">
            <a:extLst>
              <a:ext uri="{FF2B5EF4-FFF2-40B4-BE49-F238E27FC236}">
                <a16:creationId xmlns:a16="http://schemas.microsoft.com/office/drawing/2014/main" id="{5C460EC1-1F1D-8B7E-4BC7-1C1785495593}"/>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5">
            <a:extLst>
              <a:ext uri="{FF2B5EF4-FFF2-40B4-BE49-F238E27FC236}">
                <a16:creationId xmlns:a16="http://schemas.microsoft.com/office/drawing/2014/main" id="{33DC7767-E0F7-6FC9-6368-3B8773C87BD2}"/>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 name="Oval 6">
            <a:extLst>
              <a:ext uri="{FF2B5EF4-FFF2-40B4-BE49-F238E27FC236}">
                <a16:creationId xmlns:a16="http://schemas.microsoft.com/office/drawing/2014/main" id="{40B355DE-9698-0866-9E80-59B442F11AC9}"/>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7">
            <a:extLst>
              <a:ext uri="{FF2B5EF4-FFF2-40B4-BE49-F238E27FC236}">
                <a16:creationId xmlns:a16="http://schemas.microsoft.com/office/drawing/2014/main" id="{18DC6CA7-D0D5-64AD-08B2-FDEC700E0915}"/>
              </a:ext>
            </a:extLst>
          </p:cNvPr>
          <p:cNvSpPr>
            <a:spLocks/>
          </p:cNvSpPr>
          <p:nvPr/>
        </p:nvSpPr>
        <p:spPr>
          <a:xfrm>
            <a:off x="4107360" y="241510"/>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8">
            <a:extLst>
              <a:ext uri="{FF2B5EF4-FFF2-40B4-BE49-F238E27FC236}">
                <a16:creationId xmlns:a16="http://schemas.microsoft.com/office/drawing/2014/main" id="{A5736951-ABC9-F823-9984-A78CB348349A}"/>
              </a:ext>
            </a:extLst>
          </p:cNvPr>
          <p:cNvSpPr>
            <a:spLocks/>
          </p:cNvSpPr>
          <p:nvPr/>
        </p:nvSpPr>
        <p:spPr>
          <a:xfrm>
            <a:off x="4205752" y="241510"/>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9">
            <a:extLst>
              <a:ext uri="{FF2B5EF4-FFF2-40B4-BE49-F238E27FC236}">
                <a16:creationId xmlns:a16="http://schemas.microsoft.com/office/drawing/2014/main" id="{70EEF003-02DB-8C68-CE78-AD10B6C1711F}"/>
              </a:ext>
            </a:extLst>
          </p:cNvPr>
          <p:cNvSpPr>
            <a:spLocks/>
          </p:cNvSpPr>
          <p:nvPr/>
        </p:nvSpPr>
        <p:spPr>
          <a:xfrm>
            <a:off x="4304144" y="241510"/>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9">
            <a:extLst>
              <a:ext uri="{FF2B5EF4-FFF2-40B4-BE49-F238E27FC236}">
                <a16:creationId xmlns:a16="http://schemas.microsoft.com/office/drawing/2014/main" id="{E94428E9-3228-0250-0C33-FD65B355BB23}"/>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10">
            <a:extLst>
              <a:ext uri="{FF2B5EF4-FFF2-40B4-BE49-F238E27FC236}">
                <a16:creationId xmlns:a16="http://schemas.microsoft.com/office/drawing/2014/main" id="{9C7B598B-0B12-249D-6931-93A40E440A63}"/>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1">
            <a:extLst>
              <a:ext uri="{FF2B5EF4-FFF2-40B4-BE49-F238E27FC236}">
                <a16:creationId xmlns:a16="http://schemas.microsoft.com/office/drawing/2014/main" id="{73DED52C-E1A5-7DE8-5041-B75C9ABAF9ED}"/>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2">
            <a:extLst>
              <a:ext uri="{FF2B5EF4-FFF2-40B4-BE49-F238E27FC236}">
                <a16:creationId xmlns:a16="http://schemas.microsoft.com/office/drawing/2014/main" id="{94EFA73D-8615-7A49-254E-43B707805281}"/>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8" name="Oval 13">
            <a:extLst>
              <a:ext uri="{FF2B5EF4-FFF2-40B4-BE49-F238E27FC236}">
                <a16:creationId xmlns:a16="http://schemas.microsoft.com/office/drawing/2014/main" id="{8852EDFF-26B0-5222-A796-65B703C93436}"/>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3">
            <a:extLst>
              <a:ext uri="{FF2B5EF4-FFF2-40B4-BE49-F238E27FC236}">
                <a16:creationId xmlns:a16="http://schemas.microsoft.com/office/drawing/2014/main" id="{6A887D2C-795B-A2EA-4BED-467D8A3DCAA0}"/>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3">
            <a:extLst>
              <a:ext uri="{FF2B5EF4-FFF2-40B4-BE49-F238E27FC236}">
                <a16:creationId xmlns:a16="http://schemas.microsoft.com/office/drawing/2014/main" id="{10A61065-9C03-2D1E-C0B8-CE718083AB23}"/>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9">
            <a:extLst>
              <a:ext uri="{FF2B5EF4-FFF2-40B4-BE49-F238E27FC236}">
                <a16:creationId xmlns:a16="http://schemas.microsoft.com/office/drawing/2014/main" id="{0218BF46-F805-B6A7-5C12-22DD548BAA39}"/>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0">
            <a:extLst>
              <a:ext uri="{FF2B5EF4-FFF2-40B4-BE49-F238E27FC236}">
                <a16:creationId xmlns:a16="http://schemas.microsoft.com/office/drawing/2014/main" id="{7202B531-72B3-660B-105F-895CE3A900B8}"/>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1">
            <a:extLst>
              <a:ext uri="{FF2B5EF4-FFF2-40B4-BE49-F238E27FC236}">
                <a16:creationId xmlns:a16="http://schemas.microsoft.com/office/drawing/2014/main" id="{B0A8BFAA-8B5E-D403-8BA6-43A79963FC03}"/>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2">
            <a:extLst>
              <a:ext uri="{FF2B5EF4-FFF2-40B4-BE49-F238E27FC236}">
                <a16:creationId xmlns:a16="http://schemas.microsoft.com/office/drawing/2014/main" id="{EB8AC0B0-866A-3A10-6D14-52E1971A3697}"/>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6" name="Oval 13">
            <a:extLst>
              <a:ext uri="{FF2B5EF4-FFF2-40B4-BE49-F238E27FC236}">
                <a16:creationId xmlns:a16="http://schemas.microsoft.com/office/drawing/2014/main" id="{F8EFDF6A-E7F2-793E-21F6-7466EE470591}"/>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3">
            <a:extLst>
              <a:ext uri="{FF2B5EF4-FFF2-40B4-BE49-F238E27FC236}">
                <a16:creationId xmlns:a16="http://schemas.microsoft.com/office/drawing/2014/main" id="{BA816F90-F5C6-4430-D6FD-E3D57983E2D3}"/>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3">
            <a:extLst>
              <a:ext uri="{FF2B5EF4-FFF2-40B4-BE49-F238E27FC236}">
                <a16:creationId xmlns:a16="http://schemas.microsoft.com/office/drawing/2014/main" id="{11D6997E-CB7E-4296-058F-4678062D0ACE}"/>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9">
            <a:extLst>
              <a:ext uri="{FF2B5EF4-FFF2-40B4-BE49-F238E27FC236}">
                <a16:creationId xmlns:a16="http://schemas.microsoft.com/office/drawing/2014/main" id="{A2258AA3-5DC5-9736-C7D2-B0FF6C075574}"/>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0">
            <a:extLst>
              <a:ext uri="{FF2B5EF4-FFF2-40B4-BE49-F238E27FC236}">
                <a16:creationId xmlns:a16="http://schemas.microsoft.com/office/drawing/2014/main" id="{FBFA4AF4-7D61-A07F-E1E2-A918B338578F}"/>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1">
            <a:extLst>
              <a:ext uri="{FF2B5EF4-FFF2-40B4-BE49-F238E27FC236}">
                <a16:creationId xmlns:a16="http://schemas.microsoft.com/office/drawing/2014/main" id="{883B5BE8-9250-4DE9-BF69-8C9A3A74B663}"/>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2">
            <a:extLst>
              <a:ext uri="{FF2B5EF4-FFF2-40B4-BE49-F238E27FC236}">
                <a16:creationId xmlns:a16="http://schemas.microsoft.com/office/drawing/2014/main" id="{D4A445C4-93F5-24E8-235A-20241A86E055}"/>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13">
            <a:extLst>
              <a:ext uri="{FF2B5EF4-FFF2-40B4-BE49-F238E27FC236}">
                <a16:creationId xmlns:a16="http://schemas.microsoft.com/office/drawing/2014/main" id="{22F7EADC-7F8F-0AD4-3678-E79DDCCE9EDC}"/>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FB0A9D6A-B702-9A1A-CD79-DFC413775A48}"/>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5B2090A0-7B04-8751-04AE-505D0C309563}"/>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1">
            <a:extLst>
              <a:ext uri="{FF2B5EF4-FFF2-40B4-BE49-F238E27FC236}">
                <a16:creationId xmlns:a16="http://schemas.microsoft.com/office/drawing/2014/main" id="{BB1A9D9B-905C-84BA-67D3-86DE41092654}"/>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2">
            <a:extLst>
              <a:ext uri="{FF2B5EF4-FFF2-40B4-BE49-F238E27FC236}">
                <a16:creationId xmlns:a16="http://schemas.microsoft.com/office/drawing/2014/main" id="{96A1AB60-725E-1E41-D958-3631822823D8}"/>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1" name="Oval 13">
            <a:extLst>
              <a:ext uri="{FF2B5EF4-FFF2-40B4-BE49-F238E27FC236}">
                <a16:creationId xmlns:a16="http://schemas.microsoft.com/office/drawing/2014/main" id="{5F8F11A2-B529-776C-6557-2545A4B44E33}"/>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87D3B5D1-6BD2-18EC-BF6F-605B22CED60D}"/>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3E130D99-7E9D-824D-C848-6240626A1C9E}"/>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2">
            <a:extLst>
              <a:ext uri="{FF2B5EF4-FFF2-40B4-BE49-F238E27FC236}">
                <a16:creationId xmlns:a16="http://schemas.microsoft.com/office/drawing/2014/main" id="{26744BDC-9128-8A70-6395-70142999EAFD}"/>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5" name="Oval 13">
            <a:extLst>
              <a:ext uri="{FF2B5EF4-FFF2-40B4-BE49-F238E27FC236}">
                <a16:creationId xmlns:a16="http://schemas.microsoft.com/office/drawing/2014/main" id="{D00AFAE3-1295-2934-714C-99A765CD6D5B}"/>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BE62A5EE-8C5E-F064-828B-3D76CFEB4B83}"/>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E179113E-721E-69FC-219A-5E12DBDABCE5}"/>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FC6576D4-FF86-A531-A773-7CF489E16968}"/>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39CF2069-F49C-5437-4EC8-FB1FDFCB5A99}"/>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01B4B74E-341B-AD22-2EEC-E09537A6699C}"/>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489475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Research problem</a:t>
            </a:r>
            <a:br>
              <a:rPr lang="en-US" sz="3600" dirty="0">
                <a:solidFill>
                  <a:schemeClr val="bg1"/>
                </a:solidFill>
              </a:rPr>
            </a:br>
            <a:r>
              <a:rPr lang="en-US" sz="2000" dirty="0">
                <a:solidFill>
                  <a:schemeClr val="bg1"/>
                </a:solidFill>
              </a:rPr>
              <a:t>Research question 3</a:t>
            </a:r>
          </a:p>
        </p:txBody>
      </p:sp>
      <p:sp>
        <p:nvSpPr>
          <p:cNvPr id="26" name="Rounded Rectangle 30">
            <a:extLst>
              <a:ext uri="{FF2B5EF4-FFF2-40B4-BE49-F238E27FC236}">
                <a16:creationId xmlns:a16="http://schemas.microsoft.com/office/drawing/2014/main" id="{89836F6B-F305-DDB9-AA93-6371517FBE60}"/>
              </a:ext>
            </a:extLst>
          </p:cNvPr>
          <p:cNvSpPr/>
          <p:nvPr/>
        </p:nvSpPr>
        <p:spPr>
          <a:xfrm>
            <a:off x="595086" y="1436914"/>
            <a:ext cx="5315331" cy="2131240"/>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 name="TextBox 1049">
            <a:extLst>
              <a:ext uri="{FF2B5EF4-FFF2-40B4-BE49-F238E27FC236}">
                <a16:creationId xmlns:a16="http://schemas.microsoft.com/office/drawing/2014/main" id="{9BE125ED-F45B-CED5-7EE3-433BDF96DA19}"/>
              </a:ext>
            </a:extLst>
          </p:cNvPr>
          <p:cNvSpPr txBox="1"/>
          <p:nvPr/>
        </p:nvSpPr>
        <p:spPr>
          <a:xfrm>
            <a:off x="1998460" y="3568153"/>
            <a:ext cx="2752677" cy="307777"/>
          </a:xfrm>
          <a:prstGeom prst="rect">
            <a:avLst/>
          </a:prstGeom>
          <a:noFill/>
        </p:spPr>
        <p:txBody>
          <a:bodyPr wrap="none" rtlCol="0">
            <a:spAutoFit/>
          </a:bodyPr>
          <a:lstStyle/>
          <a:p>
            <a:r>
              <a:rPr lang="en-US" sz="1400" dirty="0">
                <a:latin typeface="Montserrat" pitchFamily="2" charset="0"/>
              </a:rPr>
              <a:t>Fig. 14: Skin hair removal [</a:t>
            </a:r>
            <a:r>
              <a:rPr lang="en-US" sz="1400" dirty="0">
                <a:latin typeface="Montserrat" pitchFamily="2" charset="0"/>
                <a:hlinkClick r:id="rId2" action="ppaction://hlinksldjump"/>
              </a:rPr>
              <a:t>10</a:t>
            </a:r>
            <a:r>
              <a:rPr lang="en-US" sz="1400" dirty="0">
                <a:latin typeface="Montserrat" pitchFamily="2" charset="0"/>
              </a:rPr>
              <a:t>].</a:t>
            </a:r>
            <a:endParaRPr lang="en-US" sz="1400" dirty="0">
              <a:solidFill>
                <a:schemeClr val="accent6">
                  <a:lumMod val="50000"/>
                </a:schemeClr>
              </a:solidFill>
              <a:latin typeface="Montserrat" pitchFamily="2" charset="0"/>
            </a:endParaRPr>
          </a:p>
        </p:txBody>
      </p:sp>
      <p:pic>
        <p:nvPicPr>
          <p:cNvPr id="9" name="Picture 2">
            <a:extLst>
              <a:ext uri="{FF2B5EF4-FFF2-40B4-BE49-F238E27FC236}">
                <a16:creationId xmlns:a16="http://schemas.microsoft.com/office/drawing/2014/main" id="{18BA84C7-3667-FF6A-B2BE-F1E0F5426FB8}"/>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63355"/>
            <a:ext cx="2320520" cy="1865645"/>
          </a:xfrm>
          <a:prstGeom prst="rect">
            <a:avLst/>
          </a:prstGeom>
          <a:noFill/>
          <a:ln>
            <a:noFill/>
          </a:ln>
        </p:spPr>
      </p:pic>
      <p:pic>
        <p:nvPicPr>
          <p:cNvPr id="10" name="Picture 3">
            <a:extLst>
              <a:ext uri="{FF2B5EF4-FFF2-40B4-BE49-F238E27FC236}">
                <a16:creationId xmlns:a16="http://schemas.microsoft.com/office/drawing/2014/main" id="{DA008181-308C-164C-009E-12105991129C}"/>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3372183" y="1560686"/>
            <a:ext cx="2320520" cy="1865645"/>
          </a:xfrm>
          <a:prstGeom prst="rect">
            <a:avLst/>
          </a:prstGeom>
          <a:noFill/>
          <a:ln>
            <a:noFill/>
          </a:ln>
        </p:spPr>
      </p:pic>
      <p:sp>
        <p:nvSpPr>
          <p:cNvPr id="13" name="Rounded Rectangle 30">
            <a:extLst>
              <a:ext uri="{FF2B5EF4-FFF2-40B4-BE49-F238E27FC236}">
                <a16:creationId xmlns:a16="http://schemas.microsoft.com/office/drawing/2014/main" id="{77F64A2E-DAEF-CA74-BC79-973EAF8C4760}"/>
              </a:ext>
            </a:extLst>
          </p:cNvPr>
          <p:cNvSpPr/>
          <p:nvPr/>
        </p:nvSpPr>
        <p:spPr>
          <a:xfrm>
            <a:off x="6404675" y="1436914"/>
            <a:ext cx="5315331" cy="2131240"/>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4" name="TextBox 1049">
            <a:extLst>
              <a:ext uri="{FF2B5EF4-FFF2-40B4-BE49-F238E27FC236}">
                <a16:creationId xmlns:a16="http://schemas.microsoft.com/office/drawing/2014/main" id="{44D8B21B-0233-084A-66F3-CBE052394172}"/>
              </a:ext>
            </a:extLst>
          </p:cNvPr>
          <p:cNvSpPr txBox="1"/>
          <p:nvPr/>
        </p:nvSpPr>
        <p:spPr>
          <a:xfrm>
            <a:off x="8051800" y="3568153"/>
            <a:ext cx="2164375" cy="307777"/>
          </a:xfrm>
          <a:prstGeom prst="rect">
            <a:avLst/>
          </a:prstGeom>
          <a:noFill/>
        </p:spPr>
        <p:txBody>
          <a:bodyPr wrap="none" rtlCol="0">
            <a:spAutoFit/>
          </a:bodyPr>
          <a:lstStyle/>
          <a:p>
            <a:r>
              <a:rPr lang="en-US" sz="1400" dirty="0">
                <a:latin typeface="Montserrat" pitchFamily="2" charset="0"/>
              </a:rPr>
              <a:t>Fig. 15: Skin hair mask.</a:t>
            </a:r>
            <a:endParaRPr lang="en-US" sz="1400" dirty="0">
              <a:solidFill>
                <a:schemeClr val="accent6">
                  <a:lumMod val="50000"/>
                </a:schemeClr>
              </a:solidFill>
              <a:latin typeface="Montserrat" pitchFamily="2" charset="0"/>
            </a:endParaRPr>
          </a:p>
        </p:txBody>
      </p:sp>
      <p:pic>
        <p:nvPicPr>
          <p:cNvPr id="15" name="Picture 2">
            <a:extLst>
              <a:ext uri="{FF2B5EF4-FFF2-40B4-BE49-F238E27FC236}">
                <a16:creationId xmlns:a16="http://schemas.microsoft.com/office/drawing/2014/main" id="{65CD0AC8-A13C-61C7-334E-FF60A9AA72A3}"/>
              </a:ext>
            </a:extLst>
          </p:cNvPr>
          <p:cNvPicPr>
            <a:picLocks/>
          </p:cNvPicPr>
          <p:nvPr/>
        </p:nvPicPr>
        <p:blipFill>
          <a:blip r:embed="rId5">
            <a:extLst>
              <a:ext uri="{28A0092B-C50C-407E-A947-70E740481C1C}">
                <a14:useLocalDpi xmlns:a14="http://schemas.microsoft.com/office/drawing/2010/main" val="0"/>
              </a:ext>
            </a:extLst>
          </a:blip>
          <a:srcRect/>
          <a:stretch/>
        </p:blipFill>
        <p:spPr bwMode="auto">
          <a:xfrm>
            <a:off x="6669035" y="1563355"/>
            <a:ext cx="2320520" cy="1865645"/>
          </a:xfrm>
          <a:prstGeom prst="rect">
            <a:avLst/>
          </a:prstGeom>
          <a:noFill/>
          <a:ln>
            <a:noFill/>
          </a:ln>
        </p:spPr>
      </p:pic>
      <p:pic>
        <p:nvPicPr>
          <p:cNvPr id="16" name="Picture 3">
            <a:extLst>
              <a:ext uri="{FF2B5EF4-FFF2-40B4-BE49-F238E27FC236}">
                <a16:creationId xmlns:a16="http://schemas.microsoft.com/office/drawing/2014/main" id="{004CD88E-9D39-98A8-2136-6FEDD8698755}"/>
              </a:ext>
            </a:extLst>
          </p:cNvPr>
          <p:cNvPicPr>
            <a:picLocks/>
          </p:cNvPicPr>
          <p:nvPr/>
        </p:nvPicPr>
        <p:blipFill>
          <a:blip r:embed="rId6">
            <a:extLst>
              <a:ext uri="{28A0092B-C50C-407E-A947-70E740481C1C}">
                <a14:useLocalDpi xmlns:a14="http://schemas.microsoft.com/office/drawing/2010/main" val="0"/>
              </a:ext>
            </a:extLst>
          </a:blip>
          <a:srcRect/>
          <a:stretch/>
        </p:blipFill>
        <p:spPr bwMode="auto">
          <a:xfrm>
            <a:off x="9203017" y="1560686"/>
            <a:ext cx="2320520" cy="1865645"/>
          </a:xfrm>
          <a:prstGeom prst="rect">
            <a:avLst/>
          </a:prstGeom>
          <a:noFill/>
          <a:ln>
            <a:noFill/>
          </a:ln>
        </p:spPr>
      </p:pic>
      <p:grpSp>
        <p:nvGrpSpPr>
          <p:cNvPr id="17" name="Group 39">
            <a:extLst>
              <a:ext uri="{FF2B5EF4-FFF2-40B4-BE49-F238E27FC236}">
                <a16:creationId xmlns:a16="http://schemas.microsoft.com/office/drawing/2014/main" id="{3ECEBEE0-82FF-981A-4737-D55B68AE6630}"/>
              </a:ext>
            </a:extLst>
          </p:cNvPr>
          <p:cNvGrpSpPr/>
          <p:nvPr/>
        </p:nvGrpSpPr>
        <p:grpSpPr>
          <a:xfrm>
            <a:off x="2019121" y="4852611"/>
            <a:ext cx="8771107" cy="1136949"/>
            <a:chOff x="2428721" y="4839871"/>
            <a:chExt cx="7811620" cy="1136949"/>
          </a:xfrm>
        </p:grpSpPr>
        <p:sp>
          <p:nvSpPr>
            <p:cNvPr id="18" name="Rectangle 17">
              <a:extLst>
                <a:ext uri="{FF2B5EF4-FFF2-40B4-BE49-F238E27FC236}">
                  <a16:creationId xmlns:a16="http://schemas.microsoft.com/office/drawing/2014/main" id="{D66E2B4F-144E-37FF-61A7-F67B5D223298}"/>
                </a:ext>
              </a:extLst>
            </p:cNvPr>
            <p:cNvSpPr/>
            <p:nvPr/>
          </p:nvSpPr>
          <p:spPr>
            <a:xfrm>
              <a:off x="2428722" y="4839871"/>
              <a:ext cx="7811619" cy="365125"/>
            </a:xfrm>
            <a:prstGeom prst="rect">
              <a:avLst/>
            </a:prstGeom>
            <a:solidFill>
              <a:srgbClr val="262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Q3</a:t>
              </a:r>
            </a:p>
          </p:txBody>
        </p:sp>
        <p:sp>
          <p:nvSpPr>
            <p:cNvPr id="19" name="Rectangle 18">
              <a:extLst>
                <a:ext uri="{FF2B5EF4-FFF2-40B4-BE49-F238E27FC236}">
                  <a16:creationId xmlns:a16="http://schemas.microsoft.com/office/drawing/2014/main" id="{7BAA53C5-2252-445E-2A4C-B74C93674794}"/>
                </a:ext>
              </a:extLst>
            </p:cNvPr>
            <p:cNvSpPr/>
            <p:nvPr/>
          </p:nvSpPr>
          <p:spPr>
            <a:xfrm>
              <a:off x="2428721" y="5204996"/>
              <a:ext cx="7811619" cy="771824"/>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Montserrat" pitchFamily="2" charset="0"/>
                </a:rPr>
                <a:t>Can training time hair augmentation replace hair removal step?</a:t>
              </a:r>
            </a:p>
          </p:txBody>
        </p:sp>
      </p:grpSp>
      <p:sp>
        <p:nvSpPr>
          <p:cNvPr id="239" name="Date Placeholder 238">
            <a:extLst>
              <a:ext uri="{FF2B5EF4-FFF2-40B4-BE49-F238E27FC236}">
                <a16:creationId xmlns:a16="http://schemas.microsoft.com/office/drawing/2014/main" id="{4FCF0BEB-FB13-2093-01F9-89A2AA9E547A}"/>
              </a:ext>
            </a:extLst>
          </p:cNvPr>
          <p:cNvSpPr>
            <a:spLocks noGrp="1"/>
          </p:cNvSpPr>
          <p:nvPr>
            <p:ph type="dt" sz="half" idx="10"/>
          </p:nvPr>
        </p:nvSpPr>
        <p:spPr/>
        <p:txBody>
          <a:bodyPr/>
          <a:lstStyle/>
          <a:p>
            <a:fld id="{03B2B537-2DA3-4E06-8F11-78D352BDED1A}" type="datetime1">
              <a:rPr lang="en-US" smtClean="0"/>
              <a:t>16-May-23</a:t>
            </a:fld>
            <a:endParaRPr lang="en-US"/>
          </a:p>
        </p:txBody>
      </p:sp>
      <p:sp>
        <p:nvSpPr>
          <p:cNvPr id="240" name="Footer Placeholder 239">
            <a:extLst>
              <a:ext uri="{FF2B5EF4-FFF2-40B4-BE49-F238E27FC236}">
                <a16:creationId xmlns:a16="http://schemas.microsoft.com/office/drawing/2014/main" id="{A938FD62-79A9-7519-BCB7-1D97A4B43916}"/>
              </a:ext>
            </a:extLst>
          </p:cNvPr>
          <p:cNvSpPr>
            <a:spLocks noGrp="1"/>
          </p:cNvSpPr>
          <p:nvPr>
            <p:ph type="ftr" sz="quarter" idx="11"/>
          </p:nvPr>
        </p:nvSpPr>
        <p:spPr/>
        <p:txBody>
          <a:bodyPr/>
          <a:lstStyle/>
          <a:p>
            <a:r>
              <a:rPr lang="en-US"/>
              <a:t>Multimodal skin lesion classification with data scarcity problem</a:t>
            </a:r>
          </a:p>
        </p:txBody>
      </p:sp>
      <p:sp>
        <p:nvSpPr>
          <p:cNvPr id="5" name="PptLabsAgenda_&amp;^@BeamShapeBackground_&amp;^@2023041414552447170">
            <a:extLst>
              <a:ext uri="{FF2B5EF4-FFF2-40B4-BE49-F238E27FC236}">
                <a16:creationId xmlns:a16="http://schemas.microsoft.com/office/drawing/2014/main" id="{F6787B2E-ECBF-EF63-BD26-F1AC21A7443E}"/>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 name="Slide Number Placeholder 3">
            <a:extLst>
              <a:ext uri="{FF2B5EF4-FFF2-40B4-BE49-F238E27FC236}">
                <a16:creationId xmlns:a16="http://schemas.microsoft.com/office/drawing/2014/main" id="{4CFB475F-400E-5FCE-212E-7AB09F8882A0}"/>
              </a:ext>
            </a:extLst>
          </p:cNvPr>
          <p:cNvSpPr>
            <a:spLocks noGrp="1"/>
          </p:cNvSpPr>
          <p:nvPr>
            <p:ph type="sldNum" sz="quarter" idx="12"/>
          </p:nvPr>
        </p:nvSpPr>
        <p:spPr/>
        <p:txBody>
          <a:bodyPr/>
          <a:lstStyle/>
          <a:p>
            <a:fld id="{6DCCA1CE-54D3-4B1F-BAFE-BDD10B4D91A3}" type="slidenum">
              <a:rPr lang="en-US" smtClean="0"/>
              <a:pPr/>
              <a:t>16</a:t>
            </a:fld>
            <a:r>
              <a:rPr lang="en-US"/>
              <a:t>/52</a:t>
            </a:r>
            <a:endParaRPr lang="en-US" dirty="0"/>
          </a:p>
        </p:txBody>
      </p:sp>
      <p:sp>
        <p:nvSpPr>
          <p:cNvPr id="6" name="PptLabsAgenda_&amp;^@BeamShapeText_&amp;^@Introduction_2">
            <a:extLst>
              <a:ext uri="{FF2B5EF4-FFF2-40B4-BE49-F238E27FC236}">
                <a16:creationId xmlns:a16="http://schemas.microsoft.com/office/drawing/2014/main" id="{EB97C03F-790C-120A-B982-B6015981A4CA}"/>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7" name="PptLabsAgenda_&amp;^@BeamShapeText_&amp;^@Introduction_2">
            <a:extLst>
              <a:ext uri="{FF2B5EF4-FFF2-40B4-BE49-F238E27FC236}">
                <a16:creationId xmlns:a16="http://schemas.microsoft.com/office/drawing/2014/main" id="{905E185B-9BEE-9BC5-FFF2-CB5CD1AB6D4A}"/>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1"/>
                </a:solidFill>
              </a:rPr>
              <a:t>Background</a:t>
            </a:r>
          </a:p>
        </p:txBody>
      </p:sp>
      <p:sp>
        <p:nvSpPr>
          <p:cNvPr id="8" name="PptLabsAgenda_&amp;^@BeamShapeText_&amp;^@Introduction_2">
            <a:extLst>
              <a:ext uri="{FF2B5EF4-FFF2-40B4-BE49-F238E27FC236}">
                <a16:creationId xmlns:a16="http://schemas.microsoft.com/office/drawing/2014/main" id="{0A80D208-8437-C14C-48F3-FD4DF9AF68E6}"/>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1" name="PptLabsAgenda_&amp;^@BeamShapeText_&amp;^@Introduction_2">
            <a:extLst>
              <a:ext uri="{FF2B5EF4-FFF2-40B4-BE49-F238E27FC236}">
                <a16:creationId xmlns:a16="http://schemas.microsoft.com/office/drawing/2014/main" id="{00E0DC75-2F61-05D4-6024-F0AB5777BDC9}"/>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2" name="Oval 4">
            <a:extLst>
              <a:ext uri="{FF2B5EF4-FFF2-40B4-BE49-F238E27FC236}">
                <a16:creationId xmlns:a16="http://schemas.microsoft.com/office/drawing/2014/main" id="{698392B4-6549-9125-BE82-A76A10CA5464}"/>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5">
            <a:extLst>
              <a:ext uri="{FF2B5EF4-FFF2-40B4-BE49-F238E27FC236}">
                <a16:creationId xmlns:a16="http://schemas.microsoft.com/office/drawing/2014/main" id="{50AF78AB-FF1B-E2F2-7B09-72F03D311045}"/>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6">
            <a:extLst>
              <a:ext uri="{FF2B5EF4-FFF2-40B4-BE49-F238E27FC236}">
                <a16:creationId xmlns:a16="http://schemas.microsoft.com/office/drawing/2014/main" id="{84FACD78-46B7-958E-15AE-9BB59608AF4D}"/>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7">
            <a:extLst>
              <a:ext uri="{FF2B5EF4-FFF2-40B4-BE49-F238E27FC236}">
                <a16:creationId xmlns:a16="http://schemas.microsoft.com/office/drawing/2014/main" id="{130AA15C-2603-A290-308D-DB14820A60A7}"/>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8">
            <a:extLst>
              <a:ext uri="{FF2B5EF4-FFF2-40B4-BE49-F238E27FC236}">
                <a16:creationId xmlns:a16="http://schemas.microsoft.com/office/drawing/2014/main" id="{AA838EC5-12D8-9497-2C90-B2C74FCD29D7}"/>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9">
            <a:extLst>
              <a:ext uri="{FF2B5EF4-FFF2-40B4-BE49-F238E27FC236}">
                <a16:creationId xmlns:a16="http://schemas.microsoft.com/office/drawing/2014/main" id="{8B609BAD-5111-64C5-D481-974E1EDA1899}"/>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10">
            <a:extLst>
              <a:ext uri="{FF2B5EF4-FFF2-40B4-BE49-F238E27FC236}">
                <a16:creationId xmlns:a16="http://schemas.microsoft.com/office/drawing/2014/main" id="{1B477710-2193-3E71-8A00-93B33F9A0719}"/>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4">
            <a:extLst>
              <a:ext uri="{FF2B5EF4-FFF2-40B4-BE49-F238E27FC236}">
                <a16:creationId xmlns:a16="http://schemas.microsoft.com/office/drawing/2014/main" id="{33FCA3A3-A6F6-B8BD-716F-4D14ED45D7A4}"/>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5">
            <a:extLst>
              <a:ext uri="{FF2B5EF4-FFF2-40B4-BE49-F238E27FC236}">
                <a16:creationId xmlns:a16="http://schemas.microsoft.com/office/drawing/2014/main" id="{2E91F0E1-87D1-7EFF-E221-57F2B4C02736}"/>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6">
            <a:extLst>
              <a:ext uri="{FF2B5EF4-FFF2-40B4-BE49-F238E27FC236}">
                <a16:creationId xmlns:a16="http://schemas.microsoft.com/office/drawing/2014/main" id="{05773A8D-0739-2DB3-1CD1-96198DA7680E}"/>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7">
            <a:extLst>
              <a:ext uri="{FF2B5EF4-FFF2-40B4-BE49-F238E27FC236}">
                <a16:creationId xmlns:a16="http://schemas.microsoft.com/office/drawing/2014/main" id="{A114CE54-ECF0-8FE5-4F5A-003A26BDBA1D}"/>
              </a:ext>
            </a:extLst>
          </p:cNvPr>
          <p:cNvSpPr>
            <a:spLocks/>
          </p:cNvSpPr>
          <p:nvPr/>
        </p:nvSpPr>
        <p:spPr>
          <a:xfrm>
            <a:off x="4107360" y="241510"/>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8">
            <a:extLst>
              <a:ext uri="{FF2B5EF4-FFF2-40B4-BE49-F238E27FC236}">
                <a16:creationId xmlns:a16="http://schemas.microsoft.com/office/drawing/2014/main" id="{0A5E1B17-F515-6F49-C6EE-5AF5A117FF1A}"/>
              </a:ext>
            </a:extLst>
          </p:cNvPr>
          <p:cNvSpPr>
            <a:spLocks/>
          </p:cNvSpPr>
          <p:nvPr/>
        </p:nvSpPr>
        <p:spPr>
          <a:xfrm>
            <a:off x="4205752" y="241510"/>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2" name="Oval 9">
            <a:extLst>
              <a:ext uri="{FF2B5EF4-FFF2-40B4-BE49-F238E27FC236}">
                <a16:creationId xmlns:a16="http://schemas.microsoft.com/office/drawing/2014/main" id="{6C336A01-8E69-B1DC-DF64-B0182ACF4727}"/>
              </a:ext>
            </a:extLst>
          </p:cNvPr>
          <p:cNvSpPr>
            <a:spLocks/>
          </p:cNvSpPr>
          <p:nvPr/>
        </p:nvSpPr>
        <p:spPr>
          <a:xfrm>
            <a:off x="4304144" y="241510"/>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9">
            <a:extLst>
              <a:ext uri="{FF2B5EF4-FFF2-40B4-BE49-F238E27FC236}">
                <a16:creationId xmlns:a16="http://schemas.microsoft.com/office/drawing/2014/main" id="{6A105062-8EF5-FC18-A3BA-361AD2CECB85}"/>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0">
            <a:extLst>
              <a:ext uri="{FF2B5EF4-FFF2-40B4-BE49-F238E27FC236}">
                <a16:creationId xmlns:a16="http://schemas.microsoft.com/office/drawing/2014/main" id="{FCB1717D-1BE5-8196-3747-F5C93341AC31}"/>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1">
            <a:extLst>
              <a:ext uri="{FF2B5EF4-FFF2-40B4-BE49-F238E27FC236}">
                <a16:creationId xmlns:a16="http://schemas.microsoft.com/office/drawing/2014/main" id="{E93330D0-B0FC-18FC-F1D0-5AB368F2C324}"/>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2">
            <a:extLst>
              <a:ext uri="{FF2B5EF4-FFF2-40B4-BE49-F238E27FC236}">
                <a16:creationId xmlns:a16="http://schemas.microsoft.com/office/drawing/2014/main" id="{C5866C82-91A7-0A3E-93F4-61F80321CDE3}"/>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7" name="Oval 13">
            <a:extLst>
              <a:ext uri="{FF2B5EF4-FFF2-40B4-BE49-F238E27FC236}">
                <a16:creationId xmlns:a16="http://schemas.microsoft.com/office/drawing/2014/main" id="{E4269360-A46E-E101-EB3C-E390CCA60A05}"/>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D3DDC40B-57DD-2F1D-D107-A696EB920C17}"/>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32F75217-B80C-DD95-0C9B-A16CA8366994}"/>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9">
            <a:extLst>
              <a:ext uri="{FF2B5EF4-FFF2-40B4-BE49-F238E27FC236}">
                <a16:creationId xmlns:a16="http://schemas.microsoft.com/office/drawing/2014/main" id="{F9038EB9-E631-10C7-B889-F8B7A960ADDC}"/>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0">
            <a:extLst>
              <a:ext uri="{FF2B5EF4-FFF2-40B4-BE49-F238E27FC236}">
                <a16:creationId xmlns:a16="http://schemas.microsoft.com/office/drawing/2014/main" id="{5A963756-14B6-5141-9EC8-270802D14161}"/>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1">
            <a:extLst>
              <a:ext uri="{FF2B5EF4-FFF2-40B4-BE49-F238E27FC236}">
                <a16:creationId xmlns:a16="http://schemas.microsoft.com/office/drawing/2014/main" id="{9393B833-2336-972A-A9AB-C41435E2DDBB}"/>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2">
            <a:extLst>
              <a:ext uri="{FF2B5EF4-FFF2-40B4-BE49-F238E27FC236}">
                <a16:creationId xmlns:a16="http://schemas.microsoft.com/office/drawing/2014/main" id="{69B96E5D-6616-76AB-5897-C87AA7CCB24B}"/>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13">
            <a:extLst>
              <a:ext uri="{FF2B5EF4-FFF2-40B4-BE49-F238E27FC236}">
                <a16:creationId xmlns:a16="http://schemas.microsoft.com/office/drawing/2014/main" id="{CE3EDE4A-A3F1-34AD-3F0C-BA0E50A690BE}"/>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3">
            <a:extLst>
              <a:ext uri="{FF2B5EF4-FFF2-40B4-BE49-F238E27FC236}">
                <a16:creationId xmlns:a16="http://schemas.microsoft.com/office/drawing/2014/main" id="{C8D6A6EA-2874-2EB6-4C6F-F908E087B2F0}"/>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54365E4A-8D12-38D4-7A6F-93F997C8906B}"/>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9">
            <a:extLst>
              <a:ext uri="{FF2B5EF4-FFF2-40B4-BE49-F238E27FC236}">
                <a16:creationId xmlns:a16="http://schemas.microsoft.com/office/drawing/2014/main" id="{BBEB05D2-909A-AADD-B81C-3918E166D072}"/>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0">
            <a:extLst>
              <a:ext uri="{FF2B5EF4-FFF2-40B4-BE49-F238E27FC236}">
                <a16:creationId xmlns:a16="http://schemas.microsoft.com/office/drawing/2014/main" id="{A73EB67F-19E0-E9BE-5704-0F85136C6D18}"/>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1">
            <a:extLst>
              <a:ext uri="{FF2B5EF4-FFF2-40B4-BE49-F238E27FC236}">
                <a16:creationId xmlns:a16="http://schemas.microsoft.com/office/drawing/2014/main" id="{8F9C9B43-4329-5A6E-0143-0C6E7E075E28}"/>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2">
            <a:extLst>
              <a:ext uri="{FF2B5EF4-FFF2-40B4-BE49-F238E27FC236}">
                <a16:creationId xmlns:a16="http://schemas.microsoft.com/office/drawing/2014/main" id="{9E4DC913-A431-259B-E607-12F034FA3A84}"/>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1" name="Oval 13">
            <a:extLst>
              <a:ext uri="{FF2B5EF4-FFF2-40B4-BE49-F238E27FC236}">
                <a16:creationId xmlns:a16="http://schemas.microsoft.com/office/drawing/2014/main" id="{74646DD8-64AC-3A12-D2E9-28E490E1D392}"/>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B6E4B64D-FC40-A22D-DE17-06D7B3620702}"/>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B56049B1-A5DE-58D2-F3D1-4BE4C5095098}"/>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1">
            <a:extLst>
              <a:ext uri="{FF2B5EF4-FFF2-40B4-BE49-F238E27FC236}">
                <a16:creationId xmlns:a16="http://schemas.microsoft.com/office/drawing/2014/main" id="{52F2362A-2730-5DA0-E7CF-BFA59681719A}"/>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2">
            <a:extLst>
              <a:ext uri="{FF2B5EF4-FFF2-40B4-BE49-F238E27FC236}">
                <a16:creationId xmlns:a16="http://schemas.microsoft.com/office/drawing/2014/main" id="{DBBA749C-C10D-F2C3-0491-DE45931EBD23}"/>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6" name="Oval 13">
            <a:extLst>
              <a:ext uri="{FF2B5EF4-FFF2-40B4-BE49-F238E27FC236}">
                <a16:creationId xmlns:a16="http://schemas.microsoft.com/office/drawing/2014/main" id="{CA4851DD-7F24-80CE-B15E-773AF1A2F5DF}"/>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2DED83D0-DFE2-EAB8-011A-AC6C537EB89C}"/>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1CF8D760-EC37-6D85-7573-C80C4253A881}"/>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2">
            <a:extLst>
              <a:ext uri="{FF2B5EF4-FFF2-40B4-BE49-F238E27FC236}">
                <a16:creationId xmlns:a16="http://schemas.microsoft.com/office/drawing/2014/main" id="{C577BB41-4D04-5E1D-BF01-5A9AE9F18268}"/>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0" name="Oval 13">
            <a:extLst>
              <a:ext uri="{FF2B5EF4-FFF2-40B4-BE49-F238E27FC236}">
                <a16:creationId xmlns:a16="http://schemas.microsoft.com/office/drawing/2014/main" id="{C5862B1C-18ED-F79D-8D65-7D3B14BA6E6F}"/>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04017AC0-1783-1EA7-5E3E-0F45F682D3EC}"/>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13">
            <a:extLst>
              <a:ext uri="{FF2B5EF4-FFF2-40B4-BE49-F238E27FC236}">
                <a16:creationId xmlns:a16="http://schemas.microsoft.com/office/drawing/2014/main" id="{1F93AAD1-0421-B999-D134-4F5D02127240}"/>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3">
            <a:extLst>
              <a:ext uri="{FF2B5EF4-FFF2-40B4-BE49-F238E27FC236}">
                <a16:creationId xmlns:a16="http://schemas.microsoft.com/office/drawing/2014/main" id="{7B3E905F-F76A-5B74-7C78-C2EF4F7DF4A1}"/>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2" name="Oval 13">
            <a:extLst>
              <a:ext uri="{FF2B5EF4-FFF2-40B4-BE49-F238E27FC236}">
                <a16:creationId xmlns:a16="http://schemas.microsoft.com/office/drawing/2014/main" id="{3309FFE5-6D5C-4C07-D6E5-D15BE6BFC406}"/>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3" name="Oval 13">
            <a:extLst>
              <a:ext uri="{FF2B5EF4-FFF2-40B4-BE49-F238E27FC236}">
                <a16:creationId xmlns:a16="http://schemas.microsoft.com/office/drawing/2014/main" id="{E876BB76-0A7F-C1AA-E857-6437EF8035F5}"/>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1260277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Intuition and illustration</a:t>
            </a:r>
          </a:p>
        </p:txBody>
      </p:sp>
      <p:pic>
        <p:nvPicPr>
          <p:cNvPr id="4" name="Picture 3" descr="Diagram&#10;&#10;Description automatically generated">
            <a:extLst>
              <a:ext uri="{FF2B5EF4-FFF2-40B4-BE49-F238E27FC236}">
                <a16:creationId xmlns:a16="http://schemas.microsoft.com/office/drawing/2014/main" id="{01F07F37-FF32-52DF-2B73-20BD05757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0" y="1262746"/>
            <a:ext cx="6019812" cy="3543307"/>
          </a:xfrm>
          <a:prstGeom prst="rect">
            <a:avLst/>
          </a:prstGeom>
        </p:spPr>
      </p:pic>
      <p:cxnSp>
        <p:nvCxnSpPr>
          <p:cNvPr id="7" name="Straight Connector 6">
            <a:extLst>
              <a:ext uri="{FF2B5EF4-FFF2-40B4-BE49-F238E27FC236}">
                <a16:creationId xmlns:a16="http://schemas.microsoft.com/office/drawing/2014/main" id="{54DFCDE8-B309-A000-6F5C-97518448606A}"/>
              </a:ext>
            </a:extLst>
          </p:cNvPr>
          <p:cNvCxnSpPr/>
          <p:nvPr/>
        </p:nvCxnSpPr>
        <p:spPr>
          <a:xfrm>
            <a:off x="6506868" y="1343625"/>
            <a:ext cx="0" cy="385572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693343-A557-7F55-2E0F-61C3654FBE10}"/>
              </a:ext>
            </a:extLst>
          </p:cNvPr>
          <p:cNvSpPr txBox="1"/>
          <p:nvPr/>
        </p:nvSpPr>
        <p:spPr>
          <a:xfrm>
            <a:off x="398070" y="5047980"/>
            <a:ext cx="5500224" cy="307777"/>
          </a:xfrm>
          <a:prstGeom prst="rect">
            <a:avLst/>
          </a:prstGeom>
          <a:noFill/>
        </p:spPr>
        <p:txBody>
          <a:bodyPr wrap="none" rtlCol="0">
            <a:spAutoFit/>
          </a:bodyPr>
          <a:lstStyle/>
          <a:p>
            <a:r>
              <a:rPr lang="en-US" sz="1400" dirty="0">
                <a:latin typeface="Montserrat" pitchFamily="2" charset="0"/>
              </a:rPr>
              <a:t>Fig. 16: Pre-training strategy illustrated for EM classification.</a:t>
            </a:r>
            <a:endParaRPr lang="en-US" sz="1400" dirty="0">
              <a:solidFill>
                <a:schemeClr val="accent6">
                  <a:lumMod val="50000"/>
                </a:schemeClr>
              </a:solidFill>
              <a:latin typeface="Montserrat" pitchFamily="2" charset="0"/>
            </a:endParaRPr>
          </a:p>
        </p:txBody>
      </p:sp>
      <p:grpSp>
        <p:nvGrpSpPr>
          <p:cNvPr id="14" name="Group 13">
            <a:extLst>
              <a:ext uri="{FF2B5EF4-FFF2-40B4-BE49-F238E27FC236}">
                <a16:creationId xmlns:a16="http://schemas.microsoft.com/office/drawing/2014/main" id="{7D19F3F3-44D4-9D49-FA0B-042D164A0D0F}"/>
              </a:ext>
            </a:extLst>
          </p:cNvPr>
          <p:cNvGrpSpPr/>
          <p:nvPr/>
        </p:nvGrpSpPr>
        <p:grpSpPr>
          <a:xfrm>
            <a:off x="393976" y="5697768"/>
            <a:ext cx="11395544" cy="732353"/>
            <a:chOff x="2428721" y="4680347"/>
            <a:chExt cx="7811620" cy="1296473"/>
          </a:xfrm>
        </p:grpSpPr>
        <p:sp>
          <p:nvSpPr>
            <p:cNvPr id="15" name="Rectangle 14">
              <a:extLst>
                <a:ext uri="{FF2B5EF4-FFF2-40B4-BE49-F238E27FC236}">
                  <a16:creationId xmlns:a16="http://schemas.microsoft.com/office/drawing/2014/main" id="{632DCEDC-17E1-D58C-31EB-7E191B05EA71}"/>
                </a:ext>
              </a:extLst>
            </p:cNvPr>
            <p:cNvSpPr/>
            <p:nvPr/>
          </p:nvSpPr>
          <p:spPr>
            <a:xfrm>
              <a:off x="2428722" y="4680347"/>
              <a:ext cx="7811619" cy="524648"/>
            </a:xfrm>
            <a:prstGeom prst="rect">
              <a:avLst/>
            </a:prstGeom>
            <a:solidFill>
              <a:srgbClr val="262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itchFamily="2" charset="0"/>
                </a:rPr>
                <a:t>Difference with existing approach</a:t>
              </a:r>
            </a:p>
          </p:txBody>
        </p:sp>
        <p:sp>
          <p:nvSpPr>
            <p:cNvPr id="16" name="Rectangle 15">
              <a:extLst>
                <a:ext uri="{FF2B5EF4-FFF2-40B4-BE49-F238E27FC236}">
                  <a16:creationId xmlns:a16="http://schemas.microsoft.com/office/drawing/2014/main" id="{1C0213B7-6684-D42E-D87E-C7FD3E7D7683}"/>
                </a:ext>
              </a:extLst>
            </p:cNvPr>
            <p:cNvSpPr/>
            <p:nvPr/>
          </p:nvSpPr>
          <p:spPr>
            <a:xfrm>
              <a:off x="2428721" y="5204996"/>
              <a:ext cx="7811619" cy="771824"/>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tx1"/>
                  </a:solidFill>
                  <a:latin typeface="Montserrat" pitchFamily="2" charset="0"/>
                </a:rPr>
                <a:t>Existing approach pre-trains the ImageNet pre-trained model end-to-end with a relevant dataset whereas our approach is to pre-train only the unfrozen best performing part for clinical lesion classification with </a:t>
              </a:r>
              <a:r>
                <a:rPr lang="en-US" sz="1400" dirty="0" err="1">
                  <a:solidFill>
                    <a:schemeClr val="tx1"/>
                  </a:solidFill>
                  <a:latin typeface="Montserrat" pitchFamily="2" charset="0"/>
                </a:rPr>
                <a:t>dermoscopic</a:t>
              </a:r>
              <a:r>
                <a:rPr lang="en-US" sz="1400" dirty="0">
                  <a:solidFill>
                    <a:schemeClr val="tx1"/>
                  </a:solidFill>
                  <a:latin typeface="Montserrat" pitchFamily="2" charset="0"/>
                </a:rPr>
                <a:t> dataset.</a:t>
              </a:r>
            </a:p>
          </p:txBody>
        </p:sp>
      </p:grpSp>
      <p:sp>
        <p:nvSpPr>
          <p:cNvPr id="238" name="Date Placeholder 237">
            <a:extLst>
              <a:ext uri="{FF2B5EF4-FFF2-40B4-BE49-F238E27FC236}">
                <a16:creationId xmlns:a16="http://schemas.microsoft.com/office/drawing/2014/main" id="{2860B393-00E9-12C4-CD6E-BCE762C20BB5}"/>
              </a:ext>
            </a:extLst>
          </p:cNvPr>
          <p:cNvSpPr>
            <a:spLocks noGrp="1"/>
          </p:cNvSpPr>
          <p:nvPr>
            <p:ph type="dt" sz="half" idx="10"/>
          </p:nvPr>
        </p:nvSpPr>
        <p:spPr/>
        <p:txBody>
          <a:bodyPr/>
          <a:lstStyle/>
          <a:p>
            <a:fld id="{BB1DC673-8702-4141-A88B-8D5D7B3CF291}" type="datetime1">
              <a:rPr lang="en-US" smtClean="0"/>
              <a:t>16-May-23</a:t>
            </a:fld>
            <a:endParaRPr lang="en-US"/>
          </a:p>
        </p:txBody>
      </p:sp>
      <p:sp>
        <p:nvSpPr>
          <p:cNvPr id="239" name="Footer Placeholder 238">
            <a:extLst>
              <a:ext uri="{FF2B5EF4-FFF2-40B4-BE49-F238E27FC236}">
                <a16:creationId xmlns:a16="http://schemas.microsoft.com/office/drawing/2014/main" id="{A6B11454-2E33-AEE1-E265-17C1FEC1ED81}"/>
              </a:ext>
            </a:extLst>
          </p:cNvPr>
          <p:cNvSpPr>
            <a:spLocks noGrp="1"/>
          </p:cNvSpPr>
          <p:nvPr>
            <p:ph type="ftr" sz="quarter" idx="11"/>
          </p:nvPr>
        </p:nvSpPr>
        <p:spPr/>
        <p:txBody>
          <a:bodyPr/>
          <a:lstStyle/>
          <a:p>
            <a:r>
              <a:rPr lang="en-US"/>
              <a:t>Multimodal skin lesion classification with data scarcity problem</a:t>
            </a:r>
          </a:p>
        </p:txBody>
      </p:sp>
      <p:sp>
        <p:nvSpPr>
          <p:cNvPr id="18" name="InSlideAnimateShapefcadebe2-478c-4204-b3c3-42f3b0a707f9">
            <a:extLst>
              <a:ext uri="{FF2B5EF4-FFF2-40B4-BE49-F238E27FC236}">
                <a16:creationId xmlns:a16="http://schemas.microsoft.com/office/drawing/2014/main" id="{66129C77-F697-DBB1-BC8A-A26B62ADD01E}"/>
              </a:ext>
            </a:extLst>
          </p:cNvPr>
          <p:cNvSpPr>
            <a:spLocks/>
          </p:cNvSpPr>
          <p:nvPr/>
        </p:nvSpPr>
        <p:spPr>
          <a:xfrm>
            <a:off x="104509" y="1853293"/>
            <a:ext cx="3934091" cy="1568617"/>
          </a:xfrm>
          <a:prstGeom prst="round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pic>
        <p:nvPicPr>
          <p:cNvPr id="19" name="Picture 18">
            <a:extLst>
              <a:ext uri="{FF2B5EF4-FFF2-40B4-BE49-F238E27FC236}">
                <a16:creationId xmlns:a16="http://schemas.microsoft.com/office/drawing/2014/main" id="{BA749ABA-5305-B06F-C987-F680C4ACE24D}"/>
              </a:ext>
            </a:extLst>
          </p:cNvPr>
          <p:cNvPicPr>
            <a:picLocks noChangeAspect="1"/>
          </p:cNvPicPr>
          <p:nvPr/>
        </p:nvPicPr>
        <p:blipFill>
          <a:blip r:embed="rId4">
            <a:extLst>
              <a:ext uri="{28A0092B-C50C-407E-A947-70E740481C1C}">
                <a14:useLocalDpi xmlns:a14="http://schemas.microsoft.com/office/drawing/2010/main" val="0"/>
              </a:ext>
            </a:extLst>
          </a:blip>
          <a:srcRect l="196" r="196"/>
          <a:stretch/>
        </p:blipFill>
        <p:spPr>
          <a:xfrm>
            <a:off x="6874190" y="1303787"/>
            <a:ext cx="4829374" cy="3761184"/>
          </a:xfrm>
          <a:prstGeom prst="rect">
            <a:avLst/>
          </a:prstGeom>
        </p:spPr>
      </p:pic>
      <p:grpSp>
        <p:nvGrpSpPr>
          <p:cNvPr id="20" name="Group 19">
            <a:extLst>
              <a:ext uri="{FF2B5EF4-FFF2-40B4-BE49-F238E27FC236}">
                <a16:creationId xmlns:a16="http://schemas.microsoft.com/office/drawing/2014/main" id="{88547CAA-0C16-CDFD-B5A4-EE08CA662C74}"/>
              </a:ext>
            </a:extLst>
          </p:cNvPr>
          <p:cNvGrpSpPr/>
          <p:nvPr/>
        </p:nvGrpSpPr>
        <p:grpSpPr>
          <a:xfrm>
            <a:off x="7425542" y="5045457"/>
            <a:ext cx="6112412" cy="568602"/>
            <a:chOff x="247666" y="5226517"/>
            <a:chExt cx="6112412" cy="568602"/>
          </a:xfrm>
        </p:grpSpPr>
        <p:sp>
          <p:nvSpPr>
            <p:cNvPr id="21" name="TextBox 20">
              <a:extLst>
                <a:ext uri="{FF2B5EF4-FFF2-40B4-BE49-F238E27FC236}">
                  <a16:creationId xmlns:a16="http://schemas.microsoft.com/office/drawing/2014/main" id="{6CDB3E3A-C128-E469-DC00-686C5871AEB7}"/>
                </a:ext>
              </a:extLst>
            </p:cNvPr>
            <p:cNvSpPr txBox="1"/>
            <p:nvPr/>
          </p:nvSpPr>
          <p:spPr>
            <a:xfrm>
              <a:off x="247666" y="5226517"/>
              <a:ext cx="4956794" cy="307777"/>
            </a:xfrm>
            <a:prstGeom prst="rect">
              <a:avLst/>
            </a:prstGeom>
            <a:noFill/>
          </p:spPr>
          <p:txBody>
            <a:bodyPr wrap="square" rtlCol="0">
              <a:spAutoFit/>
            </a:bodyPr>
            <a:lstStyle/>
            <a:p>
              <a:r>
                <a:rPr lang="en-US" sz="1400" dirty="0">
                  <a:latin typeface="Montserrat" pitchFamily="2" charset="0"/>
                </a:rPr>
                <a:t>Fig. 17:  Intuition based on</a:t>
              </a:r>
              <a:r>
                <a:rPr lang="en-US" sz="1400" dirty="0">
                  <a:solidFill>
                    <a:srgbClr val="0C5B7A"/>
                  </a:solidFill>
                  <a:latin typeface="Montserrat" pitchFamily="2" charset="0"/>
                </a:rPr>
                <a:t> </a:t>
              </a:r>
              <a:r>
                <a:rPr lang="en-US" sz="1400" dirty="0">
                  <a:latin typeface="Montserrat" pitchFamily="2" charset="0"/>
                </a:rPr>
                <a:t>ventral visual stream.</a:t>
              </a:r>
              <a:endParaRPr lang="en-US" sz="1400" dirty="0">
                <a:solidFill>
                  <a:schemeClr val="accent6">
                    <a:lumMod val="50000"/>
                  </a:schemeClr>
                </a:solidFill>
                <a:latin typeface="Montserrat" pitchFamily="2" charset="0"/>
              </a:endParaRPr>
            </a:p>
          </p:txBody>
        </p:sp>
        <p:sp>
          <p:nvSpPr>
            <p:cNvPr id="22" name="TextBox 21">
              <a:extLst>
                <a:ext uri="{FF2B5EF4-FFF2-40B4-BE49-F238E27FC236}">
                  <a16:creationId xmlns:a16="http://schemas.microsoft.com/office/drawing/2014/main" id="{6AF3CFA7-C8B7-288D-F5AB-7F1293122AB1}"/>
                </a:ext>
              </a:extLst>
            </p:cNvPr>
            <p:cNvSpPr txBox="1"/>
            <p:nvPr/>
          </p:nvSpPr>
          <p:spPr>
            <a:xfrm>
              <a:off x="907605" y="5487342"/>
              <a:ext cx="5452473" cy="307777"/>
            </a:xfrm>
            <a:prstGeom prst="rect">
              <a:avLst/>
            </a:prstGeom>
            <a:noFill/>
          </p:spPr>
          <p:txBody>
            <a:bodyPr wrap="square" rtlCol="0">
              <a:spAutoFit/>
            </a:bodyPr>
            <a:lstStyle/>
            <a:p>
              <a:r>
                <a:rPr lang="en-US" sz="1400" dirty="0">
                  <a:latin typeface="Montserrat" pitchFamily="2" charset="0"/>
                </a:rPr>
                <a:t>Image modified from </a:t>
              </a:r>
              <a:r>
                <a:rPr lang="en-US" sz="1400" dirty="0">
                  <a:latin typeface="Montserrat" pitchFamily="2" charset="0"/>
                  <a:hlinkClick r:id="rId5"/>
                </a:rPr>
                <a:t>source</a:t>
              </a:r>
              <a:r>
                <a:rPr lang="en-US" sz="1400" dirty="0">
                  <a:latin typeface="Montserrat" pitchFamily="2" charset="0"/>
                </a:rPr>
                <a:t>.</a:t>
              </a:r>
              <a:endParaRPr lang="en-US" sz="1400" dirty="0">
                <a:solidFill>
                  <a:schemeClr val="accent6">
                    <a:lumMod val="50000"/>
                  </a:schemeClr>
                </a:solidFill>
                <a:latin typeface="Montserrat" pitchFamily="2" charset="0"/>
              </a:endParaRPr>
            </a:p>
          </p:txBody>
        </p:sp>
      </p:grpSp>
      <p:sp>
        <p:nvSpPr>
          <p:cNvPr id="23" name="InSlideAnimateShape732f528c-eec5-43b5-860b-2b8c92d6c5e2">
            <a:extLst>
              <a:ext uri="{FF2B5EF4-FFF2-40B4-BE49-F238E27FC236}">
                <a16:creationId xmlns:a16="http://schemas.microsoft.com/office/drawing/2014/main" id="{186B9802-3ECA-0EAE-5084-298DD80B2655}"/>
              </a:ext>
            </a:extLst>
          </p:cNvPr>
          <p:cNvSpPr/>
          <p:nvPr/>
        </p:nvSpPr>
        <p:spPr>
          <a:xfrm>
            <a:off x="2013527" y="1836588"/>
            <a:ext cx="2025073" cy="1568617"/>
          </a:xfrm>
          <a:prstGeom prst="round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InSlideAnimateShape04f4e82c-849c-43b7-b9f4-0453d8cfd15f">
            <a:extLst>
              <a:ext uri="{FF2B5EF4-FFF2-40B4-BE49-F238E27FC236}">
                <a16:creationId xmlns:a16="http://schemas.microsoft.com/office/drawing/2014/main" id="{D2EC5B59-90A4-612A-6483-4E048C489EEA}"/>
              </a:ext>
            </a:extLst>
          </p:cNvPr>
          <p:cNvSpPr/>
          <p:nvPr/>
        </p:nvSpPr>
        <p:spPr>
          <a:xfrm rot="2836447">
            <a:off x="2295931" y="4236002"/>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nSlideAnimateShape199f58b7-90a7-4b8a-a1b4-2341baa2448a">
            <a:extLst>
              <a:ext uri="{FF2B5EF4-FFF2-40B4-BE49-F238E27FC236}">
                <a16:creationId xmlns:a16="http://schemas.microsoft.com/office/drawing/2014/main" id="{9503CF94-B008-1A08-7BAB-6F2D30402801}"/>
              </a:ext>
            </a:extLst>
          </p:cNvPr>
          <p:cNvSpPr/>
          <p:nvPr/>
        </p:nvSpPr>
        <p:spPr>
          <a:xfrm rot="2836447">
            <a:off x="4319836" y="4236001"/>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nSlideAnimateShape929b9224-be34-4943-9658-d40106152a7c">
            <a:extLst>
              <a:ext uri="{FF2B5EF4-FFF2-40B4-BE49-F238E27FC236}">
                <a16:creationId xmlns:a16="http://schemas.microsoft.com/office/drawing/2014/main" id="{6938389D-01D1-AA1B-7D39-1663B54BCE13}"/>
              </a:ext>
            </a:extLst>
          </p:cNvPr>
          <p:cNvSpPr/>
          <p:nvPr/>
        </p:nvSpPr>
        <p:spPr>
          <a:xfrm rot="2836447">
            <a:off x="9629484" y="3720043"/>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ptLabsAgenda_&amp;^@BeamShapeBackground_&amp;^@2023041414552447170">
            <a:extLst>
              <a:ext uri="{FF2B5EF4-FFF2-40B4-BE49-F238E27FC236}">
                <a16:creationId xmlns:a16="http://schemas.microsoft.com/office/drawing/2014/main" id="{7DC454B2-3F12-380C-DBB0-7383046C65BC}"/>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 name="Slide Number Placeholder 7">
            <a:extLst>
              <a:ext uri="{FF2B5EF4-FFF2-40B4-BE49-F238E27FC236}">
                <a16:creationId xmlns:a16="http://schemas.microsoft.com/office/drawing/2014/main" id="{CE5830A3-6F72-874E-6CFB-C7041A95982A}"/>
              </a:ext>
            </a:extLst>
          </p:cNvPr>
          <p:cNvSpPr>
            <a:spLocks noGrp="1"/>
          </p:cNvSpPr>
          <p:nvPr>
            <p:ph type="sldNum" sz="quarter" idx="12"/>
          </p:nvPr>
        </p:nvSpPr>
        <p:spPr/>
        <p:txBody>
          <a:bodyPr/>
          <a:lstStyle/>
          <a:p>
            <a:fld id="{6DCCA1CE-54D3-4B1F-BAFE-BDD10B4D91A3}" type="slidenum">
              <a:rPr lang="en-US" smtClean="0"/>
              <a:pPr/>
              <a:t>17</a:t>
            </a:fld>
            <a:r>
              <a:rPr lang="en-US"/>
              <a:t>/52</a:t>
            </a:r>
            <a:endParaRPr lang="en-US" dirty="0"/>
          </a:p>
        </p:txBody>
      </p:sp>
      <p:sp>
        <p:nvSpPr>
          <p:cNvPr id="199" name="PptLabsAgenda_&amp;^@BeamShapeText_&amp;^@Introduction_2">
            <a:extLst>
              <a:ext uri="{FF2B5EF4-FFF2-40B4-BE49-F238E27FC236}">
                <a16:creationId xmlns:a16="http://schemas.microsoft.com/office/drawing/2014/main" id="{0FED60B3-F989-82CC-E09C-4289BB14F013}"/>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200" name="PptLabsAgenda_&amp;^@BeamShapeText_&amp;^@Introduction_2">
            <a:extLst>
              <a:ext uri="{FF2B5EF4-FFF2-40B4-BE49-F238E27FC236}">
                <a16:creationId xmlns:a16="http://schemas.microsoft.com/office/drawing/2014/main" id="{ADBBBE3A-3A0F-F543-4275-427CDB08707C}"/>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201" name="PptLabsAgenda_&amp;^@BeamShapeText_&amp;^@Introduction_2">
            <a:extLst>
              <a:ext uri="{FF2B5EF4-FFF2-40B4-BE49-F238E27FC236}">
                <a16:creationId xmlns:a16="http://schemas.microsoft.com/office/drawing/2014/main" id="{0A7EFF71-DE1D-59F6-331F-7678F338F4CF}"/>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202" name="PptLabsAgenda_&amp;^@BeamShapeText_&amp;^@Introduction_2">
            <a:extLst>
              <a:ext uri="{FF2B5EF4-FFF2-40B4-BE49-F238E27FC236}">
                <a16:creationId xmlns:a16="http://schemas.microsoft.com/office/drawing/2014/main" id="{150BC8F5-0ED5-93D0-FDD4-2018ADAA6C40}"/>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203" name="Oval 4">
            <a:extLst>
              <a:ext uri="{FF2B5EF4-FFF2-40B4-BE49-F238E27FC236}">
                <a16:creationId xmlns:a16="http://schemas.microsoft.com/office/drawing/2014/main" id="{F283A37A-0CA9-ED9F-EE9C-49A7F0C80E87}"/>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4" name="Oval 5">
            <a:extLst>
              <a:ext uri="{FF2B5EF4-FFF2-40B4-BE49-F238E27FC236}">
                <a16:creationId xmlns:a16="http://schemas.microsoft.com/office/drawing/2014/main" id="{90893070-B6C8-9C23-7376-C565B2BB7BC1}"/>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5" name="Oval 6">
            <a:extLst>
              <a:ext uri="{FF2B5EF4-FFF2-40B4-BE49-F238E27FC236}">
                <a16:creationId xmlns:a16="http://schemas.microsoft.com/office/drawing/2014/main" id="{125EA055-9E53-1C81-CAE0-EE1C1F9BF279}"/>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6" name="Oval 7">
            <a:extLst>
              <a:ext uri="{FF2B5EF4-FFF2-40B4-BE49-F238E27FC236}">
                <a16:creationId xmlns:a16="http://schemas.microsoft.com/office/drawing/2014/main" id="{3488D469-390F-1376-4621-945293BE024E}"/>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8">
            <a:extLst>
              <a:ext uri="{FF2B5EF4-FFF2-40B4-BE49-F238E27FC236}">
                <a16:creationId xmlns:a16="http://schemas.microsoft.com/office/drawing/2014/main" id="{A4758D1E-058A-24C2-63E7-D334D10A154F}"/>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8" name="Oval 9">
            <a:extLst>
              <a:ext uri="{FF2B5EF4-FFF2-40B4-BE49-F238E27FC236}">
                <a16:creationId xmlns:a16="http://schemas.microsoft.com/office/drawing/2014/main" id="{AC096608-3B86-E81B-6A6B-A8B1F54B409F}"/>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10">
            <a:extLst>
              <a:ext uri="{FF2B5EF4-FFF2-40B4-BE49-F238E27FC236}">
                <a16:creationId xmlns:a16="http://schemas.microsoft.com/office/drawing/2014/main" id="{D1D354AC-31D4-F1DC-F70E-3BD8D3480465}"/>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0" name="Oval 4">
            <a:extLst>
              <a:ext uri="{FF2B5EF4-FFF2-40B4-BE49-F238E27FC236}">
                <a16:creationId xmlns:a16="http://schemas.microsoft.com/office/drawing/2014/main" id="{B625219A-357D-E7F3-07AE-19EB9BED73F5}"/>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5">
            <a:extLst>
              <a:ext uri="{FF2B5EF4-FFF2-40B4-BE49-F238E27FC236}">
                <a16:creationId xmlns:a16="http://schemas.microsoft.com/office/drawing/2014/main" id="{DA96BDB8-F3B0-9F1C-EE0D-9E7BFEA4DD51}"/>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2" name="Oval 6">
            <a:extLst>
              <a:ext uri="{FF2B5EF4-FFF2-40B4-BE49-F238E27FC236}">
                <a16:creationId xmlns:a16="http://schemas.microsoft.com/office/drawing/2014/main" id="{477B67C6-9DD7-77A8-17D1-9087D965B8EE}"/>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7">
            <a:extLst>
              <a:ext uri="{FF2B5EF4-FFF2-40B4-BE49-F238E27FC236}">
                <a16:creationId xmlns:a16="http://schemas.microsoft.com/office/drawing/2014/main" id="{58C8A860-4C89-9802-B0C1-11BC4ECBD7A2}"/>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8">
            <a:extLst>
              <a:ext uri="{FF2B5EF4-FFF2-40B4-BE49-F238E27FC236}">
                <a16:creationId xmlns:a16="http://schemas.microsoft.com/office/drawing/2014/main" id="{B8402312-9A54-4F58-B89E-85838F1EA33A}"/>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5" name="Oval 9">
            <a:extLst>
              <a:ext uri="{FF2B5EF4-FFF2-40B4-BE49-F238E27FC236}">
                <a16:creationId xmlns:a16="http://schemas.microsoft.com/office/drawing/2014/main" id="{EF078387-7835-5311-6748-A1C10482474B}"/>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9">
            <a:extLst>
              <a:ext uri="{FF2B5EF4-FFF2-40B4-BE49-F238E27FC236}">
                <a16:creationId xmlns:a16="http://schemas.microsoft.com/office/drawing/2014/main" id="{24DF8295-2EC0-F08B-5350-FF85CEBC063F}"/>
              </a:ext>
            </a:extLst>
          </p:cNvPr>
          <p:cNvSpPr>
            <a:spLocks/>
          </p:cNvSpPr>
          <p:nvPr/>
        </p:nvSpPr>
        <p:spPr>
          <a:xfrm>
            <a:off x="7336048"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10">
            <a:extLst>
              <a:ext uri="{FF2B5EF4-FFF2-40B4-BE49-F238E27FC236}">
                <a16:creationId xmlns:a16="http://schemas.microsoft.com/office/drawing/2014/main" id="{995A736C-84A3-BA44-E3B4-30A0273A86E0}"/>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8" name="Oval 11">
            <a:extLst>
              <a:ext uri="{FF2B5EF4-FFF2-40B4-BE49-F238E27FC236}">
                <a16:creationId xmlns:a16="http://schemas.microsoft.com/office/drawing/2014/main" id="{6470C59E-75FD-C3C3-0633-82CA9E9D114D}"/>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9" name="Oval 12">
            <a:extLst>
              <a:ext uri="{FF2B5EF4-FFF2-40B4-BE49-F238E27FC236}">
                <a16:creationId xmlns:a16="http://schemas.microsoft.com/office/drawing/2014/main" id="{92182B5A-2DC5-018C-DED7-0024F2F175AF}"/>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0" name="Oval 13">
            <a:extLst>
              <a:ext uri="{FF2B5EF4-FFF2-40B4-BE49-F238E27FC236}">
                <a16:creationId xmlns:a16="http://schemas.microsoft.com/office/drawing/2014/main" id="{62CD10B5-AEDD-8F4C-55BC-DB5F577D8C38}"/>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13">
            <a:extLst>
              <a:ext uri="{FF2B5EF4-FFF2-40B4-BE49-F238E27FC236}">
                <a16:creationId xmlns:a16="http://schemas.microsoft.com/office/drawing/2014/main" id="{5F8EDFA4-EECB-09F4-AC71-82A10083EBAC}"/>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2" name="Oval 13">
            <a:extLst>
              <a:ext uri="{FF2B5EF4-FFF2-40B4-BE49-F238E27FC236}">
                <a16:creationId xmlns:a16="http://schemas.microsoft.com/office/drawing/2014/main" id="{1CEA6246-4EB0-7BD3-B466-C0901EE6DB4E}"/>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9">
            <a:extLst>
              <a:ext uri="{FF2B5EF4-FFF2-40B4-BE49-F238E27FC236}">
                <a16:creationId xmlns:a16="http://schemas.microsoft.com/office/drawing/2014/main" id="{149E86C6-6332-0F50-C46E-6ED03F514A6E}"/>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10">
            <a:extLst>
              <a:ext uri="{FF2B5EF4-FFF2-40B4-BE49-F238E27FC236}">
                <a16:creationId xmlns:a16="http://schemas.microsoft.com/office/drawing/2014/main" id="{1DAEFB88-79B6-9E93-9759-3F526CE16B4B}"/>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5" name="Oval 11">
            <a:extLst>
              <a:ext uri="{FF2B5EF4-FFF2-40B4-BE49-F238E27FC236}">
                <a16:creationId xmlns:a16="http://schemas.microsoft.com/office/drawing/2014/main" id="{3714C5CC-6908-1570-96F1-8FAD68B4F254}"/>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7" name="Oval 13">
            <a:extLst>
              <a:ext uri="{FF2B5EF4-FFF2-40B4-BE49-F238E27FC236}">
                <a16:creationId xmlns:a16="http://schemas.microsoft.com/office/drawing/2014/main" id="{3E8E1F08-DEF7-C993-8029-E6CF79F3F564}"/>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3">
            <a:extLst>
              <a:ext uri="{FF2B5EF4-FFF2-40B4-BE49-F238E27FC236}">
                <a16:creationId xmlns:a16="http://schemas.microsoft.com/office/drawing/2014/main" id="{90C8E8A2-C3E8-FBCC-0C4F-86EC97B58809}"/>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9" name="Oval 13">
            <a:extLst>
              <a:ext uri="{FF2B5EF4-FFF2-40B4-BE49-F238E27FC236}">
                <a16:creationId xmlns:a16="http://schemas.microsoft.com/office/drawing/2014/main" id="{F2DA0046-93FC-AFAA-0B06-E127AD88048D}"/>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9">
            <a:extLst>
              <a:ext uri="{FF2B5EF4-FFF2-40B4-BE49-F238E27FC236}">
                <a16:creationId xmlns:a16="http://schemas.microsoft.com/office/drawing/2014/main" id="{7AE1D151-5637-F873-3B50-8A832966FC88}"/>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1" name="Oval 10">
            <a:extLst>
              <a:ext uri="{FF2B5EF4-FFF2-40B4-BE49-F238E27FC236}">
                <a16:creationId xmlns:a16="http://schemas.microsoft.com/office/drawing/2014/main" id="{425ABD0A-59CD-2A32-C629-1C5A2510715E}"/>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2" name="Oval 11">
            <a:extLst>
              <a:ext uri="{FF2B5EF4-FFF2-40B4-BE49-F238E27FC236}">
                <a16:creationId xmlns:a16="http://schemas.microsoft.com/office/drawing/2014/main" id="{DE05D7C3-DFBE-0FED-C0FB-F986C1C9A74F}"/>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3" name="Oval 12">
            <a:extLst>
              <a:ext uri="{FF2B5EF4-FFF2-40B4-BE49-F238E27FC236}">
                <a16:creationId xmlns:a16="http://schemas.microsoft.com/office/drawing/2014/main" id="{9C3038D4-2843-F453-24B4-E00B34205C7D}"/>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4" name="Oval 13">
            <a:extLst>
              <a:ext uri="{FF2B5EF4-FFF2-40B4-BE49-F238E27FC236}">
                <a16:creationId xmlns:a16="http://schemas.microsoft.com/office/drawing/2014/main" id="{9C370F23-20B7-66E6-DC4A-BBC30C860E6C}"/>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5" name="Oval 13">
            <a:extLst>
              <a:ext uri="{FF2B5EF4-FFF2-40B4-BE49-F238E27FC236}">
                <a16:creationId xmlns:a16="http://schemas.microsoft.com/office/drawing/2014/main" id="{BC5F84F2-2FE2-235A-1A3D-3D321DB15B23}"/>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3">
            <a:extLst>
              <a:ext uri="{FF2B5EF4-FFF2-40B4-BE49-F238E27FC236}">
                <a16:creationId xmlns:a16="http://schemas.microsoft.com/office/drawing/2014/main" id="{64FB0A1C-79BF-9705-9317-C06312C51134}"/>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1">
            <a:extLst>
              <a:ext uri="{FF2B5EF4-FFF2-40B4-BE49-F238E27FC236}">
                <a16:creationId xmlns:a16="http://schemas.microsoft.com/office/drawing/2014/main" id="{E8DD0ACD-76D0-A0BC-1C13-EB08BCBB6C80}"/>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0" name="Oval 12">
            <a:extLst>
              <a:ext uri="{FF2B5EF4-FFF2-40B4-BE49-F238E27FC236}">
                <a16:creationId xmlns:a16="http://schemas.microsoft.com/office/drawing/2014/main" id="{0D4FA617-69FE-6E1C-7E32-E33EC8B8BF23}"/>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1" name="Oval 13">
            <a:extLst>
              <a:ext uri="{FF2B5EF4-FFF2-40B4-BE49-F238E27FC236}">
                <a16:creationId xmlns:a16="http://schemas.microsoft.com/office/drawing/2014/main" id="{A2D70BA7-DA48-8D0A-B3C6-02F3B5DDF7BF}"/>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2" name="Oval 13">
            <a:extLst>
              <a:ext uri="{FF2B5EF4-FFF2-40B4-BE49-F238E27FC236}">
                <a16:creationId xmlns:a16="http://schemas.microsoft.com/office/drawing/2014/main" id="{8371D505-2B8C-300A-8D76-97DB80B9AB9F}"/>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3" name="Oval 13">
            <a:extLst>
              <a:ext uri="{FF2B5EF4-FFF2-40B4-BE49-F238E27FC236}">
                <a16:creationId xmlns:a16="http://schemas.microsoft.com/office/drawing/2014/main" id="{2A8FAA78-A228-E356-BEDD-5303C83F9857}"/>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4" name="Oval 12">
            <a:extLst>
              <a:ext uri="{FF2B5EF4-FFF2-40B4-BE49-F238E27FC236}">
                <a16:creationId xmlns:a16="http://schemas.microsoft.com/office/drawing/2014/main" id="{24154F49-AD63-66CF-D4CF-B1BD2D9BDA4D}"/>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5" name="Oval 13">
            <a:extLst>
              <a:ext uri="{FF2B5EF4-FFF2-40B4-BE49-F238E27FC236}">
                <a16:creationId xmlns:a16="http://schemas.microsoft.com/office/drawing/2014/main" id="{D389CA6C-19F9-8C55-6D51-B632427B126D}"/>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6" name="Oval 13">
            <a:extLst>
              <a:ext uri="{FF2B5EF4-FFF2-40B4-BE49-F238E27FC236}">
                <a16:creationId xmlns:a16="http://schemas.microsoft.com/office/drawing/2014/main" id="{7D637ACE-0EDC-58A5-B108-DB9B4355F51A}"/>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7" name="Oval 13">
            <a:extLst>
              <a:ext uri="{FF2B5EF4-FFF2-40B4-BE49-F238E27FC236}">
                <a16:creationId xmlns:a16="http://schemas.microsoft.com/office/drawing/2014/main" id="{0CE16BF9-03C2-8339-A5E4-0E8F9BAFF4DB}"/>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8" name="Oval 13">
            <a:extLst>
              <a:ext uri="{FF2B5EF4-FFF2-40B4-BE49-F238E27FC236}">
                <a16:creationId xmlns:a16="http://schemas.microsoft.com/office/drawing/2014/main" id="{6BFCDE24-13F6-1975-F435-A5AC0B2C9E56}"/>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9" name="Oval 13">
            <a:extLst>
              <a:ext uri="{FF2B5EF4-FFF2-40B4-BE49-F238E27FC236}">
                <a16:creationId xmlns:a16="http://schemas.microsoft.com/office/drawing/2014/main" id="{BCEEB02A-9F6C-32E6-DADF-68F0CBCB8027}"/>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0" name="Oval 13">
            <a:extLst>
              <a:ext uri="{FF2B5EF4-FFF2-40B4-BE49-F238E27FC236}">
                <a16:creationId xmlns:a16="http://schemas.microsoft.com/office/drawing/2014/main" id="{3D6A2BA1-3488-FEBA-5719-A88B55F27BF3}"/>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12">
            <a:extLst>
              <a:ext uri="{FF2B5EF4-FFF2-40B4-BE49-F238E27FC236}">
                <a16:creationId xmlns:a16="http://schemas.microsoft.com/office/drawing/2014/main" id="{FF72B9D0-7ED3-737A-B053-2E775CF517B0}"/>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2128385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1.875E-6 -7.40741E-7 C 0.0388 -7.40741E-7 0.0388 -7.40741E-7 0.07761 -7.40741E-7 " pathEditMode="relative" rAng="0" ptsTypes="AA">
                                      <p:cBhvr>
                                        <p:cTn id="11" dur="500" fill="hold"/>
                                        <p:tgtEl>
                                          <p:spTgt spid="18"/>
                                        </p:tgtEl>
                                        <p:attrNameLst>
                                          <p:attrName>ppt_x</p:attrName>
                                          <p:attrName>ppt_y</p:attrName>
                                        </p:attrNameLst>
                                      </p:cBhvr>
                                      <p:rCtr x="3880" y="0"/>
                                    </p:animMotion>
                                  </p:childTnLst>
                                </p:cTn>
                              </p:par>
                              <p:par>
                                <p:cTn id="12" presetID="6" presetClass="emph" presetSubtype="0" fill="hold" grpId="1" nodeType="withEffect">
                                  <p:stCondLst>
                                    <p:cond delay="0"/>
                                  </p:stCondLst>
                                  <p:childTnLst>
                                    <p:animScale>
                                      <p:cBhvr>
                                        <p:cTn id="13" dur="500" fill="hold"/>
                                        <p:tgtEl>
                                          <p:spTgt spid="18"/>
                                        </p:tgtEl>
                                      </p:cBhvr>
                                      <p:by x="50517" y="100000"/>
                                    </p:animScale>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0" presetClass="exit" presetSubtype="0" fill="hold" grpId="2" nodeType="with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2"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fill="hold" grpId="0" nodeType="clickEffect">
                                  <p:stCondLst>
                                    <p:cond delay="0"/>
                                  </p:stCondLst>
                                  <p:childTnLst>
                                    <p:animMotion origin="layout" path="M 0 0 C 0.08300135 -5.651403E-08 0.08300135 -5.651403E-08 0.1660027 -1.130281E-07 E" pathEditMode="relative" ptsTypes="">
                                      <p:cBhvr>
                                        <p:cTn id="28" dur="500" fill="hold"/>
                                        <p:tgtEl>
                                          <p:spTgt spid="24"/>
                                        </p:tgtEl>
                                        <p:attrNameLst>
                                          <p:attrName>ppt_x</p:attrName>
                                          <p:attrName>ppt_y</p:attrName>
                                        </p:attrNameLst>
                                      </p:cBhvr>
                                    </p:animMotion>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0" presetClass="exit" presetSubtype="0" fill="hold" grpId="1" nodeType="withEffect">
                                  <p:stCondLst>
                                    <p:cond delay="0"/>
                                  </p:stCondLst>
                                  <p:childTnLst>
                                    <p:animEffect transition="out" filter="fade">
                                      <p:cBhvr>
                                        <p:cTn id="33" dur="500"/>
                                        <p:tgtEl>
                                          <p:spTgt spid="24"/>
                                        </p:tgtEl>
                                      </p:cBhvr>
                                    </p:animEffect>
                                    <p:set>
                                      <p:cBhvr>
                                        <p:cTn id="34" dur="1" fill="hold">
                                          <p:stCondLst>
                                            <p:cond delay="499"/>
                                          </p:stCondLst>
                                        </p:cTn>
                                        <p:tgtEl>
                                          <p:spTgt spid="2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fill="hold" grpId="1" nodeType="clickEffect">
                                  <p:stCondLst>
                                    <p:cond delay="0"/>
                                  </p:stCondLst>
                                  <p:childTnLst>
                                    <p:animMotion origin="layout" path="M 0 0 C 0.2177513 -0.03761724 0.2177513 -0.03761724 0.4355027 -0.07523448 E" pathEditMode="relative" ptsTypes="">
                                      <p:cBhvr>
                                        <p:cTn id="38" dur="500" fill="hold"/>
                                        <p:tgtEl>
                                          <p:spTgt spid="25"/>
                                        </p:tgtEl>
                                        <p:attrNameLst>
                                          <p:attrName>ppt_x</p:attrName>
                                          <p:attrName>ppt_y</p:attrName>
                                        </p:attrNameLst>
                                      </p:cBhvr>
                                    </p:animMotion>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0" presetClass="exit" presetSubtype="0" fill="hold" grpId="2" nodeType="with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8" grpId="3" animBg="1"/>
      <p:bldP spid="23" grpId="0" animBg="1"/>
      <p:bldP spid="24" grpId="0" animBg="1"/>
      <p:bldP spid="24" grpId="1" animBg="1"/>
      <p:bldP spid="24" grpId="2" animBg="1"/>
      <p:bldP spid="25" grpId="0" animBg="1"/>
      <p:bldP spid="25" grpId="1" animBg="1"/>
      <p:bldP spid="25" grpId="2"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Proposed algorithm</a:t>
            </a:r>
          </a:p>
        </p:txBody>
      </p:sp>
      <p:pic>
        <p:nvPicPr>
          <p:cNvPr id="6" name="Picture 5">
            <a:extLst>
              <a:ext uri="{FF2B5EF4-FFF2-40B4-BE49-F238E27FC236}">
                <a16:creationId xmlns:a16="http://schemas.microsoft.com/office/drawing/2014/main" id="{CD879A24-7D0F-C659-1982-2F97E3680E37}"/>
              </a:ext>
            </a:extLst>
          </p:cNvPr>
          <p:cNvPicPr>
            <a:picLocks noChangeAspect="1"/>
          </p:cNvPicPr>
          <p:nvPr/>
        </p:nvPicPr>
        <p:blipFill rotWithShape="1">
          <a:blip r:embed="rId3">
            <a:extLst>
              <a:ext uri="{28A0092B-C50C-407E-A947-70E740481C1C}">
                <a14:useLocalDpi xmlns:a14="http://schemas.microsoft.com/office/drawing/2010/main" val="0"/>
              </a:ext>
            </a:extLst>
          </a:blip>
          <a:srcRect t="-1648" b="40297"/>
          <a:stretch/>
        </p:blipFill>
        <p:spPr>
          <a:xfrm>
            <a:off x="161726" y="1262746"/>
            <a:ext cx="5745962" cy="4475035"/>
          </a:xfrm>
          <a:prstGeom prst="rect">
            <a:avLst/>
          </a:prstGeom>
        </p:spPr>
      </p:pic>
      <p:pic>
        <p:nvPicPr>
          <p:cNvPr id="8" name="Picture 7">
            <a:extLst>
              <a:ext uri="{FF2B5EF4-FFF2-40B4-BE49-F238E27FC236}">
                <a16:creationId xmlns:a16="http://schemas.microsoft.com/office/drawing/2014/main" id="{B8E6B015-6FE6-ACCF-2D4F-5C3D7E46FCC9}"/>
              </a:ext>
            </a:extLst>
          </p:cNvPr>
          <p:cNvPicPr>
            <a:picLocks noChangeAspect="1"/>
          </p:cNvPicPr>
          <p:nvPr/>
        </p:nvPicPr>
        <p:blipFill rotWithShape="1">
          <a:blip r:embed="rId3">
            <a:extLst>
              <a:ext uri="{28A0092B-C50C-407E-A947-70E740481C1C}">
                <a14:useLocalDpi xmlns:a14="http://schemas.microsoft.com/office/drawing/2010/main" val="0"/>
              </a:ext>
            </a:extLst>
          </a:blip>
          <a:srcRect t="59498"/>
          <a:stretch/>
        </p:blipFill>
        <p:spPr>
          <a:xfrm>
            <a:off x="5907689" y="1855032"/>
            <a:ext cx="6122585" cy="3147935"/>
          </a:xfrm>
          <a:prstGeom prst="rect">
            <a:avLst/>
          </a:prstGeom>
        </p:spPr>
      </p:pic>
      <p:sp>
        <p:nvSpPr>
          <p:cNvPr id="12" name="InSlideAnimateShape36aa4953-75ce-47e2-95cc-555b2e79090d">
            <a:extLst>
              <a:ext uri="{FF2B5EF4-FFF2-40B4-BE49-F238E27FC236}">
                <a16:creationId xmlns:a16="http://schemas.microsoft.com/office/drawing/2014/main" id="{EF1A4DB9-5037-AB5C-C8F0-0B31B5C05B1A}"/>
              </a:ext>
            </a:extLst>
          </p:cNvPr>
          <p:cNvSpPr>
            <a:spLocks/>
          </p:cNvSpPr>
          <p:nvPr/>
        </p:nvSpPr>
        <p:spPr>
          <a:xfrm>
            <a:off x="527570" y="3742006"/>
            <a:ext cx="5125678" cy="22516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nSlideAnimateShape64f343d0-52fc-46d4-be0d-637a51772e81">
            <a:extLst>
              <a:ext uri="{FF2B5EF4-FFF2-40B4-BE49-F238E27FC236}">
                <a16:creationId xmlns:a16="http://schemas.microsoft.com/office/drawing/2014/main" id="{143EF414-CE29-ED9F-D6F6-1075F642800C}"/>
              </a:ext>
            </a:extLst>
          </p:cNvPr>
          <p:cNvSpPr>
            <a:spLocks/>
          </p:cNvSpPr>
          <p:nvPr/>
        </p:nvSpPr>
        <p:spPr>
          <a:xfrm>
            <a:off x="6019092" y="1850923"/>
            <a:ext cx="5645338" cy="3063977"/>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InSlideAnimateShape03e12adb-8ba6-4a19-8c91-4ba583952c1e">
            <a:extLst>
              <a:ext uri="{FF2B5EF4-FFF2-40B4-BE49-F238E27FC236}">
                <a16:creationId xmlns:a16="http://schemas.microsoft.com/office/drawing/2014/main" id="{6840E5C2-A899-ED26-C777-73288AC0B52B}"/>
              </a:ext>
            </a:extLst>
          </p:cNvPr>
          <p:cNvSpPr>
            <a:spLocks/>
          </p:cNvSpPr>
          <p:nvPr/>
        </p:nvSpPr>
        <p:spPr>
          <a:xfrm>
            <a:off x="527570" y="3967171"/>
            <a:ext cx="5125678" cy="22516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InSlideAnimateShapea203ffc3-bc97-48aa-b638-c530ad9e6e4a">
            <a:extLst>
              <a:ext uri="{FF2B5EF4-FFF2-40B4-BE49-F238E27FC236}">
                <a16:creationId xmlns:a16="http://schemas.microsoft.com/office/drawing/2014/main" id="{295BA728-AF3E-BD57-49BD-80BCCAEEFAF4}"/>
              </a:ext>
            </a:extLst>
          </p:cNvPr>
          <p:cNvSpPr>
            <a:spLocks/>
          </p:cNvSpPr>
          <p:nvPr/>
        </p:nvSpPr>
        <p:spPr>
          <a:xfrm>
            <a:off x="527570" y="4171316"/>
            <a:ext cx="5125678" cy="74295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InSlideAnimateShape941b23ac-6862-4c3a-8a81-4799dc93fc5e">
            <a:extLst>
              <a:ext uri="{FF2B5EF4-FFF2-40B4-BE49-F238E27FC236}">
                <a16:creationId xmlns:a16="http://schemas.microsoft.com/office/drawing/2014/main" id="{DAC5109C-B0DD-D266-3B5D-65DDEB7F2D4E}"/>
              </a:ext>
            </a:extLst>
          </p:cNvPr>
          <p:cNvSpPr>
            <a:spLocks/>
          </p:cNvSpPr>
          <p:nvPr/>
        </p:nvSpPr>
        <p:spPr>
          <a:xfrm>
            <a:off x="527570" y="4935293"/>
            <a:ext cx="5125678" cy="579203"/>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InSlideAnimateShape99799d45-c8a4-4fa2-84b6-c66e7004c7cb">
            <a:extLst>
              <a:ext uri="{FF2B5EF4-FFF2-40B4-BE49-F238E27FC236}">
                <a16:creationId xmlns:a16="http://schemas.microsoft.com/office/drawing/2014/main" id="{ECC2B188-DA94-02CC-1C5A-DB56183C5E07}"/>
              </a:ext>
            </a:extLst>
          </p:cNvPr>
          <p:cNvSpPr>
            <a:spLocks/>
          </p:cNvSpPr>
          <p:nvPr/>
        </p:nvSpPr>
        <p:spPr>
          <a:xfrm>
            <a:off x="527570" y="5514496"/>
            <a:ext cx="5125678" cy="18749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ate Placeholder 57">
            <a:extLst>
              <a:ext uri="{FF2B5EF4-FFF2-40B4-BE49-F238E27FC236}">
                <a16:creationId xmlns:a16="http://schemas.microsoft.com/office/drawing/2014/main" id="{3015999B-AF24-DEA1-FC1E-2C1375632588}"/>
              </a:ext>
            </a:extLst>
          </p:cNvPr>
          <p:cNvSpPr>
            <a:spLocks noGrp="1"/>
          </p:cNvSpPr>
          <p:nvPr>
            <p:ph type="dt" sz="half" idx="10"/>
          </p:nvPr>
        </p:nvSpPr>
        <p:spPr/>
        <p:txBody>
          <a:bodyPr/>
          <a:lstStyle/>
          <a:p>
            <a:fld id="{588E73D5-94DD-46BD-A8B2-17F6E7010F72}" type="datetime1">
              <a:rPr lang="en-US" smtClean="0"/>
              <a:t>16-May-23</a:t>
            </a:fld>
            <a:endParaRPr lang="en-US"/>
          </a:p>
        </p:txBody>
      </p:sp>
      <p:sp>
        <p:nvSpPr>
          <p:cNvPr id="59" name="Footer Placeholder 58">
            <a:extLst>
              <a:ext uri="{FF2B5EF4-FFF2-40B4-BE49-F238E27FC236}">
                <a16:creationId xmlns:a16="http://schemas.microsoft.com/office/drawing/2014/main" id="{FB5FACA1-82F6-4E91-A864-2CC3282CA43E}"/>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A0AEBC48-EAF6-3153-C771-E4D2E2CAA46C}"/>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EE121828-D35A-3024-BCFC-B0D189CBA4EA}"/>
              </a:ext>
            </a:extLst>
          </p:cNvPr>
          <p:cNvSpPr>
            <a:spLocks noGrp="1"/>
          </p:cNvSpPr>
          <p:nvPr>
            <p:ph type="sldNum" sz="quarter" idx="12"/>
          </p:nvPr>
        </p:nvSpPr>
        <p:spPr/>
        <p:txBody>
          <a:bodyPr/>
          <a:lstStyle/>
          <a:p>
            <a:fld id="{6DCCA1CE-54D3-4B1F-BAFE-BDD10B4D91A3}" type="slidenum">
              <a:rPr lang="en-US" smtClean="0"/>
              <a:pPr/>
              <a:t>18</a:t>
            </a:fld>
            <a:r>
              <a:rPr lang="en-US"/>
              <a:t>/52</a:t>
            </a:r>
            <a:endParaRPr lang="en-US" dirty="0"/>
          </a:p>
        </p:txBody>
      </p:sp>
      <p:sp>
        <p:nvSpPr>
          <p:cNvPr id="7" name="PptLabsAgenda_&amp;^@BeamShapeText_&amp;^@Introduction_2">
            <a:extLst>
              <a:ext uri="{FF2B5EF4-FFF2-40B4-BE49-F238E27FC236}">
                <a16:creationId xmlns:a16="http://schemas.microsoft.com/office/drawing/2014/main" id="{9FF94090-C0A6-568E-62A1-BB78C9F0B2B6}"/>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9" name="PptLabsAgenda_&amp;^@BeamShapeText_&amp;^@Introduction_2">
            <a:extLst>
              <a:ext uri="{FF2B5EF4-FFF2-40B4-BE49-F238E27FC236}">
                <a16:creationId xmlns:a16="http://schemas.microsoft.com/office/drawing/2014/main" id="{232A44E6-2683-7C48-BED8-6D8D219D519A}"/>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0" name="PptLabsAgenda_&amp;^@BeamShapeText_&amp;^@Introduction_2">
            <a:extLst>
              <a:ext uri="{FF2B5EF4-FFF2-40B4-BE49-F238E27FC236}">
                <a16:creationId xmlns:a16="http://schemas.microsoft.com/office/drawing/2014/main" id="{5191D476-BDA5-6072-5E32-2FB125BCC4F7}"/>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1" name="PptLabsAgenda_&amp;^@BeamShapeText_&amp;^@Introduction_2">
            <a:extLst>
              <a:ext uri="{FF2B5EF4-FFF2-40B4-BE49-F238E27FC236}">
                <a16:creationId xmlns:a16="http://schemas.microsoft.com/office/drawing/2014/main" id="{908D58B2-35C5-A9D7-C232-A61AD267EF9F}"/>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4" name="Oval 4">
            <a:extLst>
              <a:ext uri="{FF2B5EF4-FFF2-40B4-BE49-F238E27FC236}">
                <a16:creationId xmlns:a16="http://schemas.microsoft.com/office/drawing/2014/main" id="{D7591CB4-4C9B-79D4-925C-99C3629B4AE6}"/>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5">
            <a:extLst>
              <a:ext uri="{FF2B5EF4-FFF2-40B4-BE49-F238E27FC236}">
                <a16:creationId xmlns:a16="http://schemas.microsoft.com/office/drawing/2014/main" id="{25E49C90-6C62-0AFF-3D1C-0C1851BD11C1}"/>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6" name="Oval 6">
            <a:extLst>
              <a:ext uri="{FF2B5EF4-FFF2-40B4-BE49-F238E27FC236}">
                <a16:creationId xmlns:a16="http://schemas.microsoft.com/office/drawing/2014/main" id="{05A6D862-5D58-525F-5136-ED00A9CCF508}"/>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7">
            <a:extLst>
              <a:ext uri="{FF2B5EF4-FFF2-40B4-BE49-F238E27FC236}">
                <a16:creationId xmlns:a16="http://schemas.microsoft.com/office/drawing/2014/main" id="{9A146C1F-FF0C-5DC3-22AA-C18463BE015F}"/>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8">
            <a:extLst>
              <a:ext uri="{FF2B5EF4-FFF2-40B4-BE49-F238E27FC236}">
                <a16:creationId xmlns:a16="http://schemas.microsoft.com/office/drawing/2014/main" id="{AD579180-2CC3-F05F-0602-C3C91A342AA0}"/>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9">
            <a:extLst>
              <a:ext uri="{FF2B5EF4-FFF2-40B4-BE49-F238E27FC236}">
                <a16:creationId xmlns:a16="http://schemas.microsoft.com/office/drawing/2014/main" id="{FDA7442A-CD40-F19C-6B81-2D04D3F4F28A}"/>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10">
            <a:extLst>
              <a:ext uri="{FF2B5EF4-FFF2-40B4-BE49-F238E27FC236}">
                <a16:creationId xmlns:a16="http://schemas.microsoft.com/office/drawing/2014/main" id="{52E53B05-C5FA-647E-57C5-0A38A3CCA36F}"/>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4">
            <a:extLst>
              <a:ext uri="{FF2B5EF4-FFF2-40B4-BE49-F238E27FC236}">
                <a16:creationId xmlns:a16="http://schemas.microsoft.com/office/drawing/2014/main" id="{7BB8C04C-5ABE-3254-9E04-0B021F8B3F21}"/>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5">
            <a:extLst>
              <a:ext uri="{FF2B5EF4-FFF2-40B4-BE49-F238E27FC236}">
                <a16:creationId xmlns:a16="http://schemas.microsoft.com/office/drawing/2014/main" id="{E3FE8A69-D25B-D8D1-176E-C1ECA097DBC3}"/>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6">
            <a:extLst>
              <a:ext uri="{FF2B5EF4-FFF2-40B4-BE49-F238E27FC236}">
                <a16:creationId xmlns:a16="http://schemas.microsoft.com/office/drawing/2014/main" id="{DB963ED1-96F4-1DDC-AF94-685CE62FD008}"/>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7">
            <a:extLst>
              <a:ext uri="{FF2B5EF4-FFF2-40B4-BE49-F238E27FC236}">
                <a16:creationId xmlns:a16="http://schemas.microsoft.com/office/drawing/2014/main" id="{192D0E26-B354-3C3E-936A-2D36A3EF6BB4}"/>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8">
            <a:extLst>
              <a:ext uri="{FF2B5EF4-FFF2-40B4-BE49-F238E27FC236}">
                <a16:creationId xmlns:a16="http://schemas.microsoft.com/office/drawing/2014/main" id="{65374AE3-9C5F-0958-DA01-7733E02C05F2}"/>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D4184D3C-D139-1788-7D06-3BC2C6FE5862}"/>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9">
            <a:extLst>
              <a:ext uri="{FF2B5EF4-FFF2-40B4-BE49-F238E27FC236}">
                <a16:creationId xmlns:a16="http://schemas.microsoft.com/office/drawing/2014/main" id="{A91346C4-3082-8577-1574-6F056BFDC2AF}"/>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0">
            <a:extLst>
              <a:ext uri="{FF2B5EF4-FFF2-40B4-BE49-F238E27FC236}">
                <a16:creationId xmlns:a16="http://schemas.microsoft.com/office/drawing/2014/main" id="{1A2727B3-9BC0-E0E3-3444-CD4610808832}"/>
              </a:ext>
            </a:extLst>
          </p:cNvPr>
          <p:cNvSpPr>
            <a:spLocks/>
          </p:cNvSpPr>
          <p:nvPr/>
        </p:nvSpPr>
        <p:spPr>
          <a:xfrm>
            <a:off x="7434440"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1">
            <a:extLst>
              <a:ext uri="{FF2B5EF4-FFF2-40B4-BE49-F238E27FC236}">
                <a16:creationId xmlns:a16="http://schemas.microsoft.com/office/drawing/2014/main" id="{AD2DC6DA-74AA-5D97-5E32-CA8E07898EEA}"/>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2">
            <a:extLst>
              <a:ext uri="{FF2B5EF4-FFF2-40B4-BE49-F238E27FC236}">
                <a16:creationId xmlns:a16="http://schemas.microsoft.com/office/drawing/2014/main" id="{A5F2CBCD-D1EB-7010-3D4D-C36758D4A889}"/>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13">
            <a:extLst>
              <a:ext uri="{FF2B5EF4-FFF2-40B4-BE49-F238E27FC236}">
                <a16:creationId xmlns:a16="http://schemas.microsoft.com/office/drawing/2014/main" id="{286E8804-EBE9-1F47-6978-9286A1FC8275}"/>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337CC43C-6362-DFA0-ED34-63A201AA2CB8}"/>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3">
            <a:extLst>
              <a:ext uri="{FF2B5EF4-FFF2-40B4-BE49-F238E27FC236}">
                <a16:creationId xmlns:a16="http://schemas.microsoft.com/office/drawing/2014/main" id="{179FBD39-0F5F-094A-4CB8-0B96EAE870DD}"/>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3DD18A40-4064-96C4-F3B5-7BE8523B4495}"/>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0">
            <a:extLst>
              <a:ext uri="{FF2B5EF4-FFF2-40B4-BE49-F238E27FC236}">
                <a16:creationId xmlns:a16="http://schemas.microsoft.com/office/drawing/2014/main" id="{1E9563AA-4E86-F785-DAD2-5F4132C4E123}"/>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1">
            <a:extLst>
              <a:ext uri="{FF2B5EF4-FFF2-40B4-BE49-F238E27FC236}">
                <a16:creationId xmlns:a16="http://schemas.microsoft.com/office/drawing/2014/main" id="{A7573FDE-D01B-DF0C-286D-A188B9DAC5A2}"/>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8042F075-36E4-D336-519E-8127340CE64B}"/>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7805AED0-18BE-27B3-A332-C6958BFE8927}"/>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06260AC0-DC96-A5D4-FB5F-F21EED59E831}"/>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9">
            <a:extLst>
              <a:ext uri="{FF2B5EF4-FFF2-40B4-BE49-F238E27FC236}">
                <a16:creationId xmlns:a16="http://schemas.microsoft.com/office/drawing/2014/main" id="{60E42066-1999-45B4-DD45-DE400D17CA7A}"/>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0">
            <a:extLst>
              <a:ext uri="{FF2B5EF4-FFF2-40B4-BE49-F238E27FC236}">
                <a16:creationId xmlns:a16="http://schemas.microsoft.com/office/drawing/2014/main" id="{13F12782-FAB2-C93F-C1A8-51DB8E42E1B8}"/>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1">
            <a:extLst>
              <a:ext uri="{FF2B5EF4-FFF2-40B4-BE49-F238E27FC236}">
                <a16:creationId xmlns:a16="http://schemas.microsoft.com/office/drawing/2014/main" id="{3361CA72-2BB6-9EDA-8B1B-27E66E339D98}"/>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2">
            <a:extLst>
              <a:ext uri="{FF2B5EF4-FFF2-40B4-BE49-F238E27FC236}">
                <a16:creationId xmlns:a16="http://schemas.microsoft.com/office/drawing/2014/main" id="{B9362026-CD4B-E820-8592-D13823AB78C5}"/>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13">
            <a:extLst>
              <a:ext uri="{FF2B5EF4-FFF2-40B4-BE49-F238E27FC236}">
                <a16:creationId xmlns:a16="http://schemas.microsoft.com/office/drawing/2014/main" id="{8A0728F6-B2D3-59E0-B142-87BA93A938F7}"/>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82597EF4-128C-2E11-CF0D-1BFC9C3D074C}"/>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1AC8DC74-EA89-3AB5-8786-5889C93AAFD4}"/>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1">
            <a:extLst>
              <a:ext uri="{FF2B5EF4-FFF2-40B4-BE49-F238E27FC236}">
                <a16:creationId xmlns:a16="http://schemas.microsoft.com/office/drawing/2014/main" id="{2A468CBF-598D-DE5F-A95E-E20872A6904E}"/>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2">
            <a:extLst>
              <a:ext uri="{FF2B5EF4-FFF2-40B4-BE49-F238E27FC236}">
                <a16:creationId xmlns:a16="http://schemas.microsoft.com/office/drawing/2014/main" id="{81534E9D-3BB9-80CC-8E4D-ECBDE9C4489F}"/>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0" name="Oval 13">
            <a:extLst>
              <a:ext uri="{FF2B5EF4-FFF2-40B4-BE49-F238E27FC236}">
                <a16:creationId xmlns:a16="http://schemas.microsoft.com/office/drawing/2014/main" id="{0B82B398-9D79-0B58-50D7-2EACB2A09FCA}"/>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3">
            <a:extLst>
              <a:ext uri="{FF2B5EF4-FFF2-40B4-BE49-F238E27FC236}">
                <a16:creationId xmlns:a16="http://schemas.microsoft.com/office/drawing/2014/main" id="{D234D478-44E5-0E63-6C8E-43D22C47EE5C}"/>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90E9D561-573E-3D2C-4D91-81710DCF9629}"/>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2">
            <a:extLst>
              <a:ext uri="{FF2B5EF4-FFF2-40B4-BE49-F238E27FC236}">
                <a16:creationId xmlns:a16="http://schemas.microsoft.com/office/drawing/2014/main" id="{61F8B709-0ECE-B9F3-815E-387EC96043F3}"/>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4" name="Oval 13">
            <a:extLst>
              <a:ext uri="{FF2B5EF4-FFF2-40B4-BE49-F238E27FC236}">
                <a16:creationId xmlns:a16="http://schemas.microsoft.com/office/drawing/2014/main" id="{AC92F07C-3A8D-8DDA-0A1B-688FF01D60A5}"/>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35671DCF-AD4A-A6EC-1B3A-D842FB2821FF}"/>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D0FB1484-810D-6F87-B41B-099371CCB1DF}"/>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BA0D0963-667E-DF20-73BA-404E44ACE4DF}"/>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A0B4F99C-7F05-6F41-EA6C-3603242C6513}"/>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105CE1DD-832E-5D10-CE90-E0F7FBB53884}"/>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2">
            <a:extLst>
              <a:ext uri="{FF2B5EF4-FFF2-40B4-BE49-F238E27FC236}">
                <a16:creationId xmlns:a16="http://schemas.microsoft.com/office/drawing/2014/main" id="{8DFED072-09C7-EF4C-948E-04ECF950ED40}"/>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custDataLst>
      <p:tags r:id="rId1"/>
    </p:custDataLst>
    <p:extLst>
      <p:ext uri="{BB962C8B-B14F-4D97-AF65-F5344CB8AC3E}">
        <p14:creationId xmlns:p14="http://schemas.microsoft.com/office/powerpoint/2010/main" val="2165706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0 0.01641623 0 0.01641623 0 0.03283245 E" pathEditMode="relative" ptsTypes="">
                                      <p:cBhvr>
                                        <p:cTn id="11" dur="500" fill="hold"/>
                                        <p:tgtEl>
                                          <p:spTgt spid="12"/>
                                        </p:tgtEl>
                                        <p:attrNameLst>
                                          <p:attrName>ppt_x</p:attrName>
                                          <p:attrName>ppt_y</p:attrName>
                                        </p:attrNameLst>
                                      </p:cBhvr>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17"/>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fill="hold" grpId="1" nodeType="clickEffect">
                                  <p:stCondLst>
                                    <p:cond delay="0"/>
                                  </p:stCondLst>
                                  <p:childTnLst>
                                    <p:animMotion origin="layout" path="M 0 0 C 0.2358658 -0.05080507 0.2358658 -0.05080507 0.4717316 -0.1016101 E" pathEditMode="relative" ptsTypes="">
                                      <p:cBhvr>
                                        <p:cTn id="21" dur="500" fill="hold"/>
                                        <p:tgtEl>
                                          <p:spTgt spid="217"/>
                                        </p:tgtEl>
                                        <p:attrNameLst>
                                          <p:attrName>ppt_x</p:attrName>
                                          <p:attrName>ppt_y</p:attrName>
                                        </p:attrNameLst>
                                      </p:cBhvr>
                                    </p:animMotion>
                                  </p:childTnLst>
                                </p:cTn>
                              </p:par>
                              <p:par>
                                <p:cTn id="22" presetID="6" presetClass="emph" presetSubtype="0" fill="hold" grpId="2" nodeType="withEffect">
                                  <p:stCondLst>
                                    <p:cond delay="0"/>
                                  </p:stCondLst>
                                  <p:childTnLst>
                                    <p:animScale>
                                      <p:cBhvr>
                                        <p:cTn id="23" dur="500" fill="hold"/>
                                        <p:tgtEl>
                                          <p:spTgt spid="217"/>
                                        </p:tgtEl>
                                      </p:cBhvr>
                                      <p:by x="110138" y="1360770"/>
                                    </p:animScale>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0" presetClass="exit" presetSubtype="0" fill="hold" grpId="3" nodeType="withEffect">
                                  <p:stCondLst>
                                    <p:cond delay="0"/>
                                  </p:stCondLst>
                                  <p:childTnLst>
                                    <p:animEffect transition="out" filter="fade">
                                      <p:cBhvr>
                                        <p:cTn id="28" dur="500"/>
                                        <p:tgtEl>
                                          <p:spTgt spid="217"/>
                                        </p:tgtEl>
                                      </p:cBhvr>
                                    </p:animEffect>
                                    <p:set>
                                      <p:cBhvr>
                                        <p:cTn id="29" dur="1" fill="hold">
                                          <p:stCondLst>
                                            <p:cond delay="499"/>
                                          </p:stCondLst>
                                        </p:cTn>
                                        <p:tgtEl>
                                          <p:spTgt spid="2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fill="hold" grpId="1" nodeType="clickEffect">
                                  <p:stCondLst>
                                    <p:cond delay="0"/>
                                  </p:stCondLst>
                                  <p:childTnLst>
                                    <p:animMotion origin="layout" path="M 0 0 C -0.2358658 0.08456427 -0.2358658 0.08456427 -0.4717316 0.1691285 E" pathEditMode="relative" ptsTypes="">
                                      <p:cBhvr>
                                        <p:cTn id="33" dur="500" fill="hold"/>
                                        <p:tgtEl>
                                          <p:spTgt spid="13"/>
                                        </p:tgtEl>
                                        <p:attrNameLst>
                                          <p:attrName>ppt_x</p:attrName>
                                          <p:attrName>ppt_y</p:attrName>
                                        </p:attrNameLst>
                                      </p:cBhvr>
                                    </p:animMotion>
                                  </p:childTnLst>
                                </p:cTn>
                              </p:par>
                              <p:par>
                                <p:cTn id="34" presetID="6" presetClass="emph" presetSubtype="0" fill="hold" grpId="2" nodeType="withEffect">
                                  <p:stCondLst>
                                    <p:cond delay="0"/>
                                  </p:stCondLst>
                                  <p:childTnLst>
                                    <p:animScale>
                                      <p:cBhvr>
                                        <p:cTn id="35" dur="500" fill="hold"/>
                                        <p:tgtEl>
                                          <p:spTgt spid="13"/>
                                        </p:tgtEl>
                                      </p:cBhvr>
                                      <p:by x="90795" y="24248"/>
                                    </p:animScale>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218"/>
                                        </p:tgtEl>
                                        <p:attrNameLst>
                                          <p:attrName>style.visibility</p:attrName>
                                        </p:attrNameLst>
                                      </p:cBhvr>
                                      <p:to>
                                        <p:strVal val="visible"/>
                                      </p:to>
                                    </p:set>
                                  </p:childTnLst>
                                </p:cTn>
                              </p:par>
                              <p:par>
                                <p:cTn id="39" presetID="10" presetClass="exit" presetSubtype="0" fill="hold" grpId="3" nodeType="withEffect">
                                  <p:stCondLst>
                                    <p:cond delay="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fill="hold" grpId="1" nodeType="clickEffect">
                                  <p:stCondLst>
                                    <p:cond delay="0"/>
                                  </p:stCondLst>
                                  <p:childTnLst>
                                    <p:animMotion origin="layout" path="M 0 0 C 0 0.0497302 0 0.0497302 0 0.0994604 E" pathEditMode="relative" ptsTypes="">
                                      <p:cBhvr>
                                        <p:cTn id="45" dur="500" fill="hold"/>
                                        <p:tgtEl>
                                          <p:spTgt spid="218"/>
                                        </p:tgtEl>
                                        <p:attrNameLst>
                                          <p:attrName>ppt_x</p:attrName>
                                          <p:attrName>ppt_y</p:attrName>
                                        </p:attrNameLst>
                                      </p:cBhvr>
                                    </p:animMotion>
                                  </p:childTnLst>
                                </p:cTn>
                              </p:par>
                              <p:par>
                                <p:cTn id="46" presetID="6" presetClass="emph" presetSubtype="0" fill="hold" grpId="2" nodeType="withEffect">
                                  <p:stCondLst>
                                    <p:cond delay="0"/>
                                  </p:stCondLst>
                                  <p:childTnLst>
                                    <p:animScale>
                                      <p:cBhvr>
                                        <p:cTn id="47" dur="500" fill="hold"/>
                                        <p:tgtEl>
                                          <p:spTgt spid="218"/>
                                        </p:tgtEl>
                                      </p:cBhvr>
                                      <p:by x="100000" y="77959"/>
                                    </p:animScale>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222"/>
                                        </p:tgtEl>
                                        <p:attrNameLst>
                                          <p:attrName>style.visibility</p:attrName>
                                        </p:attrNameLst>
                                      </p:cBhvr>
                                      <p:to>
                                        <p:strVal val="visible"/>
                                      </p:to>
                                    </p:set>
                                  </p:childTnLst>
                                </p:cTn>
                              </p:par>
                              <p:par>
                                <p:cTn id="51" presetID="10" presetClass="exit" presetSubtype="0" fill="hold" grpId="3" nodeType="withEffect">
                                  <p:stCondLst>
                                    <p:cond delay="0"/>
                                  </p:stCondLst>
                                  <p:childTnLst>
                                    <p:animEffect transition="out" filter="fade">
                                      <p:cBhvr>
                                        <p:cTn id="52" dur="500"/>
                                        <p:tgtEl>
                                          <p:spTgt spid="218"/>
                                        </p:tgtEl>
                                      </p:cBhvr>
                                    </p:animEffect>
                                    <p:set>
                                      <p:cBhvr>
                                        <p:cTn id="53" dur="1" fill="hold">
                                          <p:stCondLst>
                                            <p:cond delay="499"/>
                                          </p:stCondLst>
                                        </p:cTn>
                                        <p:tgtEl>
                                          <p:spTgt spid="21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2" presetClass="path" presetSubtype="0" fill="hold" grpId="1" nodeType="clickEffect">
                                  <p:stCondLst>
                                    <p:cond delay="0"/>
                                  </p:stCondLst>
                                  <p:childTnLst>
                                    <p:animMotion origin="layout" path="M 0 0 C 0 0.02794887 0 0.02794887 0 0.05589775 E" pathEditMode="relative" ptsTypes="">
                                      <p:cBhvr>
                                        <p:cTn id="57" dur="500" fill="hold"/>
                                        <p:tgtEl>
                                          <p:spTgt spid="222"/>
                                        </p:tgtEl>
                                        <p:attrNameLst>
                                          <p:attrName>ppt_x</p:attrName>
                                          <p:attrName>ppt_y</p:attrName>
                                        </p:attrNameLst>
                                      </p:cBhvr>
                                    </p:animMotion>
                                  </p:childTnLst>
                                </p:cTn>
                              </p:par>
                              <p:par>
                                <p:cTn id="58" presetID="6" presetClass="emph" presetSubtype="0" fill="hold" grpId="2" nodeType="withEffect">
                                  <p:stCondLst>
                                    <p:cond delay="0"/>
                                  </p:stCondLst>
                                  <p:childTnLst>
                                    <p:animScale>
                                      <p:cBhvr>
                                        <p:cTn id="59" dur="500" fill="hold"/>
                                        <p:tgtEl>
                                          <p:spTgt spid="222"/>
                                        </p:tgtEl>
                                      </p:cBhvr>
                                      <p:by x="100000" y="32370"/>
                                    </p:animScale>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224"/>
                                        </p:tgtEl>
                                        <p:attrNameLst>
                                          <p:attrName>style.visibility</p:attrName>
                                        </p:attrNameLst>
                                      </p:cBhvr>
                                      <p:to>
                                        <p:strVal val="visible"/>
                                      </p:to>
                                    </p:set>
                                  </p:childTnLst>
                                </p:cTn>
                              </p:par>
                              <p:par>
                                <p:cTn id="63" presetID="10" presetClass="exit" presetSubtype="0" fill="hold" grpId="3" nodeType="withEffect">
                                  <p:stCondLst>
                                    <p:cond delay="0"/>
                                  </p:stCondLst>
                                  <p:childTnLst>
                                    <p:animEffect transition="out" filter="fade">
                                      <p:cBhvr>
                                        <p:cTn id="64" dur="500"/>
                                        <p:tgtEl>
                                          <p:spTgt spid="222"/>
                                        </p:tgtEl>
                                      </p:cBhvr>
                                    </p:animEffect>
                                    <p:set>
                                      <p:cBhvr>
                                        <p:cTn id="65" dur="1" fill="hold">
                                          <p:stCondLst>
                                            <p:cond delay="499"/>
                                          </p:stCondLst>
                                        </p:cTn>
                                        <p:tgtEl>
                                          <p:spTgt spid="2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3" grpId="3" animBg="1"/>
      <p:bldP spid="217" grpId="0" animBg="1"/>
      <p:bldP spid="217" grpId="1" animBg="1"/>
      <p:bldP spid="217" grpId="2" animBg="1"/>
      <p:bldP spid="217" grpId="3" animBg="1"/>
      <p:bldP spid="218" grpId="0" animBg="1"/>
      <p:bldP spid="218" grpId="1" animBg="1"/>
      <p:bldP spid="218" grpId="2" animBg="1"/>
      <p:bldP spid="218" grpId="3" animBg="1"/>
      <p:bldP spid="222" grpId="0" animBg="1"/>
      <p:bldP spid="222" grpId="1" animBg="1"/>
      <p:bldP spid="222" grpId="2" animBg="1"/>
      <p:bldP spid="222" grpId="3" animBg="1"/>
      <p:bldP spid="2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Experimental study (Graphical overview)</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8AA5D439-AE31-4029-9F23-DF53427316F4}" type="datetime1">
              <a:rPr lang="en-US" smtClean="0"/>
              <a:t>16-May-23</a:t>
            </a:fld>
            <a:endParaRPr lang="en-US" dirty="0"/>
          </a:p>
        </p:txBody>
      </p:sp>
      <p:sp>
        <p:nvSpPr>
          <p:cNvPr id="10" name="TextBox 9">
            <a:extLst>
              <a:ext uri="{FF2B5EF4-FFF2-40B4-BE49-F238E27FC236}">
                <a16:creationId xmlns:a16="http://schemas.microsoft.com/office/drawing/2014/main" id="{BC693343-A557-7F55-2E0F-61C3654FBE10}"/>
              </a:ext>
            </a:extLst>
          </p:cNvPr>
          <p:cNvSpPr txBox="1"/>
          <p:nvPr/>
        </p:nvSpPr>
        <p:spPr>
          <a:xfrm>
            <a:off x="1996677" y="5364546"/>
            <a:ext cx="8892178" cy="307777"/>
          </a:xfrm>
          <a:prstGeom prst="rect">
            <a:avLst/>
          </a:prstGeom>
          <a:noFill/>
        </p:spPr>
        <p:txBody>
          <a:bodyPr wrap="none" rtlCol="0">
            <a:spAutoFit/>
          </a:bodyPr>
          <a:lstStyle/>
          <a:p>
            <a:r>
              <a:rPr lang="en-US" sz="1400" dirty="0">
                <a:latin typeface="Montserrat" pitchFamily="2" charset="0"/>
              </a:rPr>
              <a:t>Fig. 18: Graphical overview of the experimental study on pre-training strategy for EM classification.</a:t>
            </a:r>
            <a:endParaRPr lang="en-US" sz="1400" dirty="0">
              <a:solidFill>
                <a:schemeClr val="accent6">
                  <a:lumMod val="50000"/>
                </a:schemeClr>
              </a:solidFill>
              <a:latin typeface="Montserrat" pitchFamily="2" charset="0"/>
            </a:endParaRPr>
          </a:p>
        </p:txBody>
      </p:sp>
      <p:cxnSp>
        <p:nvCxnSpPr>
          <p:cNvPr id="5" name="Straight Connector 4">
            <a:extLst>
              <a:ext uri="{FF2B5EF4-FFF2-40B4-BE49-F238E27FC236}">
                <a16:creationId xmlns:a16="http://schemas.microsoft.com/office/drawing/2014/main" id="{C07F044F-6779-AE60-A2E3-91C3B33317A9}"/>
              </a:ext>
            </a:extLst>
          </p:cNvPr>
          <p:cNvCxnSpPr>
            <a:cxnSpLocks/>
            <a:stCxn id="55" idx="6"/>
          </p:cNvCxnSpPr>
          <p:nvPr/>
        </p:nvCxnSpPr>
        <p:spPr>
          <a:xfrm flipV="1">
            <a:off x="6462032" y="3733319"/>
            <a:ext cx="110858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79AF53A-64EB-0A86-255C-362BC88E86C6}"/>
              </a:ext>
            </a:extLst>
          </p:cNvPr>
          <p:cNvGrpSpPr/>
          <p:nvPr/>
        </p:nvGrpSpPr>
        <p:grpSpPr>
          <a:xfrm>
            <a:off x="238236" y="2605457"/>
            <a:ext cx="2551814" cy="1628542"/>
            <a:chOff x="707469" y="841368"/>
            <a:chExt cx="2312631" cy="1475897"/>
          </a:xfrm>
        </p:grpSpPr>
        <p:sp>
          <p:nvSpPr>
            <p:cNvPr id="226" name="TextBox 225">
              <a:extLst>
                <a:ext uri="{FF2B5EF4-FFF2-40B4-BE49-F238E27FC236}">
                  <a16:creationId xmlns:a16="http://schemas.microsoft.com/office/drawing/2014/main" id="{470ED7CA-17B6-C246-82B9-8CDD1C781DC2}"/>
                </a:ext>
              </a:extLst>
            </p:cNvPr>
            <p:cNvSpPr txBox="1"/>
            <p:nvPr/>
          </p:nvSpPr>
          <p:spPr>
            <a:xfrm>
              <a:off x="707469" y="1762990"/>
              <a:ext cx="960199" cy="153888"/>
            </a:xfrm>
            <a:prstGeom prst="rect">
              <a:avLst/>
            </a:prstGeom>
            <a:noFill/>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Erythema </a:t>
              </a:r>
              <a:r>
                <a:rPr lang="en-US" sz="1000" dirty="0" err="1">
                  <a:latin typeface="Times New Roman" panose="02020603050405020304" pitchFamily="18" charset="0"/>
                  <a:cs typeface="Times New Roman" panose="02020603050405020304" pitchFamily="18" charset="0"/>
                </a:rPr>
                <a:t>Migrans</a:t>
              </a:r>
              <a:endParaRPr lang="en-US" sz="1000" dirty="0">
                <a:latin typeface="Times New Roman" panose="02020603050405020304" pitchFamily="18" charset="0"/>
                <a:cs typeface="Times New Roman" panose="02020603050405020304" pitchFamily="18" charset="0"/>
              </a:endParaRPr>
            </a:p>
          </p:txBody>
        </p:sp>
        <p:sp>
          <p:nvSpPr>
            <p:cNvPr id="227" name="TextBox 226">
              <a:extLst>
                <a:ext uri="{FF2B5EF4-FFF2-40B4-BE49-F238E27FC236}">
                  <a16:creationId xmlns:a16="http://schemas.microsoft.com/office/drawing/2014/main" id="{5DC7DDBB-C69D-D00F-558C-91E3815DB392}"/>
                </a:ext>
              </a:extLst>
            </p:cNvPr>
            <p:cNvSpPr txBox="1"/>
            <p:nvPr/>
          </p:nvSpPr>
          <p:spPr>
            <a:xfrm>
              <a:off x="1878669" y="1396679"/>
              <a:ext cx="1064394" cy="153888"/>
            </a:xfrm>
            <a:prstGeom prst="rect">
              <a:avLst/>
            </a:prstGeom>
            <a:noFill/>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Novel Lyme Dataset</a:t>
              </a:r>
            </a:p>
          </p:txBody>
        </p:sp>
        <p:grpSp>
          <p:nvGrpSpPr>
            <p:cNvPr id="228" name="Group 227">
              <a:extLst>
                <a:ext uri="{FF2B5EF4-FFF2-40B4-BE49-F238E27FC236}">
                  <a16:creationId xmlns:a16="http://schemas.microsoft.com/office/drawing/2014/main" id="{64EEECF5-0D16-A7D2-A044-9AE96F02EAA1}"/>
                </a:ext>
              </a:extLst>
            </p:cNvPr>
            <p:cNvGrpSpPr/>
            <p:nvPr/>
          </p:nvGrpSpPr>
          <p:grpSpPr>
            <a:xfrm>
              <a:off x="1923306" y="1580396"/>
              <a:ext cx="904749" cy="736869"/>
              <a:chOff x="1491018" y="1549021"/>
              <a:chExt cx="1470546" cy="1197681"/>
            </a:xfrm>
          </p:grpSpPr>
          <p:pic>
            <p:nvPicPr>
              <p:cNvPr id="237" name="Picture 236">
                <a:extLst>
                  <a:ext uri="{FF2B5EF4-FFF2-40B4-BE49-F238E27FC236}">
                    <a16:creationId xmlns:a16="http://schemas.microsoft.com/office/drawing/2014/main" id="{11C4160B-A21D-58FD-F68E-0AC28DEEB67D}"/>
                  </a:ext>
                </a:extLst>
              </p:cNvPr>
              <p:cNvPicPr>
                <a:picLocks noChangeAspect="1"/>
              </p:cNvPicPr>
              <p:nvPr/>
            </p:nvPicPr>
            <p:blipFill>
              <a:blip r:embed="rId2">
                <a:extLst>
                  <a:ext uri="{28A0092B-C50C-407E-A947-70E740481C1C}">
                    <a14:useLocalDpi xmlns:a14="http://schemas.microsoft.com/office/drawing/2010/main" val="0"/>
                  </a:ext>
                </a:extLst>
              </a:blip>
              <a:srcRect l="14531" r="14531"/>
              <a:stretch/>
            </p:blipFill>
            <p:spPr>
              <a:xfrm>
                <a:off x="2019867" y="2053988"/>
                <a:ext cx="654973" cy="692714"/>
              </a:xfrm>
              <a:prstGeom prst="rect">
                <a:avLst/>
              </a:prstGeom>
            </p:spPr>
          </p:pic>
          <p:pic>
            <p:nvPicPr>
              <p:cNvPr id="238" name="Picture 237" descr="Close-up of a person's chest&#10;&#10;Description automatically generated with medium confidence">
                <a:extLst>
                  <a:ext uri="{FF2B5EF4-FFF2-40B4-BE49-F238E27FC236}">
                    <a16:creationId xmlns:a16="http://schemas.microsoft.com/office/drawing/2014/main" id="{6D0F9E9A-63C4-9045-BC6F-65526C3CA5AD}"/>
                  </a:ext>
                </a:extLst>
              </p:cNvPr>
              <p:cNvPicPr>
                <a:picLocks noChangeAspect="1"/>
              </p:cNvPicPr>
              <p:nvPr/>
            </p:nvPicPr>
            <p:blipFill rotWithShape="1">
              <a:blip r:embed="rId3">
                <a:extLst>
                  <a:ext uri="{28A0092B-C50C-407E-A947-70E740481C1C}">
                    <a14:useLocalDpi xmlns:a14="http://schemas.microsoft.com/office/drawing/2010/main" val="0"/>
                  </a:ext>
                </a:extLst>
              </a:blip>
              <a:srcRect l="23307" t="3981" r="3937" b="3581"/>
              <a:stretch/>
            </p:blipFill>
            <p:spPr>
              <a:xfrm flipH="1">
                <a:off x="2283481" y="1549021"/>
                <a:ext cx="678083" cy="689211"/>
              </a:xfrm>
              <a:prstGeom prst="rect">
                <a:avLst/>
              </a:prstGeom>
            </p:spPr>
          </p:pic>
          <p:pic>
            <p:nvPicPr>
              <p:cNvPr id="239" name="Picture 238">
                <a:extLst>
                  <a:ext uri="{FF2B5EF4-FFF2-40B4-BE49-F238E27FC236}">
                    <a16:creationId xmlns:a16="http://schemas.microsoft.com/office/drawing/2014/main" id="{BEC7B738-3350-A4EF-E8AC-A23DDF654CD7}"/>
                  </a:ext>
                </a:extLst>
              </p:cNvPr>
              <p:cNvPicPr>
                <a:picLocks noChangeAspect="1"/>
              </p:cNvPicPr>
              <p:nvPr/>
            </p:nvPicPr>
            <p:blipFill>
              <a:blip r:embed="rId4">
                <a:extLst>
                  <a:ext uri="{28A0092B-C50C-407E-A947-70E740481C1C}">
                    <a14:useLocalDpi xmlns:a14="http://schemas.microsoft.com/office/drawing/2010/main" val="0"/>
                  </a:ext>
                </a:extLst>
              </a:blip>
              <a:srcRect l="15975" r="15975"/>
              <a:stretch/>
            </p:blipFill>
            <p:spPr>
              <a:xfrm>
                <a:off x="1491018" y="1552927"/>
                <a:ext cx="716506" cy="685304"/>
              </a:xfrm>
              <a:prstGeom prst="rect">
                <a:avLst/>
              </a:prstGeom>
            </p:spPr>
          </p:pic>
        </p:grpSp>
        <p:sp>
          <p:nvSpPr>
            <p:cNvPr id="229" name="TextBox 228">
              <a:extLst>
                <a:ext uri="{FF2B5EF4-FFF2-40B4-BE49-F238E27FC236}">
                  <a16:creationId xmlns:a16="http://schemas.microsoft.com/office/drawing/2014/main" id="{2BF758FD-3D3E-84A4-FC96-28CFFE067C54}"/>
                </a:ext>
              </a:extLst>
            </p:cNvPr>
            <p:cNvSpPr txBox="1"/>
            <p:nvPr/>
          </p:nvSpPr>
          <p:spPr>
            <a:xfrm>
              <a:off x="932989" y="841368"/>
              <a:ext cx="2087111" cy="307777"/>
            </a:xfrm>
            <a:prstGeom prst="rect">
              <a:avLst/>
            </a:prstGeom>
            <a:noFill/>
          </p:spPr>
          <p:txBody>
            <a:bodyPr wrap="none" lIns="0" tIns="0" rIns="0" bIns="0" rtlCol="0">
              <a:spAutoFit/>
            </a:bodyPr>
            <a:lstStyle/>
            <a:p>
              <a:pPr algn="ctr"/>
              <a:r>
                <a:rPr lang="en-US" sz="1000" dirty="0">
                  <a:latin typeface="Times New Roman" panose="02020603050405020304" pitchFamily="18" charset="0"/>
                  <a:cs typeface="Times New Roman" panose="02020603050405020304" pitchFamily="18" charset="0"/>
                </a:rPr>
                <a:t>Which is the best CNN architecture </a:t>
              </a:r>
            </a:p>
            <a:p>
              <a:pPr algn="ctr"/>
              <a:r>
                <a:rPr lang="en-US" sz="1000" dirty="0">
                  <a:latin typeface="Times New Roman" panose="02020603050405020304" pitchFamily="18" charset="0"/>
                  <a:cs typeface="Times New Roman" panose="02020603050405020304" pitchFamily="18" charset="0"/>
                </a:rPr>
                <a:t>to diagnosis Lyme disease from images?</a:t>
              </a:r>
            </a:p>
          </p:txBody>
        </p:sp>
        <p:sp>
          <p:nvSpPr>
            <p:cNvPr id="230" name="TextBox 229">
              <a:extLst>
                <a:ext uri="{FF2B5EF4-FFF2-40B4-BE49-F238E27FC236}">
                  <a16:creationId xmlns:a16="http://schemas.microsoft.com/office/drawing/2014/main" id="{AC4C7279-7D8B-07DF-E086-43A931E96DCB}"/>
                </a:ext>
              </a:extLst>
            </p:cNvPr>
            <p:cNvSpPr txBox="1"/>
            <p:nvPr/>
          </p:nvSpPr>
          <p:spPr>
            <a:xfrm>
              <a:off x="1169809" y="2027100"/>
              <a:ext cx="471283" cy="153888"/>
            </a:xfrm>
            <a:prstGeom prst="rect">
              <a:avLst/>
            </a:prstGeom>
            <a:noFill/>
          </p:spPr>
          <p:txBody>
            <a:bodyPr wrap="none" lIns="0" tIns="0" rIns="0" bIns="0" rtlCol="0">
              <a:spAutoFit/>
            </a:bodyPr>
            <a:lstStyle/>
            <a:p>
              <a:r>
                <a:rPr lang="en-US" sz="1000" dirty="0" err="1">
                  <a:latin typeface="Times New Roman" panose="02020603050405020304" pitchFamily="18" charset="0"/>
                  <a:cs typeface="Times New Roman" panose="02020603050405020304" pitchFamily="18" charset="0"/>
                </a:rPr>
                <a:t>Confuser</a:t>
              </a:r>
              <a:endParaRPr lang="en-US" sz="1000" dirty="0">
                <a:latin typeface="Times New Roman" panose="02020603050405020304" pitchFamily="18" charset="0"/>
                <a:cs typeface="Times New Roman" panose="02020603050405020304" pitchFamily="18" charset="0"/>
              </a:endParaRPr>
            </a:p>
          </p:txBody>
        </p:sp>
        <p:cxnSp>
          <p:nvCxnSpPr>
            <p:cNvPr id="231" name="Straight Arrow Connector 230">
              <a:extLst>
                <a:ext uri="{FF2B5EF4-FFF2-40B4-BE49-F238E27FC236}">
                  <a16:creationId xmlns:a16="http://schemas.microsoft.com/office/drawing/2014/main" id="{F6822770-E6CB-A568-9DB3-201C45A51C18}"/>
                </a:ext>
              </a:extLst>
            </p:cNvPr>
            <p:cNvCxnSpPr>
              <a:cxnSpLocks/>
              <a:stCxn id="226" idx="3"/>
              <a:endCxn id="239" idx="0"/>
            </p:cNvCxnSpPr>
            <p:nvPr/>
          </p:nvCxnSpPr>
          <p:spPr>
            <a:xfrm flipV="1">
              <a:off x="1667668" y="1582799"/>
              <a:ext cx="476052" cy="257135"/>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49775F9-836F-2EF3-E4D6-3BEEE92ADBF9}"/>
                </a:ext>
              </a:extLst>
            </p:cNvPr>
            <p:cNvCxnSpPr>
              <a:cxnSpLocks/>
              <a:stCxn id="226" idx="3"/>
              <a:endCxn id="238" idx="0"/>
            </p:cNvCxnSpPr>
            <p:nvPr/>
          </p:nvCxnSpPr>
          <p:spPr>
            <a:xfrm flipV="1">
              <a:off x="1667668" y="1580396"/>
              <a:ext cx="951792" cy="259538"/>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C89F825B-06F8-9CFE-6DF1-B97F6312C157}"/>
                </a:ext>
              </a:extLst>
            </p:cNvPr>
            <p:cNvCxnSpPr>
              <a:cxnSpLocks/>
              <a:stCxn id="230" idx="3"/>
              <a:endCxn id="237" idx="1"/>
            </p:cNvCxnSpPr>
            <p:nvPr/>
          </p:nvCxnSpPr>
          <p:spPr>
            <a:xfrm>
              <a:off x="1641092" y="2104044"/>
              <a:ext cx="607587" cy="126"/>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A8135196-CD74-FDC0-17E8-F19D27D45A64}"/>
              </a:ext>
            </a:extLst>
          </p:cNvPr>
          <p:cNvSpPr/>
          <p:nvPr/>
        </p:nvSpPr>
        <p:spPr>
          <a:xfrm>
            <a:off x="139641" y="2066817"/>
            <a:ext cx="3180795" cy="3026915"/>
          </a:xfrm>
          <a:prstGeom prst="rect">
            <a:avLst/>
          </a:prstGeom>
          <a:noFill/>
          <a:ln>
            <a:solidFill>
              <a:schemeClr val="tx1"/>
            </a:solidFill>
            <a:prstDash val="dash"/>
            <a:extLst>
              <a:ext uri="{C807C97D-BFC1-408E-A445-0C87EB9F89A2}">
                <ask:lineSketchStyleProps xmlns:ask="http://schemas.microsoft.com/office/drawing/2018/sketchyshapes" sd="306801416">
                  <a:custGeom>
                    <a:avLst/>
                    <a:gdLst>
                      <a:gd name="connsiteX0" fmla="*/ 0 w 2882657"/>
                      <a:gd name="connsiteY0" fmla="*/ 0 h 2819400"/>
                      <a:gd name="connsiteX1" fmla="*/ 2882657 w 2882657"/>
                      <a:gd name="connsiteY1" fmla="*/ 0 h 2819400"/>
                      <a:gd name="connsiteX2" fmla="*/ 2882657 w 2882657"/>
                      <a:gd name="connsiteY2" fmla="*/ 2819400 h 2819400"/>
                      <a:gd name="connsiteX3" fmla="*/ 0 w 2882657"/>
                      <a:gd name="connsiteY3" fmla="*/ 2819400 h 2819400"/>
                      <a:gd name="connsiteX4" fmla="*/ 0 w 2882657"/>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657" h="2819400" extrusionOk="0">
                        <a:moveTo>
                          <a:pt x="0" y="0"/>
                        </a:moveTo>
                        <a:cubicBezTo>
                          <a:pt x="1082633" y="-156891"/>
                          <a:pt x="2363232" y="-51183"/>
                          <a:pt x="2882657" y="0"/>
                        </a:cubicBezTo>
                        <a:cubicBezTo>
                          <a:pt x="3017065" y="1085667"/>
                          <a:pt x="3007715" y="2146420"/>
                          <a:pt x="2882657" y="2819400"/>
                        </a:cubicBezTo>
                        <a:cubicBezTo>
                          <a:pt x="1886840" y="2858180"/>
                          <a:pt x="1099917" y="2665836"/>
                          <a:pt x="0" y="2819400"/>
                        </a:cubicBezTo>
                        <a:cubicBezTo>
                          <a:pt x="59319" y="1832714"/>
                          <a:pt x="-169866" y="109102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2BFE4E-3A56-924E-5DE3-FBDD0203C819}"/>
              </a:ext>
            </a:extLst>
          </p:cNvPr>
          <p:cNvSpPr/>
          <p:nvPr/>
        </p:nvSpPr>
        <p:spPr>
          <a:xfrm>
            <a:off x="3623967" y="2074899"/>
            <a:ext cx="4041068" cy="3010750"/>
          </a:xfrm>
          <a:prstGeom prst="rect">
            <a:avLst/>
          </a:prstGeom>
          <a:noFill/>
          <a:ln>
            <a:solidFill>
              <a:schemeClr val="tx1"/>
            </a:solidFill>
            <a:prstDash val="dash"/>
            <a:extLst>
              <a:ext uri="{C807C97D-BFC1-408E-A445-0C87EB9F89A2}">
                <ask:lineSketchStyleProps xmlns:ask="http://schemas.microsoft.com/office/drawing/2018/sketchyshapes" sd="306801416">
                  <a:custGeom>
                    <a:avLst/>
                    <a:gdLst>
                      <a:gd name="connsiteX0" fmla="*/ 0 w 2882657"/>
                      <a:gd name="connsiteY0" fmla="*/ 0 h 2819400"/>
                      <a:gd name="connsiteX1" fmla="*/ 2882657 w 2882657"/>
                      <a:gd name="connsiteY1" fmla="*/ 0 h 2819400"/>
                      <a:gd name="connsiteX2" fmla="*/ 2882657 w 2882657"/>
                      <a:gd name="connsiteY2" fmla="*/ 2819400 h 2819400"/>
                      <a:gd name="connsiteX3" fmla="*/ 0 w 2882657"/>
                      <a:gd name="connsiteY3" fmla="*/ 2819400 h 2819400"/>
                      <a:gd name="connsiteX4" fmla="*/ 0 w 2882657"/>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657" h="2819400" extrusionOk="0">
                        <a:moveTo>
                          <a:pt x="0" y="0"/>
                        </a:moveTo>
                        <a:cubicBezTo>
                          <a:pt x="1082633" y="-156891"/>
                          <a:pt x="2363232" y="-51183"/>
                          <a:pt x="2882657" y="0"/>
                        </a:cubicBezTo>
                        <a:cubicBezTo>
                          <a:pt x="3017065" y="1085667"/>
                          <a:pt x="3007715" y="2146420"/>
                          <a:pt x="2882657" y="2819400"/>
                        </a:cubicBezTo>
                        <a:cubicBezTo>
                          <a:pt x="1886840" y="2858180"/>
                          <a:pt x="1099917" y="2665836"/>
                          <a:pt x="0" y="2819400"/>
                        </a:cubicBezTo>
                        <a:cubicBezTo>
                          <a:pt x="59319" y="1832714"/>
                          <a:pt x="-169866" y="109102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2D7E444-30B0-7384-D76C-B7CDFEF7EB82}"/>
              </a:ext>
            </a:extLst>
          </p:cNvPr>
          <p:cNvGrpSpPr/>
          <p:nvPr/>
        </p:nvGrpSpPr>
        <p:grpSpPr>
          <a:xfrm>
            <a:off x="7989452" y="2066817"/>
            <a:ext cx="4041068" cy="3026915"/>
            <a:chOff x="3756061" y="3455411"/>
            <a:chExt cx="3662296" cy="2743200"/>
          </a:xfrm>
        </p:grpSpPr>
        <p:sp>
          <p:nvSpPr>
            <p:cNvPr id="210" name="TextBox 209">
              <a:extLst>
                <a:ext uri="{FF2B5EF4-FFF2-40B4-BE49-F238E27FC236}">
                  <a16:creationId xmlns:a16="http://schemas.microsoft.com/office/drawing/2014/main" id="{727D1E19-99D5-C763-F9DA-1E5DEA966539}"/>
                </a:ext>
              </a:extLst>
            </p:cNvPr>
            <p:cNvSpPr txBox="1"/>
            <p:nvPr/>
          </p:nvSpPr>
          <p:spPr>
            <a:xfrm rot="16200000">
              <a:off x="3439981" y="4170835"/>
              <a:ext cx="1173398" cy="153888"/>
            </a:xfrm>
            <a:prstGeom prst="rect">
              <a:avLst/>
            </a:prstGeom>
            <a:noFill/>
            <a:ln>
              <a:solidFill>
                <a:schemeClr val="tx1"/>
              </a:solidFill>
            </a:ln>
          </p:spPr>
          <p:txBody>
            <a:bodyPr wrap="square" lIns="0" tIns="0" rIns="0" bIns="0" rtlCol="0">
              <a:spAutoFit/>
            </a:bodyPr>
            <a:lstStyle/>
            <a:p>
              <a:r>
                <a:rPr lang="en-US" sz="1000" dirty="0">
                  <a:latin typeface="Times New Roman" panose="02020603050405020304" pitchFamily="18" charset="0"/>
                  <a:cs typeface="Times New Roman" panose="02020603050405020304" pitchFamily="18" charset="0"/>
                </a:rPr>
                <a:t>Experimental Analysis</a:t>
              </a:r>
            </a:p>
          </p:txBody>
        </p:sp>
        <p:sp>
          <p:nvSpPr>
            <p:cNvPr id="211" name="TextBox 210">
              <a:extLst>
                <a:ext uri="{FF2B5EF4-FFF2-40B4-BE49-F238E27FC236}">
                  <a16:creationId xmlns:a16="http://schemas.microsoft.com/office/drawing/2014/main" id="{BD67CF11-8518-DEB7-4236-9922C8FCA981}"/>
                </a:ext>
              </a:extLst>
            </p:cNvPr>
            <p:cNvSpPr txBox="1"/>
            <p:nvPr/>
          </p:nvSpPr>
          <p:spPr>
            <a:xfrm>
              <a:off x="4611230" y="3725102"/>
              <a:ext cx="1211870" cy="153888"/>
            </a:xfrm>
            <a:prstGeom prst="rect">
              <a:avLst/>
            </a:prstGeom>
            <a:noFill/>
            <a:ln>
              <a:noFill/>
            </a:ln>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Predictive Performance</a:t>
              </a:r>
            </a:p>
          </p:txBody>
        </p:sp>
        <p:sp>
          <p:nvSpPr>
            <p:cNvPr id="212" name="TextBox 211">
              <a:extLst>
                <a:ext uri="{FF2B5EF4-FFF2-40B4-BE49-F238E27FC236}">
                  <a16:creationId xmlns:a16="http://schemas.microsoft.com/office/drawing/2014/main" id="{7DE4B4AC-F081-2D27-F585-6A88BAF582B9}"/>
                </a:ext>
              </a:extLst>
            </p:cNvPr>
            <p:cNvSpPr txBox="1"/>
            <p:nvPr/>
          </p:nvSpPr>
          <p:spPr>
            <a:xfrm>
              <a:off x="4608687" y="3934280"/>
              <a:ext cx="971420" cy="153888"/>
            </a:xfrm>
            <a:prstGeom prst="rect">
              <a:avLst/>
            </a:prstGeom>
            <a:noFill/>
            <a:ln>
              <a:noFill/>
            </a:ln>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Model Complexity</a:t>
              </a:r>
            </a:p>
          </p:txBody>
        </p:sp>
        <p:sp>
          <p:nvSpPr>
            <p:cNvPr id="213" name="TextBox 212">
              <a:extLst>
                <a:ext uri="{FF2B5EF4-FFF2-40B4-BE49-F238E27FC236}">
                  <a16:creationId xmlns:a16="http://schemas.microsoft.com/office/drawing/2014/main" id="{B3E3D4B0-9D89-96E8-D516-F8F6E497D9B6}"/>
                </a:ext>
              </a:extLst>
            </p:cNvPr>
            <p:cNvSpPr txBox="1"/>
            <p:nvPr/>
          </p:nvSpPr>
          <p:spPr>
            <a:xfrm>
              <a:off x="4608687" y="4170835"/>
              <a:ext cx="1179810" cy="153888"/>
            </a:xfrm>
            <a:prstGeom prst="rect">
              <a:avLst/>
            </a:prstGeom>
            <a:noFill/>
            <a:ln>
              <a:noFill/>
            </a:ln>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Statistical Significance</a:t>
              </a:r>
            </a:p>
          </p:txBody>
        </p:sp>
        <p:sp>
          <p:nvSpPr>
            <p:cNvPr id="214" name="TextBox 213">
              <a:extLst>
                <a:ext uri="{FF2B5EF4-FFF2-40B4-BE49-F238E27FC236}">
                  <a16:creationId xmlns:a16="http://schemas.microsoft.com/office/drawing/2014/main" id="{93596AA1-2967-B851-772B-0956A671FCE0}"/>
                </a:ext>
              </a:extLst>
            </p:cNvPr>
            <p:cNvSpPr txBox="1"/>
            <p:nvPr/>
          </p:nvSpPr>
          <p:spPr>
            <a:xfrm>
              <a:off x="4608687" y="4405453"/>
              <a:ext cx="1073585" cy="278929"/>
            </a:xfrm>
            <a:prstGeom prst="rect">
              <a:avLst/>
            </a:prstGeom>
            <a:noFill/>
            <a:ln>
              <a:noFill/>
            </a:ln>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Heatmap visualization </a:t>
              </a:r>
            </a:p>
            <a:p>
              <a:r>
                <a:rPr lang="en-US" sz="1000" dirty="0">
                  <a:latin typeface="Times New Roman" panose="02020603050405020304" pitchFamily="18" charset="0"/>
                  <a:cs typeface="Times New Roman" panose="02020603050405020304" pitchFamily="18" charset="0"/>
                </a:rPr>
                <a:t>Via Grad-CAM</a:t>
              </a:r>
            </a:p>
          </p:txBody>
        </p:sp>
        <p:cxnSp>
          <p:nvCxnSpPr>
            <p:cNvPr id="215" name="Straight Arrow Connector 214">
              <a:extLst>
                <a:ext uri="{FF2B5EF4-FFF2-40B4-BE49-F238E27FC236}">
                  <a16:creationId xmlns:a16="http://schemas.microsoft.com/office/drawing/2014/main" id="{566B3462-109D-CF1C-426F-1326C6C00F24}"/>
                </a:ext>
              </a:extLst>
            </p:cNvPr>
            <p:cNvCxnSpPr>
              <a:cxnSpLocks/>
              <a:endCxn id="211" idx="1"/>
            </p:cNvCxnSpPr>
            <p:nvPr/>
          </p:nvCxnSpPr>
          <p:spPr>
            <a:xfrm flipV="1">
              <a:off x="4084146" y="3802046"/>
              <a:ext cx="527084" cy="4457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B049B67C-6472-1295-9A06-000B3F06751B}"/>
                </a:ext>
              </a:extLst>
            </p:cNvPr>
            <p:cNvCxnSpPr>
              <a:cxnSpLocks/>
              <a:stCxn id="210" idx="2"/>
              <a:endCxn id="212" idx="1"/>
            </p:cNvCxnSpPr>
            <p:nvPr/>
          </p:nvCxnSpPr>
          <p:spPr>
            <a:xfrm flipV="1">
              <a:off x="4103624" y="4011224"/>
              <a:ext cx="505063" cy="236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F23CB2B-24AC-1FD3-B218-648444852978}"/>
                </a:ext>
              </a:extLst>
            </p:cNvPr>
            <p:cNvCxnSpPr>
              <a:cxnSpLocks/>
              <a:stCxn id="210" idx="2"/>
              <a:endCxn id="213" idx="1"/>
            </p:cNvCxnSpPr>
            <p:nvPr/>
          </p:nvCxnSpPr>
          <p:spPr>
            <a:xfrm>
              <a:off x="4103624" y="4247779"/>
              <a:ext cx="5050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E55AD354-AC70-6C60-8612-87C8766F7D50}"/>
                </a:ext>
              </a:extLst>
            </p:cNvPr>
            <p:cNvCxnSpPr>
              <a:cxnSpLocks/>
              <a:stCxn id="210" idx="2"/>
              <a:endCxn id="214" idx="1"/>
            </p:cNvCxnSpPr>
            <p:nvPr/>
          </p:nvCxnSpPr>
          <p:spPr>
            <a:xfrm>
              <a:off x="4103623" y="4247779"/>
              <a:ext cx="505064" cy="2971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9" name="Picture 218" descr="Graphical user interface, application&#10;&#10;Description automatically generated">
              <a:extLst>
                <a:ext uri="{FF2B5EF4-FFF2-40B4-BE49-F238E27FC236}">
                  <a16:creationId xmlns:a16="http://schemas.microsoft.com/office/drawing/2014/main" id="{1FB5F512-015D-84AC-CE73-2FB86C8C9181}"/>
                </a:ext>
              </a:extLst>
            </p:cNvPr>
            <p:cNvPicPr>
              <a:picLocks noChangeAspect="1"/>
            </p:cNvPicPr>
            <p:nvPr/>
          </p:nvPicPr>
          <p:blipFill rotWithShape="1">
            <a:blip r:embed="rId5">
              <a:extLst>
                <a:ext uri="{28A0092B-C50C-407E-A947-70E740481C1C}">
                  <a14:useLocalDpi xmlns:a14="http://schemas.microsoft.com/office/drawing/2010/main" val="0"/>
                </a:ext>
              </a:extLst>
            </a:blip>
            <a:srcRect l="4798" t="4862" r="3407" b="3701"/>
            <a:stretch/>
          </p:blipFill>
          <p:spPr>
            <a:xfrm>
              <a:off x="5889487" y="4317017"/>
              <a:ext cx="519491" cy="517461"/>
            </a:xfrm>
            <a:prstGeom prst="rect">
              <a:avLst/>
            </a:prstGeom>
          </p:spPr>
        </p:pic>
        <p:sp>
          <p:nvSpPr>
            <p:cNvPr id="220" name="TextBox 219">
              <a:extLst>
                <a:ext uri="{FF2B5EF4-FFF2-40B4-BE49-F238E27FC236}">
                  <a16:creationId xmlns:a16="http://schemas.microsoft.com/office/drawing/2014/main" id="{AC6E4D15-AE45-0E22-9107-EB76B2782351}"/>
                </a:ext>
              </a:extLst>
            </p:cNvPr>
            <p:cNvSpPr txBox="1"/>
            <p:nvPr/>
          </p:nvSpPr>
          <p:spPr>
            <a:xfrm rot="16200000">
              <a:off x="3734222" y="5459407"/>
              <a:ext cx="584916" cy="153888"/>
            </a:xfrm>
            <a:prstGeom prst="rect">
              <a:avLst/>
            </a:prstGeom>
            <a:noFill/>
            <a:ln>
              <a:solidFill>
                <a:schemeClr val="tx1"/>
              </a:solidFill>
            </a:ln>
          </p:spPr>
          <p:txBody>
            <a:bodyPr wrap="square" lIns="0" tIns="0" rIns="0" bIns="0" rtlCol="0">
              <a:spAutoFit/>
            </a:bodyPr>
            <a:lstStyle/>
            <a:p>
              <a:pPr algn="ctr"/>
              <a:r>
                <a:rPr lang="en-US" sz="1000" dirty="0">
                  <a:latin typeface="Times New Roman" panose="02020603050405020304" pitchFamily="18" charset="0"/>
                  <a:cs typeface="Times New Roman" panose="02020603050405020304" pitchFamily="18" charset="0"/>
                </a:rPr>
                <a:t>Outcome</a:t>
              </a:r>
            </a:p>
          </p:txBody>
        </p:sp>
        <p:sp>
          <p:nvSpPr>
            <p:cNvPr id="221" name="TextBox 220">
              <a:extLst>
                <a:ext uri="{FF2B5EF4-FFF2-40B4-BE49-F238E27FC236}">
                  <a16:creationId xmlns:a16="http://schemas.microsoft.com/office/drawing/2014/main" id="{3582B357-2BAF-2F43-F752-78EECCC761D2}"/>
                </a:ext>
              </a:extLst>
            </p:cNvPr>
            <p:cNvSpPr txBox="1"/>
            <p:nvPr/>
          </p:nvSpPr>
          <p:spPr>
            <a:xfrm>
              <a:off x="4608687" y="5184120"/>
              <a:ext cx="1433085" cy="307777"/>
            </a:xfrm>
            <a:prstGeom prst="rect">
              <a:avLst/>
            </a:prstGeom>
            <a:noFill/>
            <a:ln>
              <a:noFill/>
            </a:ln>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Recommendation for </a:t>
              </a:r>
            </a:p>
            <a:p>
              <a:r>
                <a:rPr lang="en-US" sz="1000" dirty="0">
                  <a:latin typeface="Times New Roman" panose="02020603050405020304" pitchFamily="18" charset="0"/>
                  <a:cs typeface="Times New Roman" panose="02020603050405020304" pitchFamily="18" charset="0"/>
                </a:rPr>
                <a:t>CNN architecture selection </a:t>
              </a:r>
            </a:p>
          </p:txBody>
        </p:sp>
        <p:cxnSp>
          <p:nvCxnSpPr>
            <p:cNvPr id="222" name="Straight Arrow Connector 221">
              <a:extLst>
                <a:ext uri="{FF2B5EF4-FFF2-40B4-BE49-F238E27FC236}">
                  <a16:creationId xmlns:a16="http://schemas.microsoft.com/office/drawing/2014/main" id="{5BB9023F-2E3D-951B-D31E-B0F0B37750DD}"/>
                </a:ext>
              </a:extLst>
            </p:cNvPr>
            <p:cNvCxnSpPr>
              <a:cxnSpLocks/>
              <a:stCxn id="220" idx="2"/>
              <a:endCxn id="221" idx="1"/>
            </p:cNvCxnSpPr>
            <p:nvPr/>
          </p:nvCxnSpPr>
          <p:spPr>
            <a:xfrm flipV="1">
              <a:off x="4103624" y="5338009"/>
              <a:ext cx="505063" cy="198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BA2CB75A-3195-EF31-F35A-55A98D1870A7}"/>
                </a:ext>
              </a:extLst>
            </p:cNvPr>
            <p:cNvSpPr txBox="1"/>
            <p:nvPr/>
          </p:nvSpPr>
          <p:spPr>
            <a:xfrm>
              <a:off x="4608687" y="5586013"/>
              <a:ext cx="2336907" cy="461665"/>
            </a:xfrm>
            <a:prstGeom prst="rect">
              <a:avLst/>
            </a:prstGeom>
            <a:noFill/>
            <a:ln>
              <a:noFill/>
            </a:ln>
          </p:spPr>
          <p:txBody>
            <a:bodyPr wrap="square" lIns="0" tIns="0" rIns="0" bIns="0" rtlCol="0">
              <a:spAutoFit/>
            </a:bodyPr>
            <a:lstStyle/>
            <a:p>
              <a:pPr algn="just"/>
              <a:r>
                <a:rPr lang="en-US" sz="1000" dirty="0">
                  <a:latin typeface="Times New Roman" panose="02020603050405020304" pitchFamily="18" charset="0"/>
                  <a:cs typeface="Times New Roman" panose="02020603050405020304" pitchFamily="18" charset="0"/>
                </a:rPr>
                <a:t>Trained CNN models made public which can be used by others for creating Lyme disease pre-scanner and doing transfer learning </a:t>
              </a:r>
            </a:p>
          </p:txBody>
        </p:sp>
        <p:cxnSp>
          <p:nvCxnSpPr>
            <p:cNvPr id="224" name="Straight Arrow Connector 223">
              <a:extLst>
                <a:ext uri="{FF2B5EF4-FFF2-40B4-BE49-F238E27FC236}">
                  <a16:creationId xmlns:a16="http://schemas.microsoft.com/office/drawing/2014/main" id="{B9F7BEE7-712D-0B08-5272-2D19A9194CE0}"/>
                </a:ext>
              </a:extLst>
            </p:cNvPr>
            <p:cNvCxnSpPr>
              <a:cxnSpLocks/>
              <a:stCxn id="220" idx="2"/>
              <a:endCxn id="223" idx="1"/>
            </p:cNvCxnSpPr>
            <p:nvPr/>
          </p:nvCxnSpPr>
          <p:spPr>
            <a:xfrm>
              <a:off x="4103624" y="5536351"/>
              <a:ext cx="505063" cy="280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E4A7A5FF-9974-AC90-78BF-E3346D080AED}"/>
                </a:ext>
              </a:extLst>
            </p:cNvPr>
            <p:cNvSpPr/>
            <p:nvPr/>
          </p:nvSpPr>
          <p:spPr>
            <a:xfrm>
              <a:off x="3756061" y="3455411"/>
              <a:ext cx="3662296" cy="2743200"/>
            </a:xfrm>
            <a:prstGeom prst="rect">
              <a:avLst/>
            </a:prstGeom>
            <a:noFill/>
            <a:ln>
              <a:solidFill>
                <a:schemeClr val="tx1"/>
              </a:solidFill>
              <a:prstDash val="dash"/>
              <a:extLst>
                <a:ext uri="{C807C97D-BFC1-408E-A445-0C87EB9F89A2}">
                  <ask:lineSketchStyleProps xmlns:ask="http://schemas.microsoft.com/office/drawing/2018/sketchyshapes" sd="306801416">
                    <a:custGeom>
                      <a:avLst/>
                      <a:gdLst>
                        <a:gd name="connsiteX0" fmla="*/ 0 w 2882657"/>
                        <a:gd name="connsiteY0" fmla="*/ 0 h 2819400"/>
                        <a:gd name="connsiteX1" fmla="*/ 2882657 w 2882657"/>
                        <a:gd name="connsiteY1" fmla="*/ 0 h 2819400"/>
                        <a:gd name="connsiteX2" fmla="*/ 2882657 w 2882657"/>
                        <a:gd name="connsiteY2" fmla="*/ 2819400 h 2819400"/>
                        <a:gd name="connsiteX3" fmla="*/ 0 w 2882657"/>
                        <a:gd name="connsiteY3" fmla="*/ 2819400 h 2819400"/>
                        <a:gd name="connsiteX4" fmla="*/ 0 w 2882657"/>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657" h="2819400" extrusionOk="0">
                          <a:moveTo>
                            <a:pt x="0" y="0"/>
                          </a:moveTo>
                          <a:cubicBezTo>
                            <a:pt x="1082633" y="-156891"/>
                            <a:pt x="2363232" y="-51183"/>
                            <a:pt x="2882657" y="0"/>
                          </a:cubicBezTo>
                          <a:cubicBezTo>
                            <a:pt x="3017065" y="1085667"/>
                            <a:pt x="3007715" y="2146420"/>
                            <a:pt x="2882657" y="2819400"/>
                          </a:cubicBezTo>
                          <a:cubicBezTo>
                            <a:pt x="1886840" y="2858180"/>
                            <a:pt x="1099917" y="2665836"/>
                            <a:pt x="0" y="2819400"/>
                          </a:cubicBezTo>
                          <a:cubicBezTo>
                            <a:pt x="59319" y="1832714"/>
                            <a:pt x="-169866" y="109102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7723451F-C15B-4C98-C168-94B863C02D91}"/>
              </a:ext>
            </a:extLst>
          </p:cNvPr>
          <p:cNvCxnSpPr>
            <a:cxnSpLocks/>
            <a:stCxn id="12" idx="3"/>
            <a:endCxn id="13" idx="1"/>
          </p:cNvCxnSpPr>
          <p:nvPr/>
        </p:nvCxnSpPr>
        <p:spPr>
          <a:xfrm flipV="1">
            <a:off x="3320436" y="3580274"/>
            <a:ext cx="3035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7BFA115-2D6B-A09A-BD41-D10135F05238}"/>
              </a:ext>
            </a:extLst>
          </p:cNvPr>
          <p:cNvGrpSpPr/>
          <p:nvPr/>
        </p:nvGrpSpPr>
        <p:grpSpPr>
          <a:xfrm>
            <a:off x="3759900" y="2457579"/>
            <a:ext cx="3783791" cy="1930080"/>
            <a:chOff x="3899045" y="707351"/>
            <a:chExt cx="3429134" cy="1749172"/>
          </a:xfrm>
        </p:grpSpPr>
        <p:pic>
          <p:nvPicPr>
            <p:cNvPr id="18" name="Picture 17" descr="Background pattern&#10;&#10;Description automatically generated">
              <a:extLst>
                <a:ext uri="{FF2B5EF4-FFF2-40B4-BE49-F238E27FC236}">
                  <a16:creationId xmlns:a16="http://schemas.microsoft.com/office/drawing/2014/main" id="{94D39F57-2419-8C79-1459-4A268DB2CA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4593" y="968676"/>
              <a:ext cx="365851" cy="274388"/>
            </a:xfrm>
            <a:prstGeom prst="rect">
              <a:avLst/>
            </a:prstGeom>
          </p:spPr>
        </p:pic>
        <p:grpSp>
          <p:nvGrpSpPr>
            <p:cNvPr id="19" name="Group 18">
              <a:extLst>
                <a:ext uri="{FF2B5EF4-FFF2-40B4-BE49-F238E27FC236}">
                  <a16:creationId xmlns:a16="http://schemas.microsoft.com/office/drawing/2014/main" id="{FFA914D4-ABC8-E888-7E1D-57F3CB593E4C}"/>
                </a:ext>
              </a:extLst>
            </p:cNvPr>
            <p:cNvGrpSpPr/>
            <p:nvPr/>
          </p:nvGrpSpPr>
          <p:grpSpPr>
            <a:xfrm>
              <a:off x="3981944" y="1584488"/>
              <a:ext cx="904749" cy="736869"/>
              <a:chOff x="1491018" y="1549021"/>
              <a:chExt cx="1470546" cy="1197681"/>
            </a:xfrm>
          </p:grpSpPr>
          <p:pic>
            <p:nvPicPr>
              <p:cNvPr id="207" name="Picture 206">
                <a:extLst>
                  <a:ext uri="{FF2B5EF4-FFF2-40B4-BE49-F238E27FC236}">
                    <a16:creationId xmlns:a16="http://schemas.microsoft.com/office/drawing/2014/main" id="{AC5340F0-C17B-D706-70C3-AC8A07361464}"/>
                  </a:ext>
                </a:extLst>
              </p:cNvPr>
              <p:cNvPicPr>
                <a:picLocks noChangeAspect="1"/>
              </p:cNvPicPr>
              <p:nvPr/>
            </p:nvPicPr>
            <p:blipFill>
              <a:blip r:embed="rId2">
                <a:extLst>
                  <a:ext uri="{28A0092B-C50C-407E-A947-70E740481C1C}">
                    <a14:useLocalDpi xmlns:a14="http://schemas.microsoft.com/office/drawing/2010/main" val="0"/>
                  </a:ext>
                </a:extLst>
              </a:blip>
              <a:srcRect l="14531" r="14531"/>
              <a:stretch/>
            </p:blipFill>
            <p:spPr>
              <a:xfrm>
                <a:off x="2019867" y="2053988"/>
                <a:ext cx="654973" cy="692714"/>
              </a:xfrm>
              <a:prstGeom prst="rect">
                <a:avLst/>
              </a:prstGeom>
            </p:spPr>
          </p:pic>
          <p:pic>
            <p:nvPicPr>
              <p:cNvPr id="208" name="Picture 207" descr="Close-up of a person's chest&#10;&#10;Description automatically generated with medium confidence">
                <a:extLst>
                  <a:ext uri="{FF2B5EF4-FFF2-40B4-BE49-F238E27FC236}">
                    <a16:creationId xmlns:a16="http://schemas.microsoft.com/office/drawing/2014/main" id="{2CE95AAF-6C91-F389-6EAA-3B404BACFDA8}"/>
                  </a:ext>
                </a:extLst>
              </p:cNvPr>
              <p:cNvPicPr>
                <a:picLocks noChangeAspect="1"/>
              </p:cNvPicPr>
              <p:nvPr/>
            </p:nvPicPr>
            <p:blipFill rotWithShape="1">
              <a:blip r:embed="rId3">
                <a:extLst>
                  <a:ext uri="{28A0092B-C50C-407E-A947-70E740481C1C}">
                    <a14:useLocalDpi xmlns:a14="http://schemas.microsoft.com/office/drawing/2010/main" val="0"/>
                  </a:ext>
                </a:extLst>
              </a:blip>
              <a:srcRect l="23307" t="3981" r="3937" b="3581"/>
              <a:stretch/>
            </p:blipFill>
            <p:spPr>
              <a:xfrm flipH="1">
                <a:off x="2283481" y="1549021"/>
                <a:ext cx="678083" cy="689211"/>
              </a:xfrm>
              <a:prstGeom prst="rect">
                <a:avLst/>
              </a:prstGeom>
            </p:spPr>
          </p:pic>
          <p:pic>
            <p:nvPicPr>
              <p:cNvPr id="209" name="Picture 208">
                <a:extLst>
                  <a:ext uri="{FF2B5EF4-FFF2-40B4-BE49-F238E27FC236}">
                    <a16:creationId xmlns:a16="http://schemas.microsoft.com/office/drawing/2014/main" id="{1CCCBAAE-6F78-502B-6C68-A2E6064CAF28}"/>
                  </a:ext>
                </a:extLst>
              </p:cNvPr>
              <p:cNvPicPr>
                <a:picLocks noChangeAspect="1"/>
              </p:cNvPicPr>
              <p:nvPr/>
            </p:nvPicPr>
            <p:blipFill>
              <a:blip r:embed="rId4">
                <a:extLst>
                  <a:ext uri="{28A0092B-C50C-407E-A947-70E740481C1C}">
                    <a14:useLocalDpi xmlns:a14="http://schemas.microsoft.com/office/drawing/2010/main" val="0"/>
                  </a:ext>
                </a:extLst>
              </a:blip>
              <a:srcRect l="15975" r="15975"/>
              <a:stretch/>
            </p:blipFill>
            <p:spPr>
              <a:xfrm>
                <a:off x="1491018" y="1552927"/>
                <a:ext cx="716506" cy="685304"/>
              </a:xfrm>
              <a:prstGeom prst="rect">
                <a:avLst/>
              </a:prstGeom>
            </p:spPr>
          </p:pic>
        </p:grpSp>
        <p:grpSp>
          <p:nvGrpSpPr>
            <p:cNvPr id="20" name="Group 19">
              <a:extLst>
                <a:ext uri="{FF2B5EF4-FFF2-40B4-BE49-F238E27FC236}">
                  <a16:creationId xmlns:a16="http://schemas.microsoft.com/office/drawing/2014/main" id="{24577FCB-E82D-118A-4F9D-93AC15BA24AB}"/>
                </a:ext>
              </a:extLst>
            </p:cNvPr>
            <p:cNvGrpSpPr/>
            <p:nvPr/>
          </p:nvGrpSpPr>
          <p:grpSpPr>
            <a:xfrm>
              <a:off x="5070434" y="1682751"/>
              <a:ext cx="515371" cy="519608"/>
              <a:chOff x="3717758" y="1335505"/>
              <a:chExt cx="1624262" cy="1637616"/>
            </a:xfrm>
          </p:grpSpPr>
          <p:sp>
            <p:nvSpPr>
              <p:cNvPr id="202" name="Rectangle 201">
                <a:extLst>
                  <a:ext uri="{FF2B5EF4-FFF2-40B4-BE49-F238E27FC236}">
                    <a16:creationId xmlns:a16="http://schemas.microsoft.com/office/drawing/2014/main" id="{5452F125-BD0F-C0A9-BE8D-33E8AC7AF536}"/>
                  </a:ext>
                </a:extLst>
              </p:cNvPr>
              <p:cNvSpPr/>
              <p:nvPr/>
            </p:nvSpPr>
            <p:spPr>
              <a:xfrm>
                <a:off x="3717758" y="1335505"/>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3" name="Rectangle 202">
                <a:extLst>
                  <a:ext uri="{FF2B5EF4-FFF2-40B4-BE49-F238E27FC236}">
                    <a16:creationId xmlns:a16="http://schemas.microsoft.com/office/drawing/2014/main" id="{2F2EF4F9-7D41-759B-0454-946D25C7B016}"/>
                  </a:ext>
                </a:extLst>
              </p:cNvPr>
              <p:cNvSpPr/>
              <p:nvPr/>
            </p:nvSpPr>
            <p:spPr>
              <a:xfrm>
                <a:off x="3898231" y="1549021"/>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4" name="Rectangle 203">
                <a:extLst>
                  <a:ext uri="{FF2B5EF4-FFF2-40B4-BE49-F238E27FC236}">
                    <a16:creationId xmlns:a16="http://schemas.microsoft.com/office/drawing/2014/main" id="{C354FF61-9D09-AA7A-1B95-F267A602517A}"/>
                  </a:ext>
                </a:extLst>
              </p:cNvPr>
              <p:cNvSpPr/>
              <p:nvPr/>
            </p:nvSpPr>
            <p:spPr>
              <a:xfrm>
                <a:off x="4078704" y="1762537"/>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5" name="Rectangle 204">
                <a:extLst>
                  <a:ext uri="{FF2B5EF4-FFF2-40B4-BE49-F238E27FC236}">
                    <a16:creationId xmlns:a16="http://schemas.microsoft.com/office/drawing/2014/main" id="{C4362D64-89C9-DAD9-7671-7D9083BF09A3}"/>
                  </a:ext>
                </a:extLst>
              </p:cNvPr>
              <p:cNvSpPr/>
              <p:nvPr/>
            </p:nvSpPr>
            <p:spPr>
              <a:xfrm>
                <a:off x="4259179" y="1952079"/>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6" name="Rectangle 205">
                <a:extLst>
                  <a:ext uri="{FF2B5EF4-FFF2-40B4-BE49-F238E27FC236}">
                    <a16:creationId xmlns:a16="http://schemas.microsoft.com/office/drawing/2014/main" id="{78285082-EA73-BD75-97DF-4D4344B18033}"/>
                  </a:ext>
                </a:extLst>
              </p:cNvPr>
              <p:cNvSpPr/>
              <p:nvPr/>
            </p:nvSpPr>
            <p:spPr>
              <a:xfrm>
                <a:off x="4439652" y="2167005"/>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A6CD41-70E8-2DC7-4BA1-89B884F49417}"/>
                </a:ext>
              </a:extLst>
            </p:cNvPr>
            <p:cNvGrpSpPr/>
            <p:nvPr/>
          </p:nvGrpSpPr>
          <p:grpSpPr>
            <a:xfrm>
              <a:off x="5585805" y="1770834"/>
              <a:ext cx="762099" cy="350599"/>
              <a:chOff x="3841720" y="2038649"/>
              <a:chExt cx="762099" cy="350599"/>
            </a:xfrm>
          </p:grpSpPr>
          <p:grpSp>
            <p:nvGrpSpPr>
              <p:cNvPr id="43" name="Group 42">
                <a:extLst>
                  <a:ext uri="{FF2B5EF4-FFF2-40B4-BE49-F238E27FC236}">
                    <a16:creationId xmlns:a16="http://schemas.microsoft.com/office/drawing/2014/main" id="{2B50291F-7815-DF86-FD61-15D3635E9F1F}"/>
                  </a:ext>
                </a:extLst>
              </p:cNvPr>
              <p:cNvGrpSpPr/>
              <p:nvPr/>
            </p:nvGrpSpPr>
            <p:grpSpPr>
              <a:xfrm>
                <a:off x="4011406" y="2038649"/>
                <a:ext cx="347740" cy="350599"/>
                <a:chOff x="3717758" y="1335505"/>
                <a:chExt cx="1624262" cy="1637616"/>
              </a:xfrm>
            </p:grpSpPr>
            <p:sp>
              <p:nvSpPr>
                <p:cNvPr id="197" name="Rectangle 196">
                  <a:extLst>
                    <a:ext uri="{FF2B5EF4-FFF2-40B4-BE49-F238E27FC236}">
                      <a16:creationId xmlns:a16="http://schemas.microsoft.com/office/drawing/2014/main" id="{135B1327-88E0-6AC4-5C00-31470108F1F7}"/>
                    </a:ext>
                  </a:extLst>
                </p:cNvPr>
                <p:cNvSpPr/>
                <p:nvPr/>
              </p:nvSpPr>
              <p:spPr>
                <a:xfrm>
                  <a:off x="3717758" y="1335505"/>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8" name="Rectangle 197">
                  <a:extLst>
                    <a:ext uri="{FF2B5EF4-FFF2-40B4-BE49-F238E27FC236}">
                      <a16:creationId xmlns:a16="http://schemas.microsoft.com/office/drawing/2014/main" id="{515220D2-896E-0A9C-34F2-26BE3C37BB03}"/>
                    </a:ext>
                  </a:extLst>
                </p:cNvPr>
                <p:cNvSpPr/>
                <p:nvPr/>
              </p:nvSpPr>
              <p:spPr>
                <a:xfrm>
                  <a:off x="3898231" y="1549021"/>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9" name="Rectangle 198">
                  <a:extLst>
                    <a:ext uri="{FF2B5EF4-FFF2-40B4-BE49-F238E27FC236}">
                      <a16:creationId xmlns:a16="http://schemas.microsoft.com/office/drawing/2014/main" id="{C118ABB3-7EC6-A568-2476-35C499F06068}"/>
                    </a:ext>
                  </a:extLst>
                </p:cNvPr>
                <p:cNvSpPr/>
                <p:nvPr/>
              </p:nvSpPr>
              <p:spPr>
                <a:xfrm>
                  <a:off x="4078704" y="1762537"/>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0" name="Rectangle 199">
                  <a:extLst>
                    <a:ext uri="{FF2B5EF4-FFF2-40B4-BE49-F238E27FC236}">
                      <a16:creationId xmlns:a16="http://schemas.microsoft.com/office/drawing/2014/main" id="{1416C3C8-CD99-D236-0133-22A6F5BEBEFE}"/>
                    </a:ext>
                  </a:extLst>
                </p:cNvPr>
                <p:cNvSpPr/>
                <p:nvPr/>
              </p:nvSpPr>
              <p:spPr>
                <a:xfrm>
                  <a:off x="4259179" y="1952079"/>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5BA425BF-C599-7BE2-67E1-6BE65A1B9FE5}"/>
                    </a:ext>
                  </a:extLst>
                </p:cNvPr>
                <p:cNvSpPr/>
                <p:nvPr/>
              </p:nvSpPr>
              <p:spPr>
                <a:xfrm>
                  <a:off x="4439652" y="2167005"/>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2A8A0F1D-340B-2FC4-4B18-CE63656AB6FC}"/>
                  </a:ext>
                </a:extLst>
              </p:cNvPr>
              <p:cNvGrpSpPr/>
              <p:nvPr/>
            </p:nvGrpSpPr>
            <p:grpSpPr>
              <a:xfrm>
                <a:off x="4324939" y="2063852"/>
                <a:ext cx="179210" cy="231413"/>
                <a:chOff x="7165391" y="1501507"/>
                <a:chExt cx="1130060" cy="1305599"/>
              </a:xfrm>
            </p:grpSpPr>
            <p:sp>
              <p:nvSpPr>
                <p:cNvPr id="192" name="Rectangle 191">
                  <a:extLst>
                    <a:ext uri="{FF2B5EF4-FFF2-40B4-BE49-F238E27FC236}">
                      <a16:creationId xmlns:a16="http://schemas.microsoft.com/office/drawing/2014/main" id="{F286B80F-9E3D-C430-0BF2-1EFC8AB805C7}"/>
                    </a:ext>
                  </a:extLst>
                </p:cNvPr>
                <p:cNvSpPr/>
                <p:nvPr/>
              </p:nvSpPr>
              <p:spPr>
                <a:xfrm flipH="1">
                  <a:off x="7165391" y="1501507"/>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3" name="Rectangle 192">
                  <a:extLst>
                    <a:ext uri="{FF2B5EF4-FFF2-40B4-BE49-F238E27FC236}">
                      <a16:creationId xmlns:a16="http://schemas.microsoft.com/office/drawing/2014/main" id="{39955A3E-3D44-EDC6-CBDE-B34872036439}"/>
                    </a:ext>
                  </a:extLst>
                </p:cNvPr>
                <p:cNvSpPr/>
                <p:nvPr/>
              </p:nvSpPr>
              <p:spPr>
                <a:xfrm flipH="1">
                  <a:off x="7391403" y="1789641"/>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4" name="Rectangle 193">
                  <a:extLst>
                    <a:ext uri="{FF2B5EF4-FFF2-40B4-BE49-F238E27FC236}">
                      <a16:creationId xmlns:a16="http://schemas.microsoft.com/office/drawing/2014/main" id="{87022C91-9D8D-5B7C-918C-02DE9ED8C82C}"/>
                    </a:ext>
                  </a:extLst>
                </p:cNvPr>
                <p:cNvSpPr/>
                <p:nvPr/>
              </p:nvSpPr>
              <p:spPr>
                <a:xfrm flipH="1">
                  <a:off x="7617415" y="2064643"/>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5" name="Rectangle 194">
                  <a:extLst>
                    <a:ext uri="{FF2B5EF4-FFF2-40B4-BE49-F238E27FC236}">
                      <a16:creationId xmlns:a16="http://schemas.microsoft.com/office/drawing/2014/main" id="{F11A56E7-0DA8-8FE0-75C1-6F501CD907F3}"/>
                    </a:ext>
                  </a:extLst>
                </p:cNvPr>
                <p:cNvSpPr/>
                <p:nvPr/>
              </p:nvSpPr>
              <p:spPr>
                <a:xfrm flipH="1">
                  <a:off x="7843427" y="2333558"/>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6" name="Rectangle 195">
                  <a:extLst>
                    <a:ext uri="{FF2B5EF4-FFF2-40B4-BE49-F238E27FC236}">
                      <a16:creationId xmlns:a16="http://schemas.microsoft.com/office/drawing/2014/main" id="{69CCBCD4-FFA5-3CBB-3776-5929A45A8FA6}"/>
                    </a:ext>
                  </a:extLst>
                </p:cNvPr>
                <p:cNvSpPr/>
                <p:nvPr/>
              </p:nvSpPr>
              <p:spPr>
                <a:xfrm flipH="1">
                  <a:off x="8069439" y="2605202"/>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5" name="Oval 54">
                <a:extLst>
                  <a:ext uri="{FF2B5EF4-FFF2-40B4-BE49-F238E27FC236}">
                    <a16:creationId xmlns:a16="http://schemas.microsoft.com/office/drawing/2014/main" id="{68714F25-3838-72A0-994B-916E4070D8B6}"/>
                  </a:ext>
                </a:extLst>
              </p:cNvPr>
              <p:cNvSpPr/>
              <p:nvPr/>
            </p:nvSpPr>
            <p:spPr>
              <a:xfrm>
                <a:off x="4516779" y="2088185"/>
                <a:ext cx="87040" cy="862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6092B5E-7965-A98B-3345-8E6D8BE3AF33}"/>
                  </a:ext>
                </a:extLst>
              </p:cNvPr>
              <p:cNvCxnSpPr/>
              <p:nvPr/>
            </p:nvCxnSpPr>
            <p:spPr>
              <a:xfrm>
                <a:off x="3841720" y="2163666"/>
                <a:ext cx="13063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CCBBFC3-5649-30AE-95D8-CDB989FE5A2B}"/>
                  </a:ext>
                </a:extLst>
              </p:cNvPr>
              <p:cNvCxnSpPr>
                <a:stCxn id="197" idx="0"/>
                <a:endCxn id="192" idx="0"/>
              </p:cNvCxnSpPr>
              <p:nvPr/>
            </p:nvCxnSpPr>
            <p:spPr>
              <a:xfrm>
                <a:off x="4108001" y="2038649"/>
                <a:ext cx="234859" cy="2520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AB0A13-D141-DFDB-CFEC-FBA570222674}"/>
                  </a:ext>
                </a:extLst>
              </p:cNvPr>
              <p:cNvCxnSpPr>
                <a:cxnSpLocks/>
                <a:stCxn id="201" idx="2"/>
                <a:endCxn id="196" idx="2"/>
              </p:cNvCxnSpPr>
              <p:nvPr/>
            </p:nvCxnSpPr>
            <p:spPr>
              <a:xfrm flipV="1">
                <a:off x="4262552" y="2295265"/>
                <a:ext cx="223676" cy="939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442DFDF-0819-4A64-66D9-7B2561CAB6D1}"/>
                  </a:ext>
                </a:extLst>
              </p:cNvPr>
              <p:cNvCxnSpPr>
                <a:cxnSpLocks/>
                <a:stCxn id="192" idx="1"/>
                <a:endCxn id="55" idx="2"/>
              </p:cNvCxnSpPr>
              <p:nvPr/>
            </p:nvCxnSpPr>
            <p:spPr>
              <a:xfrm>
                <a:off x="4360781" y="2081746"/>
                <a:ext cx="155998" cy="4958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959599-939A-6A3D-570B-FC616DDC235F}"/>
                  </a:ext>
                </a:extLst>
              </p:cNvPr>
              <p:cNvCxnSpPr>
                <a:cxnSpLocks/>
                <a:stCxn id="193" idx="1"/>
                <a:endCxn id="55" idx="2"/>
              </p:cNvCxnSpPr>
              <p:nvPr/>
            </p:nvCxnSpPr>
            <p:spPr>
              <a:xfrm flipV="1">
                <a:off x="4396623" y="2131331"/>
                <a:ext cx="120156" cy="148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34993DE-EDBE-6FF6-468B-8854A4C66F37}"/>
                  </a:ext>
                </a:extLst>
              </p:cNvPr>
              <p:cNvCxnSpPr>
                <a:cxnSpLocks/>
                <a:stCxn id="194" idx="1"/>
                <a:endCxn id="55" idx="2"/>
              </p:cNvCxnSpPr>
              <p:nvPr/>
            </p:nvCxnSpPr>
            <p:spPr>
              <a:xfrm flipV="1">
                <a:off x="4432465" y="2131331"/>
                <a:ext cx="84314" cy="5022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79BFE78-7EAC-269D-AFCD-4EB7E209A089}"/>
                  </a:ext>
                </a:extLst>
              </p:cNvPr>
              <p:cNvCxnSpPr>
                <a:cxnSpLocks/>
                <a:stCxn id="195" idx="1"/>
                <a:endCxn id="55" idx="2"/>
              </p:cNvCxnSpPr>
              <p:nvPr/>
            </p:nvCxnSpPr>
            <p:spPr>
              <a:xfrm flipV="1">
                <a:off x="4468307" y="2131331"/>
                <a:ext cx="48472" cy="9789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95DC88B-27B9-660C-B161-B7569C91969B}"/>
                  </a:ext>
                </a:extLst>
              </p:cNvPr>
              <p:cNvCxnSpPr>
                <a:cxnSpLocks/>
                <a:stCxn id="196" idx="1"/>
                <a:endCxn id="55" idx="2"/>
              </p:cNvCxnSpPr>
              <p:nvPr/>
            </p:nvCxnSpPr>
            <p:spPr>
              <a:xfrm flipV="1">
                <a:off x="4504149" y="2131331"/>
                <a:ext cx="12630" cy="14604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08284805-EB58-389C-6BF8-E700FD158CEE}"/>
                </a:ext>
              </a:extLst>
            </p:cNvPr>
            <p:cNvCxnSpPr>
              <a:cxnSpLocks/>
            </p:cNvCxnSpPr>
            <p:nvPr/>
          </p:nvCxnSpPr>
          <p:spPr>
            <a:xfrm>
              <a:off x="4786220" y="1732435"/>
              <a:ext cx="655470" cy="34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59F1624-5D64-BD1F-A151-18DF8A182E90}"/>
                </a:ext>
              </a:extLst>
            </p:cNvPr>
            <p:cNvCxnSpPr>
              <a:cxnSpLocks/>
            </p:cNvCxnSpPr>
            <p:nvPr/>
          </p:nvCxnSpPr>
          <p:spPr>
            <a:xfrm>
              <a:off x="4786220" y="1831824"/>
              <a:ext cx="655470" cy="242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7DA4394-7630-F2BF-D267-1F9A1C79F8A9}"/>
                </a:ext>
              </a:extLst>
            </p:cNvPr>
            <p:cNvSpPr/>
            <p:nvPr/>
          </p:nvSpPr>
          <p:spPr>
            <a:xfrm>
              <a:off x="4687310" y="1734340"/>
              <a:ext cx="98910" cy="993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667D44-B834-D351-9977-4A0C10C1772B}"/>
                </a:ext>
              </a:extLst>
            </p:cNvPr>
            <p:cNvSpPr txBox="1"/>
            <p:nvPr/>
          </p:nvSpPr>
          <p:spPr>
            <a:xfrm>
              <a:off x="6364580" y="1837625"/>
              <a:ext cx="471283" cy="153888"/>
            </a:xfrm>
            <a:prstGeom prst="rect">
              <a:avLst/>
            </a:prstGeom>
            <a:noFill/>
          </p:spPr>
          <p:txBody>
            <a:bodyPr wrap="none" lIns="0" tIns="0" rIns="0" bIns="0" rtlCol="0">
              <a:spAutoFit/>
            </a:bodyPr>
            <a:lstStyle/>
            <a:p>
              <a:r>
                <a:rPr lang="en-US" sz="1000" dirty="0" err="1">
                  <a:latin typeface="Times New Roman" panose="02020603050405020304" pitchFamily="18" charset="0"/>
                  <a:cs typeface="Times New Roman" panose="02020603050405020304" pitchFamily="18" charset="0"/>
                </a:rPr>
                <a:t>Confuser</a:t>
              </a:r>
              <a:endParaRPr lang="en-US" sz="1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42FC5833-F10B-817F-60C3-CD80904C4556}"/>
                </a:ext>
              </a:extLst>
            </p:cNvPr>
            <p:cNvSpPr txBox="1"/>
            <p:nvPr/>
          </p:nvSpPr>
          <p:spPr>
            <a:xfrm>
              <a:off x="5137753" y="2317059"/>
              <a:ext cx="1048887" cy="139464"/>
            </a:xfrm>
            <a:prstGeom prst="rect">
              <a:avLst/>
            </a:prstGeom>
            <a:noFill/>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25 CNN Architectures</a:t>
              </a:r>
            </a:p>
          </p:txBody>
        </p:sp>
        <p:sp>
          <p:nvSpPr>
            <p:cNvPr id="32" name="Rectangle: Rounded Corners 31">
              <a:extLst>
                <a:ext uri="{FF2B5EF4-FFF2-40B4-BE49-F238E27FC236}">
                  <a16:creationId xmlns:a16="http://schemas.microsoft.com/office/drawing/2014/main" id="{E8C52AFB-103A-6344-16DF-AA7AB176E3FF}"/>
                </a:ext>
              </a:extLst>
            </p:cNvPr>
            <p:cNvSpPr/>
            <p:nvPr/>
          </p:nvSpPr>
          <p:spPr>
            <a:xfrm>
              <a:off x="5012997" y="1620379"/>
              <a:ext cx="1346282" cy="65151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descr="Google &amp;amp; DeepMind Researchers Revamp ImageNet | Synced">
              <a:extLst>
                <a:ext uri="{FF2B5EF4-FFF2-40B4-BE49-F238E27FC236}">
                  <a16:creationId xmlns:a16="http://schemas.microsoft.com/office/drawing/2014/main" id="{2FC2E847-5BED-55FC-6F7D-AD81420B44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0243" y="871376"/>
              <a:ext cx="874418" cy="37470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2F73B8D-F94F-35FB-6660-9C6BACEB0427}"/>
                </a:ext>
              </a:extLst>
            </p:cNvPr>
            <p:cNvSpPr txBox="1"/>
            <p:nvPr/>
          </p:nvSpPr>
          <p:spPr>
            <a:xfrm>
              <a:off x="5002435" y="1333240"/>
              <a:ext cx="1362682" cy="139464"/>
            </a:xfrm>
            <a:prstGeom prst="rect">
              <a:avLst/>
            </a:prstGeom>
            <a:noFill/>
            <a:ln>
              <a:solidFill>
                <a:schemeClr val="tx1"/>
              </a:solidFill>
            </a:ln>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Custom Pre-training Strategy</a:t>
              </a:r>
            </a:p>
          </p:txBody>
        </p:sp>
        <p:cxnSp>
          <p:nvCxnSpPr>
            <p:cNvPr id="35" name="Straight Connector 34">
              <a:extLst>
                <a:ext uri="{FF2B5EF4-FFF2-40B4-BE49-F238E27FC236}">
                  <a16:creationId xmlns:a16="http://schemas.microsoft.com/office/drawing/2014/main" id="{EF775E5E-9603-F2EB-2537-3C2568CD3F6B}"/>
                </a:ext>
              </a:extLst>
            </p:cNvPr>
            <p:cNvCxnSpPr>
              <a:stCxn id="34" idx="2"/>
              <a:endCxn id="32" idx="0"/>
            </p:cNvCxnSpPr>
            <p:nvPr/>
          </p:nvCxnSpPr>
          <p:spPr>
            <a:xfrm>
              <a:off x="5683777" y="1472704"/>
              <a:ext cx="2362" cy="147675"/>
            </a:xfrm>
            <a:prstGeom prst="line">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131CD2A-27B5-B8C1-395D-1A63FD19DFEA}"/>
                </a:ext>
              </a:extLst>
            </p:cNvPr>
            <p:cNvCxnSpPr>
              <a:cxnSpLocks/>
              <a:endCxn id="34" idx="0"/>
            </p:cNvCxnSpPr>
            <p:nvPr/>
          </p:nvCxnSpPr>
          <p:spPr>
            <a:xfrm>
              <a:off x="5242224" y="1137915"/>
              <a:ext cx="441553" cy="195326"/>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descr="A close up of a person's skin&#10;&#10;Description automatically generated with low confidence">
              <a:extLst>
                <a:ext uri="{FF2B5EF4-FFF2-40B4-BE49-F238E27FC236}">
                  <a16:creationId xmlns:a16="http://schemas.microsoft.com/office/drawing/2014/main" id="{253C2CA1-73EF-FA21-6BEB-685823E2C0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737382" y="882789"/>
              <a:ext cx="365849" cy="274387"/>
            </a:xfrm>
            <a:prstGeom prst="rect">
              <a:avLst/>
            </a:prstGeom>
          </p:spPr>
        </p:pic>
        <p:pic>
          <p:nvPicPr>
            <p:cNvPr id="38" name="Picture 37">
              <a:extLst>
                <a:ext uri="{FF2B5EF4-FFF2-40B4-BE49-F238E27FC236}">
                  <a16:creationId xmlns:a16="http://schemas.microsoft.com/office/drawing/2014/main" id="{81510400-B368-05CE-2247-C6DE9B5E88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000740" y="707351"/>
              <a:ext cx="365851" cy="274388"/>
            </a:xfrm>
            <a:prstGeom prst="rect">
              <a:avLst/>
            </a:prstGeom>
          </p:spPr>
        </p:pic>
        <p:sp>
          <p:nvSpPr>
            <p:cNvPr id="39" name="TextBox 38">
              <a:extLst>
                <a:ext uri="{FF2B5EF4-FFF2-40B4-BE49-F238E27FC236}">
                  <a16:creationId xmlns:a16="http://schemas.microsoft.com/office/drawing/2014/main" id="{3F0DCB4C-C1C0-3B19-6DAA-A73DD2FB9278}"/>
                </a:ext>
              </a:extLst>
            </p:cNvPr>
            <p:cNvSpPr txBox="1"/>
            <p:nvPr/>
          </p:nvSpPr>
          <p:spPr>
            <a:xfrm>
              <a:off x="5777888" y="1005559"/>
              <a:ext cx="495328" cy="123111"/>
            </a:xfrm>
            <a:prstGeom prst="rect">
              <a:avLst/>
            </a:prstGeom>
            <a:noFill/>
          </p:spPr>
          <p:txBody>
            <a:bodyPr wrap="square" lIns="0" tIns="0" rIns="0" bIns="0" rtlCol="0">
              <a:spAutoFit/>
            </a:bodyPr>
            <a:lstStyle/>
            <a:p>
              <a:r>
                <a:rPr lang="en-US" sz="800" dirty="0">
                  <a:latin typeface="Times New Roman" panose="02020603050405020304" pitchFamily="18" charset="0"/>
                  <a:cs typeface="Times New Roman" panose="02020603050405020304" pitchFamily="18" charset="0"/>
                </a:rPr>
                <a:t>HAM10000</a:t>
              </a:r>
            </a:p>
          </p:txBody>
        </p:sp>
        <p:cxnSp>
          <p:nvCxnSpPr>
            <p:cNvPr id="40" name="Straight Arrow Connector 39">
              <a:extLst>
                <a:ext uri="{FF2B5EF4-FFF2-40B4-BE49-F238E27FC236}">
                  <a16:creationId xmlns:a16="http://schemas.microsoft.com/office/drawing/2014/main" id="{83DDF456-2AFC-1B30-F6E8-EB63EE886CD6}"/>
                </a:ext>
              </a:extLst>
            </p:cNvPr>
            <p:cNvCxnSpPr>
              <a:cxnSpLocks/>
              <a:stCxn id="39" idx="2"/>
              <a:endCxn id="34" idx="0"/>
            </p:cNvCxnSpPr>
            <p:nvPr/>
          </p:nvCxnSpPr>
          <p:spPr>
            <a:xfrm flipH="1">
              <a:off x="5683777" y="1128670"/>
              <a:ext cx="341776" cy="20457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B1FFCAB-65EE-8554-9BB7-2F35DFCBCD57}"/>
                </a:ext>
              </a:extLst>
            </p:cNvPr>
            <p:cNvSpPr txBox="1"/>
            <p:nvPr/>
          </p:nvSpPr>
          <p:spPr>
            <a:xfrm>
              <a:off x="6367980" y="1722059"/>
              <a:ext cx="960199" cy="153888"/>
            </a:xfrm>
            <a:prstGeom prst="rect">
              <a:avLst/>
            </a:prstGeom>
            <a:noFill/>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Erythema </a:t>
              </a:r>
              <a:r>
                <a:rPr lang="en-US" sz="1000" dirty="0" err="1">
                  <a:latin typeface="Times New Roman" panose="02020603050405020304" pitchFamily="18" charset="0"/>
                  <a:cs typeface="Times New Roman" panose="02020603050405020304" pitchFamily="18" charset="0"/>
                </a:rPr>
                <a:t>Migrans</a:t>
              </a:r>
              <a:endParaRPr lang="en-US" sz="10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F65147AC-4923-49D5-61B9-DC83A63AF327}"/>
                </a:ext>
              </a:extLst>
            </p:cNvPr>
            <p:cNvSpPr txBox="1"/>
            <p:nvPr/>
          </p:nvSpPr>
          <p:spPr>
            <a:xfrm>
              <a:off x="3899045" y="1426508"/>
              <a:ext cx="1064394" cy="153888"/>
            </a:xfrm>
            <a:prstGeom prst="rect">
              <a:avLst/>
            </a:prstGeom>
            <a:noFill/>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Novel Lyme Dataset</a:t>
              </a:r>
            </a:p>
          </p:txBody>
        </p:sp>
      </p:grpSp>
      <p:cxnSp>
        <p:nvCxnSpPr>
          <p:cNvPr id="17" name="Straight Arrow Connector 16">
            <a:extLst>
              <a:ext uri="{FF2B5EF4-FFF2-40B4-BE49-F238E27FC236}">
                <a16:creationId xmlns:a16="http://schemas.microsoft.com/office/drawing/2014/main" id="{883468B4-D329-7C1D-0E9A-299CF2E6C49B}"/>
              </a:ext>
            </a:extLst>
          </p:cNvPr>
          <p:cNvCxnSpPr>
            <a:cxnSpLocks/>
            <a:stCxn id="13" idx="3"/>
            <a:endCxn id="225" idx="1"/>
          </p:cNvCxnSpPr>
          <p:nvPr/>
        </p:nvCxnSpPr>
        <p:spPr>
          <a:xfrm>
            <a:off x="7665035" y="3580274"/>
            <a:ext cx="32441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5" name="Footer Placeholder 234">
            <a:extLst>
              <a:ext uri="{FF2B5EF4-FFF2-40B4-BE49-F238E27FC236}">
                <a16:creationId xmlns:a16="http://schemas.microsoft.com/office/drawing/2014/main" id="{D2FBE4BA-DB10-B911-D621-D2E44B5CB0A2}"/>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E558572E-1F53-611D-9A78-28E79B5D9E22}"/>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 name="Slide Number Placeholder 5">
            <a:extLst>
              <a:ext uri="{FF2B5EF4-FFF2-40B4-BE49-F238E27FC236}">
                <a16:creationId xmlns:a16="http://schemas.microsoft.com/office/drawing/2014/main" id="{27775C8E-8D56-894C-84EC-FA07A74EC2A8}"/>
              </a:ext>
            </a:extLst>
          </p:cNvPr>
          <p:cNvSpPr>
            <a:spLocks noGrp="1"/>
          </p:cNvSpPr>
          <p:nvPr>
            <p:ph type="sldNum" sz="quarter" idx="12"/>
          </p:nvPr>
        </p:nvSpPr>
        <p:spPr/>
        <p:txBody>
          <a:bodyPr/>
          <a:lstStyle/>
          <a:p>
            <a:fld id="{6DCCA1CE-54D3-4B1F-BAFE-BDD10B4D91A3}" type="slidenum">
              <a:rPr lang="en-US" smtClean="0"/>
              <a:pPr/>
              <a:t>19</a:t>
            </a:fld>
            <a:r>
              <a:rPr lang="en-US"/>
              <a:t>/52</a:t>
            </a:r>
            <a:endParaRPr lang="en-US" dirty="0"/>
          </a:p>
        </p:txBody>
      </p:sp>
      <p:sp>
        <p:nvSpPr>
          <p:cNvPr id="7" name="PptLabsAgenda_&amp;^@BeamShapeText_&amp;^@Introduction_2">
            <a:extLst>
              <a:ext uri="{FF2B5EF4-FFF2-40B4-BE49-F238E27FC236}">
                <a16:creationId xmlns:a16="http://schemas.microsoft.com/office/drawing/2014/main" id="{291451A7-3FB3-CB59-5347-406B05E4147A}"/>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9" name="PptLabsAgenda_&amp;^@BeamShapeText_&amp;^@Introduction_2">
            <a:extLst>
              <a:ext uri="{FF2B5EF4-FFF2-40B4-BE49-F238E27FC236}">
                <a16:creationId xmlns:a16="http://schemas.microsoft.com/office/drawing/2014/main" id="{41C48850-E851-6339-DCCF-9285F4A82651}"/>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1" name="PptLabsAgenda_&amp;^@BeamShapeText_&amp;^@Introduction_2">
            <a:extLst>
              <a:ext uri="{FF2B5EF4-FFF2-40B4-BE49-F238E27FC236}">
                <a16:creationId xmlns:a16="http://schemas.microsoft.com/office/drawing/2014/main" id="{895D07D8-D921-E42C-93BF-29078E648375}"/>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24" name="PptLabsAgenda_&amp;^@BeamShapeText_&amp;^@Introduction_2">
            <a:extLst>
              <a:ext uri="{FF2B5EF4-FFF2-40B4-BE49-F238E27FC236}">
                <a16:creationId xmlns:a16="http://schemas.microsoft.com/office/drawing/2014/main" id="{3B3D1957-74AC-A847-5729-D4FAF3208EB5}"/>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25" name="Oval 4">
            <a:extLst>
              <a:ext uri="{FF2B5EF4-FFF2-40B4-BE49-F238E27FC236}">
                <a16:creationId xmlns:a16="http://schemas.microsoft.com/office/drawing/2014/main" id="{DD199D3F-4C6C-1F05-2614-8BAB4EFB2A23}"/>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5">
            <a:extLst>
              <a:ext uri="{FF2B5EF4-FFF2-40B4-BE49-F238E27FC236}">
                <a16:creationId xmlns:a16="http://schemas.microsoft.com/office/drawing/2014/main" id="{BDD6E6A9-F426-C268-56FE-10B71F003001}"/>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6">
            <a:extLst>
              <a:ext uri="{FF2B5EF4-FFF2-40B4-BE49-F238E27FC236}">
                <a16:creationId xmlns:a16="http://schemas.microsoft.com/office/drawing/2014/main" id="{41900AE0-8EE3-01AA-CE4E-365E50C6C62B}"/>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7">
            <a:extLst>
              <a:ext uri="{FF2B5EF4-FFF2-40B4-BE49-F238E27FC236}">
                <a16:creationId xmlns:a16="http://schemas.microsoft.com/office/drawing/2014/main" id="{9000232A-EC51-9643-1936-BFBC945A3F8D}"/>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8">
            <a:extLst>
              <a:ext uri="{FF2B5EF4-FFF2-40B4-BE49-F238E27FC236}">
                <a16:creationId xmlns:a16="http://schemas.microsoft.com/office/drawing/2014/main" id="{8BD6EE70-3370-4B61-374C-E8D8F74243D7}"/>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9">
            <a:extLst>
              <a:ext uri="{FF2B5EF4-FFF2-40B4-BE49-F238E27FC236}">
                <a16:creationId xmlns:a16="http://schemas.microsoft.com/office/drawing/2014/main" id="{B0AA9EE9-04CA-BED5-189E-6E11117783AC}"/>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0">
            <a:extLst>
              <a:ext uri="{FF2B5EF4-FFF2-40B4-BE49-F238E27FC236}">
                <a16:creationId xmlns:a16="http://schemas.microsoft.com/office/drawing/2014/main" id="{A57480F7-6523-AD12-4F83-7B48FC5B9C13}"/>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4">
            <a:extLst>
              <a:ext uri="{FF2B5EF4-FFF2-40B4-BE49-F238E27FC236}">
                <a16:creationId xmlns:a16="http://schemas.microsoft.com/office/drawing/2014/main" id="{6FB083E3-D837-FC07-ED8F-0AF475832C03}"/>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5">
            <a:extLst>
              <a:ext uri="{FF2B5EF4-FFF2-40B4-BE49-F238E27FC236}">
                <a16:creationId xmlns:a16="http://schemas.microsoft.com/office/drawing/2014/main" id="{4099BB3D-D2D3-3C65-2699-8CCAE6631721}"/>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0" name="Oval 6">
            <a:extLst>
              <a:ext uri="{FF2B5EF4-FFF2-40B4-BE49-F238E27FC236}">
                <a16:creationId xmlns:a16="http://schemas.microsoft.com/office/drawing/2014/main" id="{4577C71B-0098-946B-565D-FA563B0DE3AD}"/>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7">
            <a:extLst>
              <a:ext uri="{FF2B5EF4-FFF2-40B4-BE49-F238E27FC236}">
                <a16:creationId xmlns:a16="http://schemas.microsoft.com/office/drawing/2014/main" id="{6204718C-F1B3-13E6-ACEF-B490E0E12636}"/>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8">
            <a:extLst>
              <a:ext uri="{FF2B5EF4-FFF2-40B4-BE49-F238E27FC236}">
                <a16:creationId xmlns:a16="http://schemas.microsoft.com/office/drawing/2014/main" id="{98A4E791-51D4-2ABE-B9BC-EF0D88209472}"/>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9">
            <a:extLst>
              <a:ext uri="{FF2B5EF4-FFF2-40B4-BE49-F238E27FC236}">
                <a16:creationId xmlns:a16="http://schemas.microsoft.com/office/drawing/2014/main" id="{BCD6CA19-24C1-282D-88E8-8567C2DD67A1}"/>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9">
            <a:extLst>
              <a:ext uri="{FF2B5EF4-FFF2-40B4-BE49-F238E27FC236}">
                <a16:creationId xmlns:a16="http://schemas.microsoft.com/office/drawing/2014/main" id="{CF023D6B-F50D-7A25-E4DE-812F93D6ADA0}"/>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4" name="Oval 10">
            <a:extLst>
              <a:ext uri="{FF2B5EF4-FFF2-40B4-BE49-F238E27FC236}">
                <a16:creationId xmlns:a16="http://schemas.microsoft.com/office/drawing/2014/main" id="{26F22961-1A23-F007-89A6-2E2BA7D8F8B2}"/>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0" name="Oval 11">
            <a:extLst>
              <a:ext uri="{FF2B5EF4-FFF2-40B4-BE49-F238E27FC236}">
                <a16:creationId xmlns:a16="http://schemas.microsoft.com/office/drawing/2014/main" id="{8E8705DE-1E96-E828-61FB-B0642B9FCB2B}"/>
              </a:ext>
            </a:extLst>
          </p:cNvPr>
          <p:cNvSpPr>
            <a:spLocks/>
          </p:cNvSpPr>
          <p:nvPr/>
        </p:nvSpPr>
        <p:spPr>
          <a:xfrm>
            <a:off x="7532832"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1" name="Oval 12">
            <a:extLst>
              <a:ext uri="{FF2B5EF4-FFF2-40B4-BE49-F238E27FC236}">
                <a16:creationId xmlns:a16="http://schemas.microsoft.com/office/drawing/2014/main" id="{BBB86870-40F4-1017-851C-3A86A327AFE8}"/>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2" name="Oval 13">
            <a:extLst>
              <a:ext uri="{FF2B5EF4-FFF2-40B4-BE49-F238E27FC236}">
                <a16:creationId xmlns:a16="http://schemas.microsoft.com/office/drawing/2014/main" id="{B5733AD3-A43C-2689-09B4-69F7A68E91B0}"/>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3" name="Oval 13">
            <a:extLst>
              <a:ext uri="{FF2B5EF4-FFF2-40B4-BE49-F238E27FC236}">
                <a16:creationId xmlns:a16="http://schemas.microsoft.com/office/drawing/2014/main" id="{22EAB006-4995-7105-B30B-8AC7272DA00A}"/>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4" name="Oval 13">
            <a:extLst>
              <a:ext uri="{FF2B5EF4-FFF2-40B4-BE49-F238E27FC236}">
                <a16:creationId xmlns:a16="http://schemas.microsoft.com/office/drawing/2014/main" id="{A14133B7-433E-F873-5265-5024B705DC2E}"/>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5" name="Oval 9">
            <a:extLst>
              <a:ext uri="{FF2B5EF4-FFF2-40B4-BE49-F238E27FC236}">
                <a16:creationId xmlns:a16="http://schemas.microsoft.com/office/drawing/2014/main" id="{1C8344C8-F94C-4F75-5BB5-628E0A5AEDA3}"/>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6" name="Oval 10">
            <a:extLst>
              <a:ext uri="{FF2B5EF4-FFF2-40B4-BE49-F238E27FC236}">
                <a16:creationId xmlns:a16="http://schemas.microsoft.com/office/drawing/2014/main" id="{04289371-2A17-2112-EA2B-1FEE97486979}"/>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7" name="Oval 11">
            <a:extLst>
              <a:ext uri="{FF2B5EF4-FFF2-40B4-BE49-F238E27FC236}">
                <a16:creationId xmlns:a16="http://schemas.microsoft.com/office/drawing/2014/main" id="{B0F0146B-B059-8F8B-08C0-4EED294E7937}"/>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9" name="Oval 13">
            <a:extLst>
              <a:ext uri="{FF2B5EF4-FFF2-40B4-BE49-F238E27FC236}">
                <a16:creationId xmlns:a16="http://schemas.microsoft.com/office/drawing/2014/main" id="{5189D3D2-5E2D-9793-2966-ADCBB15B1E05}"/>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0" name="Oval 13">
            <a:extLst>
              <a:ext uri="{FF2B5EF4-FFF2-40B4-BE49-F238E27FC236}">
                <a16:creationId xmlns:a16="http://schemas.microsoft.com/office/drawing/2014/main" id="{D7CF8DEC-1739-73CA-7F1E-8C6631990A4D}"/>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1" name="Oval 13">
            <a:extLst>
              <a:ext uri="{FF2B5EF4-FFF2-40B4-BE49-F238E27FC236}">
                <a16:creationId xmlns:a16="http://schemas.microsoft.com/office/drawing/2014/main" id="{CCEC8A4F-3CF7-F36A-6DF1-D3EB8ECB0D74}"/>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2" name="Oval 9">
            <a:extLst>
              <a:ext uri="{FF2B5EF4-FFF2-40B4-BE49-F238E27FC236}">
                <a16:creationId xmlns:a16="http://schemas.microsoft.com/office/drawing/2014/main" id="{D2EA83CF-B096-FB79-F749-41897E6B936F}"/>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3" name="Oval 10">
            <a:extLst>
              <a:ext uri="{FF2B5EF4-FFF2-40B4-BE49-F238E27FC236}">
                <a16:creationId xmlns:a16="http://schemas.microsoft.com/office/drawing/2014/main" id="{DB1890E6-780B-6989-7BAE-F538579AA703}"/>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4" name="Oval 11">
            <a:extLst>
              <a:ext uri="{FF2B5EF4-FFF2-40B4-BE49-F238E27FC236}">
                <a16:creationId xmlns:a16="http://schemas.microsoft.com/office/drawing/2014/main" id="{CD3EECC8-5760-39BF-4C63-0514228D8B58}"/>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5" name="Oval 12">
            <a:extLst>
              <a:ext uri="{FF2B5EF4-FFF2-40B4-BE49-F238E27FC236}">
                <a16:creationId xmlns:a16="http://schemas.microsoft.com/office/drawing/2014/main" id="{B9244123-AA7E-2EBB-2B73-7C32325EE963}"/>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6" name="Oval 13">
            <a:extLst>
              <a:ext uri="{FF2B5EF4-FFF2-40B4-BE49-F238E27FC236}">
                <a16:creationId xmlns:a16="http://schemas.microsoft.com/office/drawing/2014/main" id="{B073597F-20FA-19E3-0FB7-7954A44A7DB0}"/>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7" name="Oval 13">
            <a:extLst>
              <a:ext uri="{FF2B5EF4-FFF2-40B4-BE49-F238E27FC236}">
                <a16:creationId xmlns:a16="http://schemas.microsoft.com/office/drawing/2014/main" id="{72E67F23-C185-6EE7-C8F5-FB0A8A142749}"/>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8" name="Oval 13">
            <a:extLst>
              <a:ext uri="{FF2B5EF4-FFF2-40B4-BE49-F238E27FC236}">
                <a16:creationId xmlns:a16="http://schemas.microsoft.com/office/drawing/2014/main" id="{C890552A-3709-FD2B-EE84-5A15192A0373}"/>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9" name="Oval 11">
            <a:extLst>
              <a:ext uri="{FF2B5EF4-FFF2-40B4-BE49-F238E27FC236}">
                <a16:creationId xmlns:a16="http://schemas.microsoft.com/office/drawing/2014/main" id="{ADB84490-20A9-44B6-19FB-B18F14653B34}"/>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0" name="Oval 12">
            <a:extLst>
              <a:ext uri="{FF2B5EF4-FFF2-40B4-BE49-F238E27FC236}">
                <a16:creationId xmlns:a16="http://schemas.microsoft.com/office/drawing/2014/main" id="{CB30B560-5D57-F5A7-5421-9DFA672D5240}"/>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1" name="Oval 13">
            <a:extLst>
              <a:ext uri="{FF2B5EF4-FFF2-40B4-BE49-F238E27FC236}">
                <a16:creationId xmlns:a16="http://schemas.microsoft.com/office/drawing/2014/main" id="{0972424A-2D7C-8231-FAB4-EDEF48697F0B}"/>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2" name="Oval 13">
            <a:extLst>
              <a:ext uri="{FF2B5EF4-FFF2-40B4-BE49-F238E27FC236}">
                <a16:creationId xmlns:a16="http://schemas.microsoft.com/office/drawing/2014/main" id="{FA7CF145-CEC5-D27D-C5FC-55F056D5D389}"/>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3" name="Oval 13">
            <a:extLst>
              <a:ext uri="{FF2B5EF4-FFF2-40B4-BE49-F238E27FC236}">
                <a16:creationId xmlns:a16="http://schemas.microsoft.com/office/drawing/2014/main" id="{B0728E6E-10EF-5DD9-1B38-7490F9EF5AAB}"/>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4" name="Oval 12">
            <a:extLst>
              <a:ext uri="{FF2B5EF4-FFF2-40B4-BE49-F238E27FC236}">
                <a16:creationId xmlns:a16="http://schemas.microsoft.com/office/drawing/2014/main" id="{B97D2028-B0D2-ED11-BE4C-789483F0C0B0}"/>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5" name="Oval 13">
            <a:extLst>
              <a:ext uri="{FF2B5EF4-FFF2-40B4-BE49-F238E27FC236}">
                <a16:creationId xmlns:a16="http://schemas.microsoft.com/office/drawing/2014/main" id="{A8C44B93-2242-F2A6-679E-A92465CAD7CF}"/>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6" name="Oval 13">
            <a:extLst>
              <a:ext uri="{FF2B5EF4-FFF2-40B4-BE49-F238E27FC236}">
                <a16:creationId xmlns:a16="http://schemas.microsoft.com/office/drawing/2014/main" id="{E5916E1E-F263-CED3-09FE-E7E67A809F47}"/>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7" name="Oval 13">
            <a:extLst>
              <a:ext uri="{FF2B5EF4-FFF2-40B4-BE49-F238E27FC236}">
                <a16:creationId xmlns:a16="http://schemas.microsoft.com/office/drawing/2014/main" id="{C623C9AB-401E-1EE9-E02D-08D05A6BDE7F}"/>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8" name="Oval 13">
            <a:extLst>
              <a:ext uri="{FF2B5EF4-FFF2-40B4-BE49-F238E27FC236}">
                <a16:creationId xmlns:a16="http://schemas.microsoft.com/office/drawing/2014/main" id="{F918FD88-A565-3AF1-091B-26B48604B4DA}"/>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9" name="Oval 13">
            <a:extLst>
              <a:ext uri="{FF2B5EF4-FFF2-40B4-BE49-F238E27FC236}">
                <a16:creationId xmlns:a16="http://schemas.microsoft.com/office/drawing/2014/main" id="{88EEBD48-B089-954A-7FAB-D1488B89BCC7}"/>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0" name="Oval 13">
            <a:extLst>
              <a:ext uri="{FF2B5EF4-FFF2-40B4-BE49-F238E27FC236}">
                <a16:creationId xmlns:a16="http://schemas.microsoft.com/office/drawing/2014/main" id="{09391CA9-6F85-ABE6-7581-382592C029A5}"/>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8" name="Oval 12">
            <a:extLst>
              <a:ext uri="{FF2B5EF4-FFF2-40B4-BE49-F238E27FC236}">
                <a16:creationId xmlns:a16="http://schemas.microsoft.com/office/drawing/2014/main" id="{708B2CB6-18F7-DEB6-FF8C-DF8A7F156AAF}"/>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3375313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Contents</a:t>
            </a:r>
          </a:p>
        </p:txBody>
      </p:sp>
      <p:sp>
        <p:nvSpPr>
          <p:cNvPr id="3" name="Content Placeholder 2">
            <a:extLst>
              <a:ext uri="{FF2B5EF4-FFF2-40B4-BE49-F238E27FC236}">
                <a16:creationId xmlns:a16="http://schemas.microsoft.com/office/drawing/2014/main" id="{6914D565-E4BF-2A97-8680-48D0C328C024}"/>
              </a:ext>
            </a:extLst>
          </p:cNvPr>
          <p:cNvSpPr>
            <a:spLocks noGrp="1"/>
          </p:cNvSpPr>
          <p:nvPr>
            <p:ph idx="1"/>
          </p:nvPr>
        </p:nvSpPr>
        <p:spPr/>
        <p:txBody>
          <a:bodyPr>
            <a:normAutofit/>
          </a:bodyPr>
          <a:lstStyle/>
          <a:p>
            <a:r>
              <a:rPr lang="en-US" sz="2400" dirty="0">
                <a:latin typeface="Montserrat" pitchFamily="2" charset="0"/>
              </a:rPr>
              <a:t>Context</a:t>
            </a:r>
          </a:p>
          <a:p>
            <a:endParaRPr lang="en-US" sz="1600" dirty="0">
              <a:latin typeface="Montserrat" pitchFamily="2" charset="0"/>
            </a:endParaRPr>
          </a:p>
          <a:p>
            <a:r>
              <a:rPr lang="en-US" sz="2400" dirty="0">
                <a:latin typeface="Montserrat" pitchFamily="2" charset="0"/>
              </a:rPr>
              <a:t>Background</a:t>
            </a:r>
          </a:p>
          <a:p>
            <a:endParaRPr lang="en-US" sz="1600" dirty="0">
              <a:latin typeface="Montserrat" pitchFamily="2" charset="0"/>
            </a:endParaRPr>
          </a:p>
          <a:p>
            <a:r>
              <a:rPr lang="en-US" sz="2400" dirty="0">
                <a:latin typeface="Montserrat" pitchFamily="2" charset="0"/>
              </a:rPr>
              <a:t>Contributions</a:t>
            </a:r>
          </a:p>
          <a:p>
            <a:endParaRPr lang="en-US" sz="1600" dirty="0">
              <a:latin typeface="Montserrat" pitchFamily="2" charset="0"/>
            </a:endParaRPr>
          </a:p>
          <a:p>
            <a:r>
              <a:rPr lang="en-US" sz="2400" dirty="0">
                <a:latin typeface="Montserrat" pitchFamily="2" charset="0"/>
              </a:rPr>
              <a:t>Conclusion</a:t>
            </a:r>
          </a:p>
          <a:p>
            <a:pPr lvl="1"/>
            <a:endParaRPr lang="en-US" sz="1800" dirty="0">
              <a:latin typeface="Montserrat" pitchFamily="2" charset="0"/>
            </a:endParaRPr>
          </a:p>
        </p:txBody>
      </p:sp>
      <p:sp>
        <p:nvSpPr>
          <p:cNvPr id="15" name="Date Placeholder 14">
            <a:extLst>
              <a:ext uri="{FF2B5EF4-FFF2-40B4-BE49-F238E27FC236}">
                <a16:creationId xmlns:a16="http://schemas.microsoft.com/office/drawing/2014/main" id="{71110F39-6B3D-A498-F4FD-C18A1E8CD801}"/>
              </a:ext>
            </a:extLst>
          </p:cNvPr>
          <p:cNvSpPr>
            <a:spLocks noGrp="1"/>
          </p:cNvSpPr>
          <p:nvPr>
            <p:ph type="dt" sz="half" idx="10"/>
          </p:nvPr>
        </p:nvSpPr>
        <p:spPr/>
        <p:txBody>
          <a:bodyPr/>
          <a:lstStyle/>
          <a:p>
            <a:fld id="{3766D866-5818-4338-9673-E164D70496D1}" type="datetime1">
              <a:rPr lang="en-US" smtClean="0"/>
              <a:t>16-May-23</a:t>
            </a:fld>
            <a:endParaRPr lang="en-US" dirty="0"/>
          </a:p>
        </p:txBody>
      </p:sp>
      <p:sp>
        <p:nvSpPr>
          <p:cNvPr id="17" name="Footer Placeholder 16">
            <a:extLst>
              <a:ext uri="{FF2B5EF4-FFF2-40B4-BE49-F238E27FC236}">
                <a16:creationId xmlns:a16="http://schemas.microsoft.com/office/drawing/2014/main" id="{7F4990FD-B4D1-7BAF-B90C-F96CAE207A2E}"/>
              </a:ext>
            </a:extLst>
          </p:cNvPr>
          <p:cNvSpPr>
            <a:spLocks noGrp="1"/>
          </p:cNvSpPr>
          <p:nvPr>
            <p:ph type="ftr" sz="quarter" idx="11"/>
          </p:nvPr>
        </p:nvSpPr>
        <p:spPr/>
        <p:txBody>
          <a:bodyPr/>
          <a:lstStyle/>
          <a:p>
            <a:r>
              <a:rPr lang="en-US"/>
              <a:t>Multimodal skin lesion classification with data scarcity problem</a:t>
            </a:r>
          </a:p>
        </p:txBody>
      </p:sp>
      <p:sp>
        <p:nvSpPr>
          <p:cNvPr id="4" name="PptLabsAgenda_&amp;^@BeamShapeBackground_&amp;^@2023041414552447170">
            <a:extLst>
              <a:ext uri="{FF2B5EF4-FFF2-40B4-BE49-F238E27FC236}">
                <a16:creationId xmlns:a16="http://schemas.microsoft.com/office/drawing/2014/main" id="{8979C105-DC92-FD06-617F-D55A4E832E32}"/>
              </a:ext>
            </a:extLst>
          </p:cNvPr>
          <p:cNvSpPr/>
          <p:nvPr/>
        </p:nvSpPr>
        <p:spPr>
          <a:xfrm>
            <a:off x="1"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D2473696-1EA8-5F95-C85F-AEC3832C1CAA}"/>
              </a:ext>
            </a:extLst>
          </p:cNvPr>
          <p:cNvSpPr>
            <a:spLocks noGrp="1"/>
          </p:cNvSpPr>
          <p:nvPr>
            <p:ph type="sldNum" sz="quarter" idx="12"/>
          </p:nvPr>
        </p:nvSpPr>
        <p:spPr/>
        <p:txBody>
          <a:bodyPr/>
          <a:lstStyle/>
          <a:p>
            <a:fld id="{6DCCA1CE-54D3-4B1F-BAFE-BDD10B4D91A3}" type="slidenum">
              <a:rPr lang="en-US" smtClean="0"/>
              <a:pPr/>
              <a:t>2</a:t>
            </a:fld>
            <a:r>
              <a:rPr lang="en-US"/>
              <a:t>/52</a:t>
            </a:r>
            <a:endParaRPr lang="en-US" dirty="0"/>
          </a:p>
        </p:txBody>
      </p:sp>
      <p:sp>
        <p:nvSpPr>
          <p:cNvPr id="7" name="PptLabsAgenda_&amp;^@BeamShapeText_&amp;^@Introduction_2">
            <a:extLst>
              <a:ext uri="{FF2B5EF4-FFF2-40B4-BE49-F238E27FC236}">
                <a16:creationId xmlns:a16="http://schemas.microsoft.com/office/drawing/2014/main" id="{13590512-5A08-8F82-7769-B0592E66A61C}"/>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8" name="PptLabsAgenda_&amp;^@BeamShapeText_&amp;^@Introduction_2">
            <a:extLst>
              <a:ext uri="{FF2B5EF4-FFF2-40B4-BE49-F238E27FC236}">
                <a16:creationId xmlns:a16="http://schemas.microsoft.com/office/drawing/2014/main" id="{782E3C21-8D10-06D7-BAB1-423611B17E1E}"/>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9" name="PptLabsAgenda_&amp;^@BeamShapeText_&amp;^@Introduction_2">
            <a:extLst>
              <a:ext uri="{FF2B5EF4-FFF2-40B4-BE49-F238E27FC236}">
                <a16:creationId xmlns:a16="http://schemas.microsoft.com/office/drawing/2014/main" id="{D8D2D12E-1192-76D3-50FF-61DDD916CBAD}"/>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0" name="PptLabsAgenda_&amp;^@BeamShapeText_&amp;^@Introduction_2">
            <a:extLst>
              <a:ext uri="{FF2B5EF4-FFF2-40B4-BE49-F238E27FC236}">
                <a16:creationId xmlns:a16="http://schemas.microsoft.com/office/drawing/2014/main" id="{1C1E4D02-4501-17AE-6B3C-85DF41043850}"/>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1" name="Oval 4">
            <a:extLst>
              <a:ext uri="{FF2B5EF4-FFF2-40B4-BE49-F238E27FC236}">
                <a16:creationId xmlns:a16="http://schemas.microsoft.com/office/drawing/2014/main" id="{DD5ED8F7-C581-2A4C-D30A-FBE389D7F66E}"/>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2" name="Oval 5">
            <a:extLst>
              <a:ext uri="{FF2B5EF4-FFF2-40B4-BE49-F238E27FC236}">
                <a16:creationId xmlns:a16="http://schemas.microsoft.com/office/drawing/2014/main" id="{0BE2851B-4A54-947D-102E-03104950E066}"/>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3" name="Oval 6">
            <a:extLst>
              <a:ext uri="{FF2B5EF4-FFF2-40B4-BE49-F238E27FC236}">
                <a16:creationId xmlns:a16="http://schemas.microsoft.com/office/drawing/2014/main" id="{B9F2AE43-6F50-64FA-6D3B-DE3BA42E4E3C}"/>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7">
            <a:extLst>
              <a:ext uri="{FF2B5EF4-FFF2-40B4-BE49-F238E27FC236}">
                <a16:creationId xmlns:a16="http://schemas.microsoft.com/office/drawing/2014/main" id="{7DDF5694-7D8E-C5AD-D86D-62521A7F19D9}"/>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8">
            <a:extLst>
              <a:ext uri="{FF2B5EF4-FFF2-40B4-BE49-F238E27FC236}">
                <a16:creationId xmlns:a16="http://schemas.microsoft.com/office/drawing/2014/main" id="{51B74E8E-4E6D-69CD-166B-C2B9B103FD97}"/>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8" name="Oval 9">
            <a:extLst>
              <a:ext uri="{FF2B5EF4-FFF2-40B4-BE49-F238E27FC236}">
                <a16:creationId xmlns:a16="http://schemas.microsoft.com/office/drawing/2014/main" id="{DCEACD10-38E7-A564-955C-E900D41BD3D6}"/>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10">
            <a:extLst>
              <a:ext uri="{FF2B5EF4-FFF2-40B4-BE49-F238E27FC236}">
                <a16:creationId xmlns:a16="http://schemas.microsoft.com/office/drawing/2014/main" id="{6291CC0F-48DD-E4E2-9319-7D6FCF0541F0}"/>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4">
            <a:extLst>
              <a:ext uri="{FF2B5EF4-FFF2-40B4-BE49-F238E27FC236}">
                <a16:creationId xmlns:a16="http://schemas.microsoft.com/office/drawing/2014/main" id="{36CAC0E8-16EB-FADB-F71E-D8B1BA622942}"/>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5">
            <a:extLst>
              <a:ext uri="{FF2B5EF4-FFF2-40B4-BE49-F238E27FC236}">
                <a16:creationId xmlns:a16="http://schemas.microsoft.com/office/drawing/2014/main" id="{7020AD7C-CB37-AF7C-69DC-6352090D8C32}"/>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6">
            <a:extLst>
              <a:ext uri="{FF2B5EF4-FFF2-40B4-BE49-F238E27FC236}">
                <a16:creationId xmlns:a16="http://schemas.microsoft.com/office/drawing/2014/main" id="{6D5CE160-C2E5-0AE9-491C-1DD93F64E3D0}"/>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7">
            <a:extLst>
              <a:ext uri="{FF2B5EF4-FFF2-40B4-BE49-F238E27FC236}">
                <a16:creationId xmlns:a16="http://schemas.microsoft.com/office/drawing/2014/main" id="{12721B2B-0EC5-9086-137D-AC864B3987E8}"/>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8">
            <a:extLst>
              <a:ext uri="{FF2B5EF4-FFF2-40B4-BE49-F238E27FC236}">
                <a16:creationId xmlns:a16="http://schemas.microsoft.com/office/drawing/2014/main" id="{D6D6D153-866C-330B-0EEF-AFDE70CF4350}"/>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9">
            <a:extLst>
              <a:ext uri="{FF2B5EF4-FFF2-40B4-BE49-F238E27FC236}">
                <a16:creationId xmlns:a16="http://schemas.microsoft.com/office/drawing/2014/main" id="{6D993801-EE55-13C7-12DB-8F70D5B3374A}"/>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9">
            <a:extLst>
              <a:ext uri="{FF2B5EF4-FFF2-40B4-BE49-F238E27FC236}">
                <a16:creationId xmlns:a16="http://schemas.microsoft.com/office/drawing/2014/main" id="{8008423A-CB0E-0605-1647-2A8D1CAAD63B}"/>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0">
            <a:extLst>
              <a:ext uri="{FF2B5EF4-FFF2-40B4-BE49-F238E27FC236}">
                <a16:creationId xmlns:a16="http://schemas.microsoft.com/office/drawing/2014/main" id="{248F73B4-3C68-B63B-B939-99AF4EAEBACB}"/>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1">
            <a:extLst>
              <a:ext uri="{FF2B5EF4-FFF2-40B4-BE49-F238E27FC236}">
                <a16:creationId xmlns:a16="http://schemas.microsoft.com/office/drawing/2014/main" id="{E45F6D9C-5894-2AAE-BE8F-FC3557E9C183}"/>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2">
            <a:extLst>
              <a:ext uri="{FF2B5EF4-FFF2-40B4-BE49-F238E27FC236}">
                <a16:creationId xmlns:a16="http://schemas.microsoft.com/office/drawing/2014/main" id="{FDDB9EB2-E89B-1777-4D08-1953C048FABC}"/>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13">
            <a:extLst>
              <a:ext uri="{FF2B5EF4-FFF2-40B4-BE49-F238E27FC236}">
                <a16:creationId xmlns:a16="http://schemas.microsoft.com/office/drawing/2014/main" id="{D690B2AE-4A84-02FF-6863-FE99DFF4D343}"/>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3">
            <a:extLst>
              <a:ext uri="{FF2B5EF4-FFF2-40B4-BE49-F238E27FC236}">
                <a16:creationId xmlns:a16="http://schemas.microsoft.com/office/drawing/2014/main" id="{EFA69966-B0B9-AC04-C7E4-B44802F78652}"/>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9DF1DC1A-34A5-2CDB-5D2C-E264FC8FEE2E}"/>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9">
            <a:extLst>
              <a:ext uri="{FF2B5EF4-FFF2-40B4-BE49-F238E27FC236}">
                <a16:creationId xmlns:a16="http://schemas.microsoft.com/office/drawing/2014/main" id="{E3C8A9A2-16C8-E2E7-C225-7A64DD83A172}"/>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0">
            <a:extLst>
              <a:ext uri="{FF2B5EF4-FFF2-40B4-BE49-F238E27FC236}">
                <a16:creationId xmlns:a16="http://schemas.microsoft.com/office/drawing/2014/main" id="{172AA3E6-4C4A-109D-3B01-18F165DA0FB4}"/>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1">
            <a:extLst>
              <a:ext uri="{FF2B5EF4-FFF2-40B4-BE49-F238E27FC236}">
                <a16:creationId xmlns:a16="http://schemas.microsoft.com/office/drawing/2014/main" id="{3EED61AC-DA82-14C2-D1DB-E2154FAACFE1}"/>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2">
            <a:extLst>
              <a:ext uri="{FF2B5EF4-FFF2-40B4-BE49-F238E27FC236}">
                <a16:creationId xmlns:a16="http://schemas.microsoft.com/office/drawing/2014/main" id="{ED1860E1-C05B-7B6D-6532-60596CF6D9C9}"/>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7" name="Oval 13">
            <a:extLst>
              <a:ext uri="{FF2B5EF4-FFF2-40B4-BE49-F238E27FC236}">
                <a16:creationId xmlns:a16="http://schemas.microsoft.com/office/drawing/2014/main" id="{62318D06-C9A2-775F-5A61-8D639006D3BD}"/>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4AC8024D-01D5-86E6-0D24-5DA8C5260186}"/>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3D3C7F80-77FE-7869-5AA6-9FC74E2985C7}"/>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9">
            <a:extLst>
              <a:ext uri="{FF2B5EF4-FFF2-40B4-BE49-F238E27FC236}">
                <a16:creationId xmlns:a16="http://schemas.microsoft.com/office/drawing/2014/main" id="{A3546D91-5357-17E6-3D8E-91B4D6906D00}"/>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0">
            <a:extLst>
              <a:ext uri="{FF2B5EF4-FFF2-40B4-BE49-F238E27FC236}">
                <a16:creationId xmlns:a16="http://schemas.microsoft.com/office/drawing/2014/main" id="{5B274BC1-E575-0244-9E7D-962716AE6A4E}"/>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1">
            <a:extLst>
              <a:ext uri="{FF2B5EF4-FFF2-40B4-BE49-F238E27FC236}">
                <a16:creationId xmlns:a16="http://schemas.microsoft.com/office/drawing/2014/main" id="{0E667376-A5D0-E786-7E18-BE11DEDE49A6}"/>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2">
            <a:extLst>
              <a:ext uri="{FF2B5EF4-FFF2-40B4-BE49-F238E27FC236}">
                <a16:creationId xmlns:a16="http://schemas.microsoft.com/office/drawing/2014/main" id="{1D68683D-DBE4-A304-8521-1C0F490F04CD}"/>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13">
            <a:extLst>
              <a:ext uri="{FF2B5EF4-FFF2-40B4-BE49-F238E27FC236}">
                <a16:creationId xmlns:a16="http://schemas.microsoft.com/office/drawing/2014/main" id="{F8961BEA-FB4C-465B-FB88-F90039ADADA0}"/>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3">
            <a:extLst>
              <a:ext uri="{FF2B5EF4-FFF2-40B4-BE49-F238E27FC236}">
                <a16:creationId xmlns:a16="http://schemas.microsoft.com/office/drawing/2014/main" id="{4ACCE93E-8BA0-9386-930D-DC03D2097296}"/>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8D4B69F9-EFB1-EE80-061A-266E48819B6E}"/>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1">
            <a:extLst>
              <a:ext uri="{FF2B5EF4-FFF2-40B4-BE49-F238E27FC236}">
                <a16:creationId xmlns:a16="http://schemas.microsoft.com/office/drawing/2014/main" id="{2C3C6D4C-9DFB-4D9C-0CE1-8A3426BF63BF}"/>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2">
            <a:extLst>
              <a:ext uri="{FF2B5EF4-FFF2-40B4-BE49-F238E27FC236}">
                <a16:creationId xmlns:a16="http://schemas.microsoft.com/office/drawing/2014/main" id="{0B773A75-74BA-AEC3-EC6C-4D606B06D4E2}"/>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 name="Oval 13">
            <a:extLst>
              <a:ext uri="{FF2B5EF4-FFF2-40B4-BE49-F238E27FC236}">
                <a16:creationId xmlns:a16="http://schemas.microsoft.com/office/drawing/2014/main" id="{D50C4807-B436-96AE-54F7-10767630AA24}"/>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BEDB538A-3414-1BF3-FCDA-76CEA1C764CC}"/>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3">
            <a:extLst>
              <a:ext uri="{FF2B5EF4-FFF2-40B4-BE49-F238E27FC236}">
                <a16:creationId xmlns:a16="http://schemas.microsoft.com/office/drawing/2014/main" id="{E279F7EA-9EAE-EC2A-D18E-899BE21E7FA3}"/>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2">
            <a:extLst>
              <a:ext uri="{FF2B5EF4-FFF2-40B4-BE49-F238E27FC236}">
                <a16:creationId xmlns:a16="http://schemas.microsoft.com/office/drawing/2014/main" id="{C70A8E10-1B8D-D89D-6FD6-01A2AB00A7F8}"/>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13">
            <a:extLst>
              <a:ext uri="{FF2B5EF4-FFF2-40B4-BE49-F238E27FC236}">
                <a16:creationId xmlns:a16="http://schemas.microsoft.com/office/drawing/2014/main" id="{B0C24390-FF15-2A44-0A5B-5933231DA234}"/>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A6192D2F-C04C-8C67-DD7B-6458E2CDA091}"/>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11EDCBD6-BAFF-7BC7-79A5-FC50CA80AD2A}"/>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28D514A4-64D0-AD36-94B4-1154F69F6A11}"/>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E0C70D31-B6B4-3E14-7BC7-1D4050A3F735}"/>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D00CC3FB-C445-4DF0-876E-493CD90D4388}"/>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302043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Experimental study (Dataset preparation)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74F42969-AA2F-436F-A6E6-31A310442D3D}" type="datetime1">
              <a:rPr lang="en-US" smtClean="0"/>
              <a:t>16-May-23</a:t>
            </a:fld>
            <a:endParaRPr lang="en-US" dirty="0"/>
          </a:p>
        </p:txBody>
      </p:sp>
      <p:sp>
        <p:nvSpPr>
          <p:cNvPr id="3" name="TextBox 2">
            <a:extLst>
              <a:ext uri="{FF2B5EF4-FFF2-40B4-BE49-F238E27FC236}">
                <a16:creationId xmlns:a16="http://schemas.microsoft.com/office/drawing/2014/main" id="{84C5A6B6-DFA7-21BB-08FC-C8BA07D2D511}"/>
              </a:ext>
            </a:extLst>
          </p:cNvPr>
          <p:cNvSpPr txBox="1"/>
          <p:nvPr/>
        </p:nvSpPr>
        <p:spPr bwMode="auto">
          <a:xfrm flipH="1">
            <a:off x="4590070" y="4054499"/>
            <a:ext cx="3061644" cy="369332"/>
          </a:xfrm>
          <a:prstGeom prst="rect">
            <a:avLst/>
          </a:prstGeom>
          <a:solidFill>
            <a:srgbClr val="FFC000"/>
          </a:solidFill>
        </p:spPr>
        <p:txBody>
          <a:bodyPr wrap="square" rtlCol="0">
            <a:spAutoFit/>
          </a:bodyPr>
          <a:lstStyle/>
          <a:p>
            <a:pPr algn="ctr">
              <a:defRPr/>
            </a:pPr>
            <a:r>
              <a:rPr lang="en-US" b="1" dirty="0">
                <a:latin typeface="Montserrat" pitchFamily="2" charset="0"/>
              </a:rPr>
              <a:t>Binary Classification</a:t>
            </a:r>
            <a:endParaRPr dirty="0">
              <a:latin typeface="Montserrat" pitchFamily="2" charset="0"/>
            </a:endParaRPr>
          </a:p>
        </p:txBody>
      </p:sp>
      <p:sp>
        <p:nvSpPr>
          <p:cNvPr id="4" name="TextBox 3">
            <a:extLst>
              <a:ext uri="{FF2B5EF4-FFF2-40B4-BE49-F238E27FC236}">
                <a16:creationId xmlns:a16="http://schemas.microsoft.com/office/drawing/2014/main" id="{0961B746-4D57-2CD9-5623-52A1A1E5D0A4}"/>
              </a:ext>
            </a:extLst>
          </p:cNvPr>
          <p:cNvSpPr txBox="1"/>
          <p:nvPr/>
        </p:nvSpPr>
        <p:spPr bwMode="auto">
          <a:xfrm flipH="1">
            <a:off x="2743494" y="5322388"/>
            <a:ext cx="3002297" cy="646331"/>
          </a:xfrm>
          <a:prstGeom prst="rect">
            <a:avLst/>
          </a:prstGeom>
          <a:noFill/>
        </p:spPr>
        <p:txBody>
          <a:bodyPr wrap="square" rtlCol="0">
            <a:spAutoFit/>
          </a:bodyPr>
          <a:lstStyle/>
          <a:p>
            <a:pPr algn="ctr">
              <a:defRPr/>
            </a:pPr>
            <a:r>
              <a:rPr lang="en-US" b="1" dirty="0">
                <a:latin typeface="Montserrat" pitchFamily="2" charset="0"/>
              </a:rPr>
              <a:t>Erythema </a:t>
            </a:r>
            <a:r>
              <a:rPr lang="en-US" b="1" dirty="0" err="1">
                <a:latin typeface="Montserrat" pitchFamily="2" charset="0"/>
              </a:rPr>
              <a:t>Migrans</a:t>
            </a:r>
            <a:r>
              <a:rPr lang="en-US" b="1" dirty="0">
                <a:latin typeface="Montserrat" pitchFamily="2" charset="0"/>
              </a:rPr>
              <a:t> (EM)</a:t>
            </a:r>
            <a:endParaRPr dirty="0">
              <a:latin typeface="Montserrat" pitchFamily="2" charset="0"/>
            </a:endParaRPr>
          </a:p>
          <a:p>
            <a:pPr algn="ctr">
              <a:defRPr/>
            </a:pPr>
            <a:r>
              <a:rPr lang="en-US" dirty="0">
                <a:latin typeface="Montserrat" pitchFamily="2" charset="0"/>
              </a:rPr>
              <a:t>866/1672 (51.8%)</a:t>
            </a:r>
            <a:endParaRPr lang="en-US" b="1" dirty="0">
              <a:latin typeface="Montserrat" pitchFamily="2" charset="0"/>
            </a:endParaRPr>
          </a:p>
        </p:txBody>
      </p:sp>
      <p:sp>
        <p:nvSpPr>
          <p:cNvPr id="6" name="TextBox 5">
            <a:extLst>
              <a:ext uri="{FF2B5EF4-FFF2-40B4-BE49-F238E27FC236}">
                <a16:creationId xmlns:a16="http://schemas.microsoft.com/office/drawing/2014/main" id="{AC696082-6B28-6254-E93C-E3E4EACDE60B}"/>
              </a:ext>
            </a:extLst>
          </p:cNvPr>
          <p:cNvSpPr txBox="1"/>
          <p:nvPr/>
        </p:nvSpPr>
        <p:spPr bwMode="auto">
          <a:xfrm flipH="1">
            <a:off x="6666564" y="5322388"/>
            <a:ext cx="2946344" cy="646331"/>
          </a:xfrm>
          <a:prstGeom prst="rect">
            <a:avLst/>
          </a:prstGeom>
          <a:noFill/>
        </p:spPr>
        <p:txBody>
          <a:bodyPr wrap="square" rtlCol="0">
            <a:spAutoFit/>
          </a:bodyPr>
          <a:lstStyle/>
          <a:p>
            <a:pPr algn="ctr">
              <a:defRPr/>
            </a:pPr>
            <a:r>
              <a:rPr lang="en-US" b="1" dirty="0" err="1">
                <a:latin typeface="Montserrat" pitchFamily="2" charset="0"/>
              </a:rPr>
              <a:t>Confuser</a:t>
            </a:r>
            <a:endParaRPr dirty="0">
              <a:latin typeface="Montserrat" pitchFamily="2" charset="0"/>
            </a:endParaRPr>
          </a:p>
          <a:p>
            <a:pPr algn="ctr">
              <a:defRPr/>
            </a:pPr>
            <a:r>
              <a:rPr lang="en-US" dirty="0">
                <a:latin typeface="Montserrat" pitchFamily="2" charset="0"/>
              </a:rPr>
              <a:t>806/1672 (48.2%)</a:t>
            </a:r>
            <a:endParaRPr lang="en-US" b="1" dirty="0">
              <a:latin typeface="Montserrat" pitchFamily="2" charset="0"/>
            </a:endParaRPr>
          </a:p>
        </p:txBody>
      </p:sp>
      <p:cxnSp>
        <p:nvCxnSpPr>
          <p:cNvPr id="7" name="Straight Arrow Connector 6">
            <a:extLst>
              <a:ext uri="{FF2B5EF4-FFF2-40B4-BE49-F238E27FC236}">
                <a16:creationId xmlns:a16="http://schemas.microsoft.com/office/drawing/2014/main" id="{F383E31E-2A5C-6D4E-0A7C-C313B029667F}"/>
              </a:ext>
            </a:extLst>
          </p:cNvPr>
          <p:cNvCxnSpPr>
            <a:cxnSpLocks/>
            <a:stCxn id="3" idx="2"/>
            <a:endCxn id="4" idx="0"/>
          </p:cNvCxnSpPr>
          <p:nvPr/>
        </p:nvCxnSpPr>
        <p:spPr bwMode="auto">
          <a:xfrm flipH="1">
            <a:off x="4244642" y="4423831"/>
            <a:ext cx="1876250" cy="898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8A739FB-F6D9-9C29-A3B5-05236AED717A}"/>
              </a:ext>
            </a:extLst>
          </p:cNvPr>
          <p:cNvCxnSpPr>
            <a:cxnSpLocks/>
            <a:stCxn id="3" idx="2"/>
            <a:endCxn id="6" idx="0"/>
          </p:cNvCxnSpPr>
          <p:nvPr/>
        </p:nvCxnSpPr>
        <p:spPr bwMode="auto">
          <a:xfrm>
            <a:off x="6120892" y="4423831"/>
            <a:ext cx="2018844" cy="898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37DCE9-4142-8ED4-63DF-A23537C6B7E8}"/>
              </a:ext>
            </a:extLst>
          </p:cNvPr>
          <p:cNvSpPr txBox="1"/>
          <p:nvPr/>
        </p:nvSpPr>
        <p:spPr bwMode="auto">
          <a:xfrm flipH="1">
            <a:off x="4740438" y="3567752"/>
            <a:ext cx="3061644" cy="369332"/>
          </a:xfrm>
          <a:prstGeom prst="rect">
            <a:avLst/>
          </a:prstGeom>
          <a:noFill/>
        </p:spPr>
        <p:txBody>
          <a:bodyPr wrap="square" rtlCol="0">
            <a:spAutoFit/>
          </a:bodyPr>
          <a:lstStyle/>
          <a:p>
            <a:pPr>
              <a:defRPr/>
            </a:pPr>
            <a:r>
              <a:rPr lang="en-US" b="1" dirty="0">
                <a:solidFill>
                  <a:srgbClr val="7030A0"/>
                </a:solidFill>
                <a:latin typeface="Montserrat" pitchFamily="2" charset="0"/>
              </a:rPr>
              <a:t>Total Images </a:t>
            </a:r>
            <a:r>
              <a:rPr lang="en-US" b="1" dirty="0">
                <a:latin typeface="Montserrat" pitchFamily="2" charset="0"/>
              </a:rPr>
              <a:t>: </a:t>
            </a:r>
            <a:r>
              <a:rPr lang="en-US" b="1" dirty="0">
                <a:solidFill>
                  <a:schemeClr val="accent1"/>
                </a:solidFill>
                <a:latin typeface="Montserrat" pitchFamily="2" charset="0"/>
              </a:rPr>
              <a:t>1672</a:t>
            </a:r>
            <a:endParaRPr dirty="0">
              <a:solidFill>
                <a:schemeClr val="accent1"/>
              </a:solidFill>
              <a:latin typeface="Montserrat" pitchFamily="2" charset="0"/>
            </a:endParaRPr>
          </a:p>
        </p:txBody>
      </p:sp>
      <p:pic>
        <p:nvPicPr>
          <p:cNvPr id="240" name="Picture 10" descr="ELODIE-MG">
            <a:extLst>
              <a:ext uri="{FF2B5EF4-FFF2-40B4-BE49-F238E27FC236}">
                <a16:creationId xmlns:a16="http://schemas.microsoft.com/office/drawing/2014/main" id="{72CAA5F2-1998-99F8-EDD1-297B6761D2E9}"/>
              </a:ext>
            </a:extLst>
          </p:cNvPr>
          <p:cNvPicPr>
            <a:picLocks noChangeAspect="1" noChangeArrowheads="1"/>
          </p:cNvPicPr>
          <p:nvPr/>
        </p:nvPicPr>
        <p:blipFill>
          <a:blip r:embed="rId2"/>
          <a:stretch/>
        </p:blipFill>
        <p:spPr bwMode="auto">
          <a:xfrm>
            <a:off x="5698249" y="2811780"/>
            <a:ext cx="662444" cy="647186"/>
          </a:xfrm>
          <a:prstGeom prst="rect">
            <a:avLst/>
          </a:prstGeom>
          <a:noFill/>
        </p:spPr>
      </p:pic>
      <p:sp>
        <p:nvSpPr>
          <p:cNvPr id="252" name="Content Placeholder 2">
            <a:extLst>
              <a:ext uri="{FF2B5EF4-FFF2-40B4-BE49-F238E27FC236}">
                <a16:creationId xmlns:a16="http://schemas.microsoft.com/office/drawing/2014/main" id="{017E38FB-9F88-2C2F-4CCD-73DA6F42576C}"/>
              </a:ext>
            </a:extLst>
          </p:cNvPr>
          <p:cNvSpPr>
            <a:spLocks noGrp="1"/>
          </p:cNvSpPr>
          <p:nvPr>
            <p:ph idx="1"/>
          </p:nvPr>
        </p:nvSpPr>
        <p:spPr>
          <a:xfrm>
            <a:off x="838200" y="1825628"/>
            <a:ext cx="10431780" cy="986152"/>
          </a:xfrm>
        </p:spPr>
        <p:txBody>
          <a:bodyPr>
            <a:normAutofit/>
          </a:bodyPr>
          <a:lstStyle/>
          <a:p>
            <a:pPr>
              <a:defRPr/>
            </a:pPr>
            <a:r>
              <a:rPr lang="en-US" sz="1600" dirty="0">
                <a:latin typeface="Montserrat" pitchFamily="2" charset="0"/>
              </a:rPr>
              <a:t>Images collected from internet and several hospitals of France.</a:t>
            </a:r>
          </a:p>
          <a:p>
            <a:pPr>
              <a:defRPr/>
            </a:pPr>
            <a:r>
              <a:rPr lang="en-US" sz="1600" dirty="0">
                <a:latin typeface="Montserrat" pitchFamily="2" charset="0"/>
              </a:rPr>
              <a:t>Labeled by experts from CHU Clermont-FD.</a:t>
            </a:r>
          </a:p>
        </p:txBody>
      </p:sp>
      <p:sp>
        <p:nvSpPr>
          <p:cNvPr id="47" name="Footer Placeholder 46">
            <a:extLst>
              <a:ext uri="{FF2B5EF4-FFF2-40B4-BE49-F238E27FC236}">
                <a16:creationId xmlns:a16="http://schemas.microsoft.com/office/drawing/2014/main" id="{B099718D-912F-D846-B76F-50998762A3C9}"/>
              </a:ext>
            </a:extLst>
          </p:cNvPr>
          <p:cNvSpPr>
            <a:spLocks noGrp="1"/>
          </p:cNvSpPr>
          <p:nvPr>
            <p:ph type="ftr" sz="quarter" idx="11"/>
          </p:nvPr>
        </p:nvSpPr>
        <p:spPr/>
        <p:txBody>
          <a:bodyPr/>
          <a:lstStyle/>
          <a:p>
            <a:r>
              <a:rPr lang="en-US"/>
              <a:t>Multimodal skin lesion classification with data scarcity problem</a:t>
            </a:r>
          </a:p>
        </p:txBody>
      </p:sp>
      <p:sp>
        <p:nvSpPr>
          <p:cNvPr id="5" name="PptLabsAgenda_&amp;^@BeamShapeBackground_&amp;^@2023041414552447170">
            <a:extLst>
              <a:ext uri="{FF2B5EF4-FFF2-40B4-BE49-F238E27FC236}">
                <a16:creationId xmlns:a16="http://schemas.microsoft.com/office/drawing/2014/main" id="{B1F7794E-05E1-E40C-B78A-0B344808D585}"/>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 name="Slide Number Placeholder 9">
            <a:extLst>
              <a:ext uri="{FF2B5EF4-FFF2-40B4-BE49-F238E27FC236}">
                <a16:creationId xmlns:a16="http://schemas.microsoft.com/office/drawing/2014/main" id="{83343C4B-8E7B-4555-A2B6-64D3B1455EC4}"/>
              </a:ext>
            </a:extLst>
          </p:cNvPr>
          <p:cNvSpPr>
            <a:spLocks noGrp="1"/>
          </p:cNvSpPr>
          <p:nvPr>
            <p:ph type="sldNum" sz="quarter" idx="12"/>
          </p:nvPr>
        </p:nvSpPr>
        <p:spPr/>
        <p:txBody>
          <a:bodyPr/>
          <a:lstStyle/>
          <a:p>
            <a:fld id="{6DCCA1CE-54D3-4B1F-BAFE-BDD10B4D91A3}" type="slidenum">
              <a:rPr lang="en-US" smtClean="0"/>
              <a:pPr/>
              <a:t>20</a:t>
            </a:fld>
            <a:r>
              <a:rPr lang="en-US"/>
              <a:t>/52</a:t>
            </a:r>
            <a:endParaRPr lang="en-US" dirty="0"/>
          </a:p>
        </p:txBody>
      </p:sp>
      <p:sp>
        <p:nvSpPr>
          <p:cNvPr id="12" name="PptLabsAgenda_&amp;^@BeamShapeText_&amp;^@Introduction_2">
            <a:extLst>
              <a:ext uri="{FF2B5EF4-FFF2-40B4-BE49-F238E27FC236}">
                <a16:creationId xmlns:a16="http://schemas.microsoft.com/office/drawing/2014/main" id="{6BA6DCCF-EBBF-474D-9AAD-74EA66F586C7}"/>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3" name="PptLabsAgenda_&amp;^@BeamShapeText_&amp;^@Introduction_2">
            <a:extLst>
              <a:ext uri="{FF2B5EF4-FFF2-40B4-BE49-F238E27FC236}">
                <a16:creationId xmlns:a16="http://schemas.microsoft.com/office/drawing/2014/main" id="{837BED97-769D-BFF2-EA53-FC71DF3EA778}"/>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4" name="PptLabsAgenda_&amp;^@BeamShapeText_&amp;^@Introduction_2">
            <a:extLst>
              <a:ext uri="{FF2B5EF4-FFF2-40B4-BE49-F238E27FC236}">
                <a16:creationId xmlns:a16="http://schemas.microsoft.com/office/drawing/2014/main" id="{CD58A27D-18C5-F87B-8657-B0EEF881A659}"/>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5" name="PptLabsAgenda_&amp;^@BeamShapeText_&amp;^@Introduction_2">
            <a:extLst>
              <a:ext uri="{FF2B5EF4-FFF2-40B4-BE49-F238E27FC236}">
                <a16:creationId xmlns:a16="http://schemas.microsoft.com/office/drawing/2014/main" id="{F7E187DA-CAE8-4C8A-C3A5-8D58F94C6537}"/>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6" name="Oval 4">
            <a:extLst>
              <a:ext uri="{FF2B5EF4-FFF2-40B4-BE49-F238E27FC236}">
                <a16:creationId xmlns:a16="http://schemas.microsoft.com/office/drawing/2014/main" id="{7A9F48D6-3AED-C9D1-2D71-944482119802}"/>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5">
            <a:extLst>
              <a:ext uri="{FF2B5EF4-FFF2-40B4-BE49-F238E27FC236}">
                <a16:creationId xmlns:a16="http://schemas.microsoft.com/office/drawing/2014/main" id="{78A3CFCC-9059-EFEF-6129-038847A20035}"/>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8" name="Oval 6">
            <a:extLst>
              <a:ext uri="{FF2B5EF4-FFF2-40B4-BE49-F238E27FC236}">
                <a16:creationId xmlns:a16="http://schemas.microsoft.com/office/drawing/2014/main" id="{1EF056B8-C9EA-29EC-75BD-C2CF8788551D}"/>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7">
            <a:extLst>
              <a:ext uri="{FF2B5EF4-FFF2-40B4-BE49-F238E27FC236}">
                <a16:creationId xmlns:a16="http://schemas.microsoft.com/office/drawing/2014/main" id="{8402434E-871F-D7A7-F474-65F684A16457}"/>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8">
            <a:extLst>
              <a:ext uri="{FF2B5EF4-FFF2-40B4-BE49-F238E27FC236}">
                <a16:creationId xmlns:a16="http://schemas.microsoft.com/office/drawing/2014/main" id="{FF3279EA-8B0D-C283-9592-F2961A06300F}"/>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9">
            <a:extLst>
              <a:ext uri="{FF2B5EF4-FFF2-40B4-BE49-F238E27FC236}">
                <a16:creationId xmlns:a16="http://schemas.microsoft.com/office/drawing/2014/main" id="{5ED2FE54-724F-FD2D-DCBE-DC9FEB3B6098}"/>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10">
            <a:extLst>
              <a:ext uri="{FF2B5EF4-FFF2-40B4-BE49-F238E27FC236}">
                <a16:creationId xmlns:a16="http://schemas.microsoft.com/office/drawing/2014/main" id="{6BC746F1-D5EA-F561-B973-07082268570E}"/>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4">
            <a:extLst>
              <a:ext uri="{FF2B5EF4-FFF2-40B4-BE49-F238E27FC236}">
                <a16:creationId xmlns:a16="http://schemas.microsoft.com/office/drawing/2014/main" id="{86638C67-878E-8F78-D673-1623639577F7}"/>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5">
            <a:extLst>
              <a:ext uri="{FF2B5EF4-FFF2-40B4-BE49-F238E27FC236}">
                <a16:creationId xmlns:a16="http://schemas.microsoft.com/office/drawing/2014/main" id="{04199F8D-D204-EA94-9DEA-A4F6AFFA4669}"/>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6">
            <a:extLst>
              <a:ext uri="{FF2B5EF4-FFF2-40B4-BE49-F238E27FC236}">
                <a16:creationId xmlns:a16="http://schemas.microsoft.com/office/drawing/2014/main" id="{E2A1533A-4C38-F948-035B-AE30FF155A5D}"/>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7">
            <a:extLst>
              <a:ext uri="{FF2B5EF4-FFF2-40B4-BE49-F238E27FC236}">
                <a16:creationId xmlns:a16="http://schemas.microsoft.com/office/drawing/2014/main" id="{699D1D6D-1058-162F-DD95-15FFEEAF7209}"/>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8">
            <a:extLst>
              <a:ext uri="{FF2B5EF4-FFF2-40B4-BE49-F238E27FC236}">
                <a16:creationId xmlns:a16="http://schemas.microsoft.com/office/drawing/2014/main" id="{A6C21FA6-C15E-53D3-ED3C-6D6E3D9B6EF3}"/>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8" name="Oval 9">
            <a:extLst>
              <a:ext uri="{FF2B5EF4-FFF2-40B4-BE49-F238E27FC236}">
                <a16:creationId xmlns:a16="http://schemas.microsoft.com/office/drawing/2014/main" id="{D09961E3-BBE9-13A2-1539-8D7F2FA161D0}"/>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9">
            <a:extLst>
              <a:ext uri="{FF2B5EF4-FFF2-40B4-BE49-F238E27FC236}">
                <a16:creationId xmlns:a16="http://schemas.microsoft.com/office/drawing/2014/main" id="{7A83FC7E-0FEE-3B90-05CF-0A5377E3C7A3}"/>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0">
            <a:extLst>
              <a:ext uri="{FF2B5EF4-FFF2-40B4-BE49-F238E27FC236}">
                <a16:creationId xmlns:a16="http://schemas.microsoft.com/office/drawing/2014/main" id="{DB2A90B7-DC28-AA11-2E3B-BA38BA324DC5}"/>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1">
            <a:extLst>
              <a:ext uri="{FF2B5EF4-FFF2-40B4-BE49-F238E27FC236}">
                <a16:creationId xmlns:a16="http://schemas.microsoft.com/office/drawing/2014/main" id="{2FD0E247-4CF5-5B05-8E92-34B08EBE182B}"/>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2">
            <a:extLst>
              <a:ext uri="{FF2B5EF4-FFF2-40B4-BE49-F238E27FC236}">
                <a16:creationId xmlns:a16="http://schemas.microsoft.com/office/drawing/2014/main" id="{326CB41D-06C1-548B-C655-0DFB9089B4EA}"/>
              </a:ext>
            </a:extLst>
          </p:cNvPr>
          <p:cNvSpPr>
            <a:spLocks/>
          </p:cNvSpPr>
          <p:nvPr/>
        </p:nvSpPr>
        <p:spPr>
          <a:xfrm>
            <a:off x="7631223"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3" name="Oval 13">
            <a:extLst>
              <a:ext uri="{FF2B5EF4-FFF2-40B4-BE49-F238E27FC236}">
                <a16:creationId xmlns:a16="http://schemas.microsoft.com/office/drawing/2014/main" id="{746EC3B5-4E81-6124-F9CE-CABBD2EA37FD}"/>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3">
            <a:extLst>
              <a:ext uri="{FF2B5EF4-FFF2-40B4-BE49-F238E27FC236}">
                <a16:creationId xmlns:a16="http://schemas.microsoft.com/office/drawing/2014/main" id="{4ADE2E33-7F75-B259-721D-5E19FCCCE9A2}"/>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3">
            <a:extLst>
              <a:ext uri="{FF2B5EF4-FFF2-40B4-BE49-F238E27FC236}">
                <a16:creationId xmlns:a16="http://schemas.microsoft.com/office/drawing/2014/main" id="{AB199CDF-084D-67C1-7B6B-172885617635}"/>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9">
            <a:extLst>
              <a:ext uri="{FF2B5EF4-FFF2-40B4-BE49-F238E27FC236}">
                <a16:creationId xmlns:a16="http://schemas.microsoft.com/office/drawing/2014/main" id="{0648B007-EB4C-E7BB-7C1D-3F4D215742A5}"/>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0">
            <a:extLst>
              <a:ext uri="{FF2B5EF4-FFF2-40B4-BE49-F238E27FC236}">
                <a16:creationId xmlns:a16="http://schemas.microsoft.com/office/drawing/2014/main" id="{D4120FF6-5553-1505-20A2-F2170E4F5B8D}"/>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1">
            <a:extLst>
              <a:ext uri="{FF2B5EF4-FFF2-40B4-BE49-F238E27FC236}">
                <a16:creationId xmlns:a16="http://schemas.microsoft.com/office/drawing/2014/main" id="{4FA1FAF0-6C8F-D7F3-FB28-D46A2479A82E}"/>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A1A4F26B-138D-C403-DDD4-89A2BCDD7DF6}"/>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3">
            <a:extLst>
              <a:ext uri="{FF2B5EF4-FFF2-40B4-BE49-F238E27FC236}">
                <a16:creationId xmlns:a16="http://schemas.microsoft.com/office/drawing/2014/main" id="{51C412CF-A0FB-C99E-4515-E65185E6EE51}"/>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3">
            <a:extLst>
              <a:ext uri="{FF2B5EF4-FFF2-40B4-BE49-F238E27FC236}">
                <a16:creationId xmlns:a16="http://schemas.microsoft.com/office/drawing/2014/main" id="{9B13D1C7-B723-E8F3-4FF3-3ACB59FDEDA4}"/>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9">
            <a:extLst>
              <a:ext uri="{FF2B5EF4-FFF2-40B4-BE49-F238E27FC236}">
                <a16:creationId xmlns:a16="http://schemas.microsoft.com/office/drawing/2014/main" id="{087FF6DE-E891-25CC-6A56-4EEDA05830A1}"/>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0">
            <a:extLst>
              <a:ext uri="{FF2B5EF4-FFF2-40B4-BE49-F238E27FC236}">
                <a16:creationId xmlns:a16="http://schemas.microsoft.com/office/drawing/2014/main" id="{3E1A2909-68E4-BEE2-D1B7-8D9FCC402E86}"/>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1">
            <a:extLst>
              <a:ext uri="{FF2B5EF4-FFF2-40B4-BE49-F238E27FC236}">
                <a16:creationId xmlns:a16="http://schemas.microsoft.com/office/drawing/2014/main" id="{F3EDC729-37C7-2860-959F-BCA81A1F0D25}"/>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2">
            <a:extLst>
              <a:ext uri="{FF2B5EF4-FFF2-40B4-BE49-F238E27FC236}">
                <a16:creationId xmlns:a16="http://schemas.microsoft.com/office/drawing/2014/main" id="{EAB6AE53-77DE-5EAF-D827-53FC212E6632}"/>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8" name="Oval 13">
            <a:extLst>
              <a:ext uri="{FF2B5EF4-FFF2-40B4-BE49-F238E27FC236}">
                <a16:creationId xmlns:a16="http://schemas.microsoft.com/office/drawing/2014/main" id="{37F7E7F1-C79D-B3C6-C4C2-B4DC8D739B09}"/>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490D1A5E-5300-E6C3-3089-BBA56B63EB38}"/>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47997077-1CF0-6D13-D08F-E99AD33AFF78}"/>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1">
            <a:extLst>
              <a:ext uri="{FF2B5EF4-FFF2-40B4-BE49-F238E27FC236}">
                <a16:creationId xmlns:a16="http://schemas.microsoft.com/office/drawing/2014/main" id="{8E9A0BEF-37B8-414D-E477-23D2C8A815D1}"/>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2">
            <a:extLst>
              <a:ext uri="{FF2B5EF4-FFF2-40B4-BE49-F238E27FC236}">
                <a16:creationId xmlns:a16="http://schemas.microsoft.com/office/drawing/2014/main" id="{E7B80D10-6B8D-2326-7FDC-1AE279C3E1C3}"/>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13">
            <a:extLst>
              <a:ext uri="{FF2B5EF4-FFF2-40B4-BE49-F238E27FC236}">
                <a16:creationId xmlns:a16="http://schemas.microsoft.com/office/drawing/2014/main" id="{227DB8F3-C0E7-F2C9-A1F9-168178CF6CF4}"/>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CB7E3DDF-1F4C-452F-18F5-B0EEF43D126A}"/>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3D18904E-DF6E-3D73-5DE2-2402838ADE1F}"/>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2">
            <a:extLst>
              <a:ext uri="{FF2B5EF4-FFF2-40B4-BE49-F238E27FC236}">
                <a16:creationId xmlns:a16="http://schemas.microsoft.com/office/drawing/2014/main" id="{86EDAF9D-D883-F6EE-6407-E735D8D7B2C7}"/>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7" name="Oval 13">
            <a:extLst>
              <a:ext uri="{FF2B5EF4-FFF2-40B4-BE49-F238E27FC236}">
                <a16:creationId xmlns:a16="http://schemas.microsoft.com/office/drawing/2014/main" id="{1A897B4D-D8E5-6D3F-7694-6C0B1FB8F2B7}"/>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B2C11937-8EE1-E806-E695-A73E06BB58EB}"/>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4C2244C5-37B2-807E-9915-14B7E6A79B89}"/>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98D914E4-C0C0-F862-EA81-5DDDA296E767}"/>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E0E9ED23-02F5-2704-0B41-3350F15A4AD4}"/>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13">
            <a:extLst>
              <a:ext uri="{FF2B5EF4-FFF2-40B4-BE49-F238E27FC236}">
                <a16:creationId xmlns:a16="http://schemas.microsoft.com/office/drawing/2014/main" id="{BD444841-481C-43F9-6059-4179B8528C66}"/>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2">
            <a:extLst>
              <a:ext uri="{FF2B5EF4-FFF2-40B4-BE49-F238E27FC236}">
                <a16:creationId xmlns:a16="http://schemas.microsoft.com/office/drawing/2014/main" id="{471D2198-283F-BF1D-9883-FD5D2081A6BA}"/>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3930645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Experimental study (Dataset preparation cont.)</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369B7FB7-2EE5-406D-9D28-2CE8170DA401}" type="datetime1">
              <a:rPr lang="en-US" smtClean="0"/>
              <a:t>16-May-23</a:t>
            </a:fld>
            <a:endParaRPr lang="en-US" dirty="0"/>
          </a:p>
        </p:txBody>
      </p:sp>
      <p:grpSp>
        <p:nvGrpSpPr>
          <p:cNvPr id="253" name="Group 252">
            <a:extLst>
              <a:ext uri="{FF2B5EF4-FFF2-40B4-BE49-F238E27FC236}">
                <a16:creationId xmlns:a16="http://schemas.microsoft.com/office/drawing/2014/main" id="{F794070A-B320-5392-C886-D5C7073338C4}"/>
              </a:ext>
            </a:extLst>
          </p:cNvPr>
          <p:cNvGrpSpPr/>
          <p:nvPr/>
        </p:nvGrpSpPr>
        <p:grpSpPr>
          <a:xfrm>
            <a:off x="706085" y="2402555"/>
            <a:ext cx="5842870" cy="2277944"/>
            <a:chOff x="3075180" y="1433233"/>
            <a:chExt cx="5842870" cy="2277944"/>
          </a:xfrm>
        </p:grpSpPr>
        <p:sp>
          <p:nvSpPr>
            <p:cNvPr id="254" name="Rectangle 253">
              <a:extLst>
                <a:ext uri="{FF2B5EF4-FFF2-40B4-BE49-F238E27FC236}">
                  <a16:creationId xmlns:a16="http://schemas.microsoft.com/office/drawing/2014/main" id="{18BC84D6-D3C7-14D2-29F0-759F1A985A5B}"/>
                </a:ext>
              </a:extLst>
            </p:cNvPr>
            <p:cNvSpPr/>
            <p:nvPr/>
          </p:nvSpPr>
          <p:spPr>
            <a:xfrm rot="5400000">
              <a:off x="3346105" y="2526174"/>
              <a:ext cx="626724" cy="11685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TRAIN</a:t>
              </a:r>
            </a:p>
          </p:txBody>
        </p:sp>
        <p:sp>
          <p:nvSpPr>
            <p:cNvPr id="255" name="Rectangle 254">
              <a:extLst>
                <a:ext uri="{FF2B5EF4-FFF2-40B4-BE49-F238E27FC236}">
                  <a16:creationId xmlns:a16="http://schemas.microsoft.com/office/drawing/2014/main" id="{4A3A3D1F-A4F6-9269-D6F2-8FB0C27EDA5D}"/>
                </a:ext>
              </a:extLst>
            </p:cNvPr>
            <p:cNvSpPr/>
            <p:nvPr/>
          </p:nvSpPr>
          <p:spPr>
            <a:xfrm rot="5400000">
              <a:off x="4514679" y="2526174"/>
              <a:ext cx="626724" cy="11685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TRAIN</a:t>
              </a:r>
            </a:p>
          </p:txBody>
        </p:sp>
        <p:sp>
          <p:nvSpPr>
            <p:cNvPr id="256" name="Rectangle 255">
              <a:extLst>
                <a:ext uri="{FF2B5EF4-FFF2-40B4-BE49-F238E27FC236}">
                  <a16:creationId xmlns:a16="http://schemas.microsoft.com/office/drawing/2014/main" id="{B90AF14B-4EB4-B170-03FA-B462A21626BC}"/>
                </a:ext>
              </a:extLst>
            </p:cNvPr>
            <p:cNvSpPr/>
            <p:nvPr/>
          </p:nvSpPr>
          <p:spPr>
            <a:xfrm rot="5400000">
              <a:off x="5683253" y="2526174"/>
              <a:ext cx="626724" cy="11685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TRAIN</a:t>
              </a:r>
            </a:p>
          </p:txBody>
        </p:sp>
        <p:sp>
          <p:nvSpPr>
            <p:cNvPr id="257" name="Rectangle 256">
              <a:extLst>
                <a:ext uri="{FF2B5EF4-FFF2-40B4-BE49-F238E27FC236}">
                  <a16:creationId xmlns:a16="http://schemas.microsoft.com/office/drawing/2014/main" id="{9C90E44E-D68D-B7CD-25ED-2992FDB3609F}"/>
                </a:ext>
              </a:extLst>
            </p:cNvPr>
            <p:cNvSpPr/>
            <p:nvPr/>
          </p:nvSpPr>
          <p:spPr>
            <a:xfrm rot="5400000">
              <a:off x="6851827" y="2526174"/>
              <a:ext cx="626724" cy="11685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TRAIN</a:t>
              </a:r>
            </a:p>
          </p:txBody>
        </p:sp>
        <p:sp>
          <p:nvSpPr>
            <p:cNvPr id="258" name="Rectangle 257">
              <a:extLst>
                <a:ext uri="{FF2B5EF4-FFF2-40B4-BE49-F238E27FC236}">
                  <a16:creationId xmlns:a16="http://schemas.microsoft.com/office/drawing/2014/main" id="{1A452094-2559-3839-FCF9-E7A8F786A21A}"/>
                </a:ext>
              </a:extLst>
            </p:cNvPr>
            <p:cNvSpPr/>
            <p:nvPr/>
          </p:nvSpPr>
          <p:spPr>
            <a:xfrm rot="5400000">
              <a:off x="8020401" y="2526174"/>
              <a:ext cx="626724" cy="11685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TEST</a:t>
              </a:r>
            </a:p>
          </p:txBody>
        </p:sp>
        <p:sp>
          <p:nvSpPr>
            <p:cNvPr id="259" name="Rectangle 258">
              <a:extLst>
                <a:ext uri="{FF2B5EF4-FFF2-40B4-BE49-F238E27FC236}">
                  <a16:creationId xmlns:a16="http://schemas.microsoft.com/office/drawing/2014/main" id="{AB70D518-28E1-9B58-C370-57246941608A}"/>
                </a:ext>
              </a:extLst>
            </p:cNvPr>
            <p:cNvSpPr/>
            <p:nvPr/>
          </p:nvSpPr>
          <p:spPr>
            <a:xfrm rot="5400000">
              <a:off x="5267792" y="2106974"/>
              <a:ext cx="289070" cy="58428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10%</a:t>
              </a:r>
            </a:p>
          </p:txBody>
        </p:sp>
        <p:cxnSp>
          <p:nvCxnSpPr>
            <p:cNvPr id="260" name="Straight Arrow Connector 259">
              <a:extLst>
                <a:ext uri="{FF2B5EF4-FFF2-40B4-BE49-F238E27FC236}">
                  <a16:creationId xmlns:a16="http://schemas.microsoft.com/office/drawing/2014/main" id="{FA767FB1-626A-0311-1D30-8490322C0D73}"/>
                </a:ext>
              </a:extLst>
            </p:cNvPr>
            <p:cNvCxnSpPr>
              <a:cxnSpLocks/>
              <a:stCxn id="254" idx="1"/>
              <a:endCxn id="259" idx="3"/>
            </p:cNvCxnSpPr>
            <p:nvPr/>
          </p:nvCxnSpPr>
          <p:spPr>
            <a:xfrm flipV="1">
              <a:off x="3659467" y="2543653"/>
              <a:ext cx="1752860" cy="253446"/>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261" name="Straight Arrow Connector 260">
              <a:extLst>
                <a:ext uri="{FF2B5EF4-FFF2-40B4-BE49-F238E27FC236}">
                  <a16:creationId xmlns:a16="http://schemas.microsoft.com/office/drawing/2014/main" id="{B53F0A3A-F1C0-48CB-B887-0C61781245E3}"/>
                </a:ext>
              </a:extLst>
            </p:cNvPr>
            <p:cNvCxnSpPr>
              <a:cxnSpLocks/>
              <a:stCxn id="255" idx="1"/>
              <a:endCxn id="259" idx="3"/>
            </p:cNvCxnSpPr>
            <p:nvPr/>
          </p:nvCxnSpPr>
          <p:spPr>
            <a:xfrm flipV="1">
              <a:off x="4828041" y="2543653"/>
              <a:ext cx="584286" cy="253446"/>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262" name="Straight Arrow Connector 261">
              <a:extLst>
                <a:ext uri="{FF2B5EF4-FFF2-40B4-BE49-F238E27FC236}">
                  <a16:creationId xmlns:a16="http://schemas.microsoft.com/office/drawing/2014/main" id="{B9D537A1-0346-C5DD-4BEE-175834433F6B}"/>
                </a:ext>
              </a:extLst>
            </p:cNvPr>
            <p:cNvCxnSpPr>
              <a:cxnSpLocks/>
              <a:stCxn id="256" idx="1"/>
              <a:endCxn id="259" idx="3"/>
            </p:cNvCxnSpPr>
            <p:nvPr/>
          </p:nvCxnSpPr>
          <p:spPr>
            <a:xfrm flipH="1" flipV="1">
              <a:off x="5412327" y="2543653"/>
              <a:ext cx="584288" cy="253446"/>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263" name="Straight Arrow Connector 262">
              <a:extLst>
                <a:ext uri="{FF2B5EF4-FFF2-40B4-BE49-F238E27FC236}">
                  <a16:creationId xmlns:a16="http://schemas.microsoft.com/office/drawing/2014/main" id="{26FCB98B-DE97-EDC3-808E-FABA48B758CA}"/>
                </a:ext>
              </a:extLst>
            </p:cNvPr>
            <p:cNvCxnSpPr>
              <a:cxnSpLocks/>
              <a:stCxn id="257" idx="1"/>
              <a:endCxn id="259" idx="3"/>
            </p:cNvCxnSpPr>
            <p:nvPr/>
          </p:nvCxnSpPr>
          <p:spPr>
            <a:xfrm flipH="1" flipV="1">
              <a:off x="5412327" y="2543653"/>
              <a:ext cx="1752862" cy="253446"/>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264" name="Straight Arrow Connector 263">
              <a:extLst>
                <a:ext uri="{FF2B5EF4-FFF2-40B4-BE49-F238E27FC236}">
                  <a16:creationId xmlns:a16="http://schemas.microsoft.com/office/drawing/2014/main" id="{D3B24082-BC3B-BC65-FA52-214842712BAA}"/>
                </a:ext>
              </a:extLst>
            </p:cNvPr>
            <p:cNvCxnSpPr>
              <a:cxnSpLocks/>
              <a:stCxn id="259" idx="1"/>
              <a:endCxn id="265" idx="3"/>
            </p:cNvCxnSpPr>
            <p:nvPr/>
          </p:nvCxnSpPr>
          <p:spPr>
            <a:xfrm flipV="1">
              <a:off x="5412327" y="2059957"/>
              <a:ext cx="0" cy="194626"/>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sp>
          <p:nvSpPr>
            <p:cNvPr id="265" name="Rectangle 264">
              <a:extLst>
                <a:ext uri="{FF2B5EF4-FFF2-40B4-BE49-F238E27FC236}">
                  <a16:creationId xmlns:a16="http://schemas.microsoft.com/office/drawing/2014/main" id="{A1724BDF-EF1F-DD91-0384-13939561113D}"/>
                </a:ext>
              </a:extLst>
            </p:cNvPr>
            <p:cNvSpPr/>
            <p:nvPr/>
          </p:nvSpPr>
          <p:spPr>
            <a:xfrm rot="5400000">
              <a:off x="5098965" y="1162308"/>
              <a:ext cx="626724" cy="116857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VALIDATION</a:t>
              </a:r>
            </a:p>
          </p:txBody>
        </p:sp>
        <p:sp>
          <p:nvSpPr>
            <p:cNvPr id="266" name="TextBox 265">
              <a:extLst>
                <a:ext uri="{FF2B5EF4-FFF2-40B4-BE49-F238E27FC236}">
                  <a16:creationId xmlns:a16="http://schemas.microsoft.com/office/drawing/2014/main" id="{A60346C9-181F-48AA-C5FD-12D1670C7B15}"/>
                </a:ext>
              </a:extLst>
            </p:cNvPr>
            <p:cNvSpPr txBox="1"/>
            <p:nvPr/>
          </p:nvSpPr>
          <p:spPr>
            <a:xfrm>
              <a:off x="3659467" y="3434178"/>
              <a:ext cx="4625998" cy="276999"/>
            </a:xfrm>
            <a:prstGeom prst="rect">
              <a:avLst/>
            </a:prstGeom>
            <a:solidFill>
              <a:schemeClr val="bg1"/>
            </a:solidFill>
            <a:ln>
              <a:noFill/>
            </a:ln>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Stratified split of 866 erythema </a:t>
              </a:r>
              <a:r>
                <a:rPr lang="en-US" sz="1200" dirty="0" err="1">
                  <a:latin typeface="Times New Roman" panose="02020603050405020304" pitchFamily="18" charset="0"/>
                  <a:cs typeface="Times New Roman" panose="02020603050405020304" pitchFamily="18" charset="0"/>
                </a:rPr>
                <a:t>migrans</a:t>
              </a:r>
              <a:r>
                <a:rPr lang="en-US" sz="1200" dirty="0">
                  <a:latin typeface="Times New Roman" panose="02020603050405020304" pitchFamily="18" charset="0"/>
                  <a:cs typeface="Times New Roman" panose="02020603050405020304" pitchFamily="18" charset="0"/>
                </a:rPr>
                <a:t> (EM) and 806 </a:t>
              </a:r>
              <a:r>
                <a:rPr lang="en-US" sz="1200" dirty="0" err="1">
                  <a:latin typeface="Times New Roman" panose="02020603050405020304" pitchFamily="18" charset="0"/>
                  <a:cs typeface="Times New Roman" panose="02020603050405020304" pitchFamily="18" charset="0"/>
                </a:rPr>
                <a:t>Confuser</a:t>
              </a:r>
              <a:r>
                <a:rPr lang="en-US" sz="1200" dirty="0">
                  <a:latin typeface="Times New Roman" panose="02020603050405020304" pitchFamily="18" charset="0"/>
                  <a:cs typeface="Times New Roman" panose="02020603050405020304" pitchFamily="18" charset="0"/>
                </a:rPr>
                <a:t> images</a:t>
              </a:r>
            </a:p>
          </p:txBody>
        </p:sp>
        <p:cxnSp>
          <p:nvCxnSpPr>
            <p:cNvPr id="267" name="Straight Arrow Connector 266">
              <a:extLst>
                <a:ext uri="{FF2B5EF4-FFF2-40B4-BE49-F238E27FC236}">
                  <a16:creationId xmlns:a16="http://schemas.microsoft.com/office/drawing/2014/main" id="{37C946BD-CDD7-E7BA-B421-B1F445E6D80F}"/>
                </a:ext>
              </a:extLst>
            </p:cNvPr>
            <p:cNvCxnSpPr>
              <a:cxnSpLocks/>
              <a:stCxn id="266" idx="1"/>
            </p:cNvCxnSpPr>
            <p:nvPr/>
          </p:nvCxnSpPr>
          <p:spPr>
            <a:xfrm flipH="1">
              <a:off x="3075180" y="3572678"/>
              <a:ext cx="584287" cy="0"/>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268" name="Straight Arrow Connector 267">
              <a:extLst>
                <a:ext uri="{FF2B5EF4-FFF2-40B4-BE49-F238E27FC236}">
                  <a16:creationId xmlns:a16="http://schemas.microsoft.com/office/drawing/2014/main" id="{95F656D2-E3E5-1582-ABB1-4C731476C2D3}"/>
                </a:ext>
              </a:extLst>
            </p:cNvPr>
            <p:cNvCxnSpPr>
              <a:cxnSpLocks/>
              <a:stCxn id="266" idx="3"/>
            </p:cNvCxnSpPr>
            <p:nvPr/>
          </p:nvCxnSpPr>
          <p:spPr>
            <a:xfrm>
              <a:off x="8285465" y="3572678"/>
              <a:ext cx="632585" cy="0"/>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grpSp>
      <p:grpSp>
        <p:nvGrpSpPr>
          <p:cNvPr id="271" name="Group 270">
            <a:extLst>
              <a:ext uri="{FF2B5EF4-FFF2-40B4-BE49-F238E27FC236}">
                <a16:creationId xmlns:a16="http://schemas.microsoft.com/office/drawing/2014/main" id="{3267E44A-F384-87D5-C44A-CBA5F9753DEF}"/>
              </a:ext>
            </a:extLst>
          </p:cNvPr>
          <p:cNvGrpSpPr/>
          <p:nvPr/>
        </p:nvGrpSpPr>
        <p:grpSpPr>
          <a:xfrm>
            <a:off x="7683924" y="2286044"/>
            <a:ext cx="3856809" cy="2394455"/>
            <a:chOff x="806631" y="263910"/>
            <a:chExt cx="9504862" cy="5900984"/>
          </a:xfrm>
        </p:grpSpPr>
        <p:pic>
          <p:nvPicPr>
            <p:cNvPr id="272" name="Picture 271" descr="Close-up of a person's skin&#10;&#10;Description automatically generated with medium confidence">
              <a:extLst>
                <a:ext uri="{FF2B5EF4-FFF2-40B4-BE49-F238E27FC236}">
                  <a16:creationId xmlns:a16="http://schemas.microsoft.com/office/drawing/2014/main" id="{D9C1C29F-DC4E-1FC9-C89B-CD6425C4E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4587" y="3565140"/>
              <a:ext cx="3028950" cy="2571750"/>
            </a:xfrm>
            <a:prstGeom prst="rect">
              <a:avLst/>
            </a:prstGeom>
          </p:spPr>
        </p:pic>
        <p:pic>
          <p:nvPicPr>
            <p:cNvPr id="273" name="Picture 272" descr="Close-up of a person's skin&#10;&#10;Description automatically generated with medium confidence">
              <a:extLst>
                <a:ext uri="{FF2B5EF4-FFF2-40B4-BE49-F238E27FC236}">
                  <a16:creationId xmlns:a16="http://schemas.microsoft.com/office/drawing/2014/main" id="{215E4068-CF8D-466A-ED80-0A6289AC9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743" y="263910"/>
              <a:ext cx="2571750" cy="3028950"/>
            </a:xfrm>
            <a:prstGeom prst="rect">
              <a:avLst/>
            </a:prstGeom>
          </p:spPr>
        </p:pic>
        <p:pic>
          <p:nvPicPr>
            <p:cNvPr id="274" name="Picture 273" descr="Close-up of a person's skin&#10;&#10;Description automatically generated with medium confidence">
              <a:extLst>
                <a:ext uri="{FF2B5EF4-FFF2-40B4-BE49-F238E27FC236}">
                  <a16:creationId xmlns:a16="http://schemas.microsoft.com/office/drawing/2014/main" id="{80B22B2E-2B03-0F33-2122-825D6A1E9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2543" y="3565140"/>
              <a:ext cx="3028950" cy="2571750"/>
            </a:xfrm>
            <a:prstGeom prst="rect">
              <a:avLst/>
            </a:prstGeom>
          </p:spPr>
        </p:pic>
        <p:pic>
          <p:nvPicPr>
            <p:cNvPr id="275" name="Picture 274" descr="A close-up of a person's skin&#10;&#10;Description automatically generated with low confidence">
              <a:extLst>
                <a:ext uri="{FF2B5EF4-FFF2-40B4-BE49-F238E27FC236}">
                  <a16:creationId xmlns:a16="http://schemas.microsoft.com/office/drawing/2014/main" id="{A6941318-460A-F542-CAC6-0F6F94ED0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31" y="3593144"/>
              <a:ext cx="3028950" cy="2571750"/>
            </a:xfrm>
            <a:prstGeom prst="rect">
              <a:avLst/>
            </a:prstGeom>
          </p:spPr>
        </p:pic>
        <p:pic>
          <p:nvPicPr>
            <p:cNvPr id="276" name="Picture 275" descr="Close-up of a person's skin&#10;&#10;Description automatically generated with medium confidence">
              <a:extLst>
                <a:ext uri="{FF2B5EF4-FFF2-40B4-BE49-F238E27FC236}">
                  <a16:creationId xmlns:a16="http://schemas.microsoft.com/office/drawing/2014/main" id="{F3792DF3-1C7A-FE1C-D86E-670137833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3187" y="263910"/>
              <a:ext cx="2571750" cy="3028950"/>
            </a:xfrm>
            <a:prstGeom prst="rect">
              <a:avLst/>
            </a:prstGeom>
          </p:spPr>
        </p:pic>
        <p:pic>
          <p:nvPicPr>
            <p:cNvPr id="277" name="Picture 276" descr="A close up of a person's skin&#10;&#10;Description automatically generated with low confidence">
              <a:extLst>
                <a:ext uri="{FF2B5EF4-FFF2-40B4-BE49-F238E27FC236}">
                  <a16:creationId xmlns:a16="http://schemas.microsoft.com/office/drawing/2014/main" id="{07F17D22-1B19-C18F-B4B9-022D6E1F77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631" y="263911"/>
              <a:ext cx="2571750" cy="3028950"/>
            </a:xfrm>
            <a:prstGeom prst="rect">
              <a:avLst/>
            </a:prstGeom>
          </p:spPr>
        </p:pic>
      </p:grpSp>
      <p:cxnSp>
        <p:nvCxnSpPr>
          <p:cNvPr id="278" name="Straight Connector 277">
            <a:extLst>
              <a:ext uri="{FF2B5EF4-FFF2-40B4-BE49-F238E27FC236}">
                <a16:creationId xmlns:a16="http://schemas.microsoft.com/office/drawing/2014/main" id="{F8AC9B7B-247F-2465-5C10-835707823A0E}"/>
              </a:ext>
            </a:extLst>
          </p:cNvPr>
          <p:cNvCxnSpPr>
            <a:cxnSpLocks/>
          </p:cNvCxnSpPr>
          <p:nvPr/>
        </p:nvCxnSpPr>
        <p:spPr>
          <a:xfrm>
            <a:off x="7078980" y="2225195"/>
            <a:ext cx="0" cy="2575560"/>
          </a:xfrm>
          <a:prstGeom prst="line">
            <a:avLst/>
          </a:prstGeom>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383A5FE0-5C79-7E8F-2CA2-314DEBBD94AD}"/>
              </a:ext>
            </a:extLst>
          </p:cNvPr>
          <p:cNvSpPr txBox="1"/>
          <p:nvPr/>
        </p:nvSpPr>
        <p:spPr>
          <a:xfrm>
            <a:off x="1533440" y="4838600"/>
            <a:ext cx="3653564" cy="307777"/>
          </a:xfrm>
          <a:prstGeom prst="rect">
            <a:avLst/>
          </a:prstGeom>
          <a:noFill/>
        </p:spPr>
        <p:txBody>
          <a:bodyPr wrap="none" rtlCol="0">
            <a:spAutoFit/>
          </a:bodyPr>
          <a:lstStyle/>
          <a:p>
            <a:r>
              <a:rPr lang="en-US" sz="1400" dirty="0">
                <a:latin typeface="Montserrat" pitchFamily="2" charset="0"/>
              </a:rPr>
              <a:t>Fig. 19: Five-fold cross-validation setup.</a:t>
            </a:r>
            <a:endParaRPr lang="en-US" sz="1400" dirty="0">
              <a:solidFill>
                <a:schemeClr val="accent6">
                  <a:lumMod val="50000"/>
                </a:schemeClr>
              </a:solidFill>
              <a:latin typeface="Montserrat" pitchFamily="2" charset="0"/>
            </a:endParaRPr>
          </a:p>
        </p:txBody>
      </p:sp>
      <p:sp>
        <p:nvSpPr>
          <p:cNvPr id="281" name="TextBox 280">
            <a:extLst>
              <a:ext uri="{FF2B5EF4-FFF2-40B4-BE49-F238E27FC236}">
                <a16:creationId xmlns:a16="http://schemas.microsoft.com/office/drawing/2014/main" id="{F063B2BE-56E1-0A0A-9B36-BE9F3B14E59B}"/>
              </a:ext>
            </a:extLst>
          </p:cNvPr>
          <p:cNvSpPr txBox="1"/>
          <p:nvPr/>
        </p:nvSpPr>
        <p:spPr>
          <a:xfrm>
            <a:off x="7868515" y="4838600"/>
            <a:ext cx="3480440" cy="307777"/>
          </a:xfrm>
          <a:prstGeom prst="rect">
            <a:avLst/>
          </a:prstGeom>
          <a:noFill/>
        </p:spPr>
        <p:txBody>
          <a:bodyPr wrap="none" rtlCol="0">
            <a:spAutoFit/>
          </a:bodyPr>
          <a:lstStyle/>
          <a:p>
            <a:r>
              <a:rPr lang="en-US" sz="1400" dirty="0">
                <a:latin typeface="Montserrat" pitchFamily="2" charset="0"/>
              </a:rPr>
              <a:t>Fig. 20: Data augmentation samples.</a:t>
            </a:r>
            <a:endParaRPr lang="en-US" sz="1400" dirty="0">
              <a:solidFill>
                <a:schemeClr val="accent6">
                  <a:lumMod val="50000"/>
                </a:schemeClr>
              </a:solidFill>
              <a:latin typeface="Montserrat" pitchFamily="2" charset="0"/>
            </a:endParaRPr>
          </a:p>
        </p:txBody>
      </p:sp>
      <p:sp>
        <p:nvSpPr>
          <p:cNvPr id="41" name="Footer Placeholder 40">
            <a:extLst>
              <a:ext uri="{FF2B5EF4-FFF2-40B4-BE49-F238E27FC236}">
                <a16:creationId xmlns:a16="http://schemas.microsoft.com/office/drawing/2014/main" id="{7198A291-C8DF-F8D0-F5E9-1D657C2BCA77}"/>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977D83E5-8B3A-60EC-3A4C-85265B8921F9}"/>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E51D0E07-67E9-BA30-F925-60E8552F0ABB}"/>
              </a:ext>
            </a:extLst>
          </p:cNvPr>
          <p:cNvSpPr>
            <a:spLocks noGrp="1"/>
          </p:cNvSpPr>
          <p:nvPr>
            <p:ph type="sldNum" sz="quarter" idx="12"/>
          </p:nvPr>
        </p:nvSpPr>
        <p:spPr/>
        <p:txBody>
          <a:bodyPr/>
          <a:lstStyle/>
          <a:p>
            <a:fld id="{6DCCA1CE-54D3-4B1F-BAFE-BDD10B4D91A3}" type="slidenum">
              <a:rPr lang="en-US" smtClean="0"/>
              <a:pPr/>
              <a:t>21</a:t>
            </a:fld>
            <a:r>
              <a:rPr lang="en-US"/>
              <a:t>/52</a:t>
            </a:r>
            <a:endParaRPr lang="en-US" dirty="0"/>
          </a:p>
        </p:txBody>
      </p:sp>
      <p:sp>
        <p:nvSpPr>
          <p:cNvPr id="6" name="PptLabsAgenda_&amp;^@BeamShapeText_&amp;^@Introduction_2">
            <a:extLst>
              <a:ext uri="{FF2B5EF4-FFF2-40B4-BE49-F238E27FC236}">
                <a16:creationId xmlns:a16="http://schemas.microsoft.com/office/drawing/2014/main" id="{36C0A5B6-4336-1D25-5D9A-1431B70FD870}"/>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7" name="PptLabsAgenda_&amp;^@BeamShapeText_&amp;^@Introduction_2">
            <a:extLst>
              <a:ext uri="{FF2B5EF4-FFF2-40B4-BE49-F238E27FC236}">
                <a16:creationId xmlns:a16="http://schemas.microsoft.com/office/drawing/2014/main" id="{845BE9C4-28CB-AF13-37A2-05F15AFDF12C}"/>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8" name="PptLabsAgenda_&amp;^@BeamShapeText_&amp;^@Introduction_2">
            <a:extLst>
              <a:ext uri="{FF2B5EF4-FFF2-40B4-BE49-F238E27FC236}">
                <a16:creationId xmlns:a16="http://schemas.microsoft.com/office/drawing/2014/main" id="{838D98BF-51B8-9016-F802-E50092D6E845}"/>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9" name="PptLabsAgenda_&amp;^@BeamShapeText_&amp;^@Introduction_2">
            <a:extLst>
              <a:ext uri="{FF2B5EF4-FFF2-40B4-BE49-F238E27FC236}">
                <a16:creationId xmlns:a16="http://schemas.microsoft.com/office/drawing/2014/main" id="{17028F5E-33A6-5B99-F3E8-D492B4A61241}"/>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0" name="Oval 4">
            <a:extLst>
              <a:ext uri="{FF2B5EF4-FFF2-40B4-BE49-F238E27FC236}">
                <a16:creationId xmlns:a16="http://schemas.microsoft.com/office/drawing/2014/main" id="{61DEAE3F-1B18-214E-E3EE-CEEFB1667DF7}"/>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 name="Oval 5">
            <a:extLst>
              <a:ext uri="{FF2B5EF4-FFF2-40B4-BE49-F238E27FC236}">
                <a16:creationId xmlns:a16="http://schemas.microsoft.com/office/drawing/2014/main" id="{A6920454-2D86-3B9B-84A9-5AB3905C3EBE}"/>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2" name="Oval 6">
            <a:extLst>
              <a:ext uri="{FF2B5EF4-FFF2-40B4-BE49-F238E27FC236}">
                <a16:creationId xmlns:a16="http://schemas.microsoft.com/office/drawing/2014/main" id="{69155561-855D-F30B-6CF0-0817D34D26C2}"/>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3" name="Oval 7">
            <a:extLst>
              <a:ext uri="{FF2B5EF4-FFF2-40B4-BE49-F238E27FC236}">
                <a16:creationId xmlns:a16="http://schemas.microsoft.com/office/drawing/2014/main" id="{DF8E93A1-B340-C855-F757-21A5A9AC0CC1}"/>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8">
            <a:extLst>
              <a:ext uri="{FF2B5EF4-FFF2-40B4-BE49-F238E27FC236}">
                <a16:creationId xmlns:a16="http://schemas.microsoft.com/office/drawing/2014/main" id="{C08C5335-BB86-3B39-13BA-B1554E90B0EC}"/>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5" name="Oval 9">
            <a:extLst>
              <a:ext uri="{FF2B5EF4-FFF2-40B4-BE49-F238E27FC236}">
                <a16:creationId xmlns:a16="http://schemas.microsoft.com/office/drawing/2014/main" id="{40DE8BDD-EED0-8169-03FE-74526F335904}"/>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10">
            <a:extLst>
              <a:ext uri="{FF2B5EF4-FFF2-40B4-BE49-F238E27FC236}">
                <a16:creationId xmlns:a16="http://schemas.microsoft.com/office/drawing/2014/main" id="{B29A8782-2567-50F7-9AB8-78E60B8D8F40}"/>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4">
            <a:extLst>
              <a:ext uri="{FF2B5EF4-FFF2-40B4-BE49-F238E27FC236}">
                <a16:creationId xmlns:a16="http://schemas.microsoft.com/office/drawing/2014/main" id="{687AC0C8-D051-39A1-772E-DE4AB6527E5A}"/>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5">
            <a:extLst>
              <a:ext uri="{FF2B5EF4-FFF2-40B4-BE49-F238E27FC236}">
                <a16:creationId xmlns:a16="http://schemas.microsoft.com/office/drawing/2014/main" id="{272DE337-88A6-5BD2-A3E6-BD27C038DCD7}"/>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6">
            <a:extLst>
              <a:ext uri="{FF2B5EF4-FFF2-40B4-BE49-F238E27FC236}">
                <a16:creationId xmlns:a16="http://schemas.microsoft.com/office/drawing/2014/main" id="{F68BE822-9735-2096-5403-4E2DABD13A10}"/>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7">
            <a:extLst>
              <a:ext uri="{FF2B5EF4-FFF2-40B4-BE49-F238E27FC236}">
                <a16:creationId xmlns:a16="http://schemas.microsoft.com/office/drawing/2014/main" id="{B414A32B-94F5-2F02-26FC-03F862D0DD3F}"/>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8">
            <a:extLst>
              <a:ext uri="{FF2B5EF4-FFF2-40B4-BE49-F238E27FC236}">
                <a16:creationId xmlns:a16="http://schemas.microsoft.com/office/drawing/2014/main" id="{DDBF60B8-698D-4595-6544-28954D1EFFBF}"/>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9">
            <a:extLst>
              <a:ext uri="{FF2B5EF4-FFF2-40B4-BE49-F238E27FC236}">
                <a16:creationId xmlns:a16="http://schemas.microsoft.com/office/drawing/2014/main" id="{340AE47B-ED0A-9C95-2C9A-6733CA9E70AE}"/>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9">
            <a:extLst>
              <a:ext uri="{FF2B5EF4-FFF2-40B4-BE49-F238E27FC236}">
                <a16:creationId xmlns:a16="http://schemas.microsoft.com/office/drawing/2014/main" id="{68D8FFFD-5935-9B95-B2D2-BC3254993A2B}"/>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10">
            <a:extLst>
              <a:ext uri="{FF2B5EF4-FFF2-40B4-BE49-F238E27FC236}">
                <a16:creationId xmlns:a16="http://schemas.microsoft.com/office/drawing/2014/main" id="{20AF8C68-B4F1-6977-EEBA-926F9F5393AC}"/>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11">
            <a:extLst>
              <a:ext uri="{FF2B5EF4-FFF2-40B4-BE49-F238E27FC236}">
                <a16:creationId xmlns:a16="http://schemas.microsoft.com/office/drawing/2014/main" id="{353EE47E-E84D-98EE-73C6-4B13A99B25F8}"/>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2">
            <a:extLst>
              <a:ext uri="{FF2B5EF4-FFF2-40B4-BE49-F238E27FC236}">
                <a16:creationId xmlns:a16="http://schemas.microsoft.com/office/drawing/2014/main" id="{65499B03-7ED9-FC0B-4055-F5B3F81852A6}"/>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13">
            <a:extLst>
              <a:ext uri="{FF2B5EF4-FFF2-40B4-BE49-F238E27FC236}">
                <a16:creationId xmlns:a16="http://schemas.microsoft.com/office/drawing/2014/main" id="{EF3C9C71-2AEB-A0A4-F3D3-D90989581715}"/>
              </a:ext>
            </a:extLst>
          </p:cNvPr>
          <p:cNvSpPr>
            <a:spLocks/>
          </p:cNvSpPr>
          <p:nvPr/>
        </p:nvSpPr>
        <p:spPr>
          <a:xfrm>
            <a:off x="7729615"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3">
            <a:extLst>
              <a:ext uri="{FF2B5EF4-FFF2-40B4-BE49-F238E27FC236}">
                <a16:creationId xmlns:a16="http://schemas.microsoft.com/office/drawing/2014/main" id="{6FB103AC-B685-A614-F16C-045D8485AE5F}"/>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3">
            <a:extLst>
              <a:ext uri="{FF2B5EF4-FFF2-40B4-BE49-F238E27FC236}">
                <a16:creationId xmlns:a16="http://schemas.microsoft.com/office/drawing/2014/main" id="{C510C1FD-D7C4-53BF-5C20-8864702B5CA1}"/>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9">
            <a:extLst>
              <a:ext uri="{FF2B5EF4-FFF2-40B4-BE49-F238E27FC236}">
                <a16:creationId xmlns:a16="http://schemas.microsoft.com/office/drawing/2014/main" id="{0EBE9632-E8D4-A2C1-4EAB-55A85CEB6C45}"/>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0">
            <a:extLst>
              <a:ext uri="{FF2B5EF4-FFF2-40B4-BE49-F238E27FC236}">
                <a16:creationId xmlns:a16="http://schemas.microsoft.com/office/drawing/2014/main" id="{C8A1E71C-EF46-342A-EE23-9BEEC7344F9B}"/>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1">
            <a:extLst>
              <a:ext uri="{FF2B5EF4-FFF2-40B4-BE49-F238E27FC236}">
                <a16:creationId xmlns:a16="http://schemas.microsoft.com/office/drawing/2014/main" id="{96C210E2-1110-975B-852F-F01DB0F71D74}"/>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3">
            <a:extLst>
              <a:ext uri="{FF2B5EF4-FFF2-40B4-BE49-F238E27FC236}">
                <a16:creationId xmlns:a16="http://schemas.microsoft.com/office/drawing/2014/main" id="{ECE0F26F-013B-5470-E86B-AE0215688729}"/>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3">
            <a:extLst>
              <a:ext uri="{FF2B5EF4-FFF2-40B4-BE49-F238E27FC236}">
                <a16:creationId xmlns:a16="http://schemas.microsoft.com/office/drawing/2014/main" id="{560E0A23-521F-45F5-BFCE-C870AAB01F5D}"/>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3">
            <a:extLst>
              <a:ext uri="{FF2B5EF4-FFF2-40B4-BE49-F238E27FC236}">
                <a16:creationId xmlns:a16="http://schemas.microsoft.com/office/drawing/2014/main" id="{5A84F013-4963-0B79-E75F-202EE673F200}"/>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9">
            <a:extLst>
              <a:ext uri="{FF2B5EF4-FFF2-40B4-BE49-F238E27FC236}">
                <a16:creationId xmlns:a16="http://schemas.microsoft.com/office/drawing/2014/main" id="{037EF4CD-2F01-580B-6C9E-48C4999FF4CD}"/>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0">
            <a:extLst>
              <a:ext uri="{FF2B5EF4-FFF2-40B4-BE49-F238E27FC236}">
                <a16:creationId xmlns:a16="http://schemas.microsoft.com/office/drawing/2014/main" id="{2D8F95A5-D320-B050-3107-12D01CA1D07A}"/>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1">
            <a:extLst>
              <a:ext uri="{FF2B5EF4-FFF2-40B4-BE49-F238E27FC236}">
                <a16:creationId xmlns:a16="http://schemas.microsoft.com/office/drawing/2014/main" id="{4D34ECDA-63D9-62E3-C2A5-C001651CD522}"/>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2">
            <a:extLst>
              <a:ext uri="{FF2B5EF4-FFF2-40B4-BE49-F238E27FC236}">
                <a16:creationId xmlns:a16="http://schemas.microsoft.com/office/drawing/2014/main" id="{6D6C49A1-9F82-0EDF-EB88-7364224BBD9A}"/>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13">
            <a:extLst>
              <a:ext uri="{FF2B5EF4-FFF2-40B4-BE49-F238E27FC236}">
                <a16:creationId xmlns:a16="http://schemas.microsoft.com/office/drawing/2014/main" id="{AA1B7C29-AA98-8E4A-AF8D-12677CE49DF4}"/>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3">
            <a:extLst>
              <a:ext uri="{FF2B5EF4-FFF2-40B4-BE49-F238E27FC236}">
                <a16:creationId xmlns:a16="http://schemas.microsoft.com/office/drawing/2014/main" id="{CB0D9741-B08A-FD63-24D0-9E74E8B141DC}"/>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3">
            <a:extLst>
              <a:ext uri="{FF2B5EF4-FFF2-40B4-BE49-F238E27FC236}">
                <a16:creationId xmlns:a16="http://schemas.microsoft.com/office/drawing/2014/main" id="{5396EFE3-055B-4A49-A336-FAFC1B80660B}"/>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1">
            <a:extLst>
              <a:ext uri="{FF2B5EF4-FFF2-40B4-BE49-F238E27FC236}">
                <a16:creationId xmlns:a16="http://schemas.microsoft.com/office/drawing/2014/main" id="{88C8C2AE-B233-1550-4E55-03E360CA233F}"/>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2">
            <a:extLst>
              <a:ext uri="{FF2B5EF4-FFF2-40B4-BE49-F238E27FC236}">
                <a16:creationId xmlns:a16="http://schemas.microsoft.com/office/drawing/2014/main" id="{E1BEB08A-4B07-379F-353F-6D745ECC67B6}"/>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13">
            <a:extLst>
              <a:ext uri="{FF2B5EF4-FFF2-40B4-BE49-F238E27FC236}">
                <a16:creationId xmlns:a16="http://schemas.microsoft.com/office/drawing/2014/main" id="{7E5AB72D-BB3B-865E-06FE-1BE0ABB5D80F}"/>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F4FA3656-C29A-19B5-C3AB-33A6147CF76A}"/>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7FF0D4BA-F8FE-AD30-701C-BD9868FF3498}"/>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2">
            <a:extLst>
              <a:ext uri="{FF2B5EF4-FFF2-40B4-BE49-F238E27FC236}">
                <a16:creationId xmlns:a16="http://schemas.microsoft.com/office/drawing/2014/main" id="{7B16EE81-FE35-5760-CF20-71DE9FA83ACA}"/>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1" name="Oval 13">
            <a:extLst>
              <a:ext uri="{FF2B5EF4-FFF2-40B4-BE49-F238E27FC236}">
                <a16:creationId xmlns:a16="http://schemas.microsoft.com/office/drawing/2014/main" id="{75710022-C211-8272-33E7-99B9CECE5753}"/>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A661EB8C-BF02-2470-2D74-1C2197DCB4AA}"/>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582FD3E0-05F7-D9CC-08CD-E46FC95E47D1}"/>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0B2C6B33-A98A-5118-9A36-7EFB284ABB85}"/>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5379882B-FA9F-FFB6-3F29-A62C020B03EA}"/>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50A5B989-D803-8D23-497A-7549E8C86B3B}"/>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2">
            <a:extLst>
              <a:ext uri="{FF2B5EF4-FFF2-40B4-BE49-F238E27FC236}">
                <a16:creationId xmlns:a16="http://schemas.microsoft.com/office/drawing/2014/main" id="{5B2C4FBB-7557-2265-8C69-FAD329D55C93}"/>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504244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Experimental results (Ablation study with ResNet50 architecture)</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83364B39-B3BE-43B2-90DB-BE0C6B20AC34}" type="datetime1">
              <a:rPr lang="en-US" smtClean="0"/>
              <a:t>16-May-23</a:t>
            </a:fld>
            <a:endParaRPr lang="en-US" dirty="0"/>
          </a:p>
        </p:txBody>
      </p:sp>
      <p:pic>
        <p:nvPicPr>
          <p:cNvPr id="7" name="Picture 6" descr="Shape&#10;&#10;Description automatically generated with low confidence">
            <a:extLst>
              <a:ext uri="{FF2B5EF4-FFF2-40B4-BE49-F238E27FC236}">
                <a16:creationId xmlns:a16="http://schemas.microsoft.com/office/drawing/2014/main" id="{D66406B6-9CD5-EBD2-84D4-3D3F4FAA8097}"/>
              </a:ext>
            </a:extLst>
          </p:cNvPr>
          <p:cNvPicPr>
            <a:picLocks noChangeAspect="1"/>
          </p:cNvPicPr>
          <p:nvPr/>
        </p:nvPicPr>
        <p:blipFill rotWithShape="1">
          <a:blip r:embed="rId2">
            <a:extLst>
              <a:ext uri="{28A0092B-C50C-407E-A947-70E740481C1C}">
                <a14:useLocalDpi xmlns:a14="http://schemas.microsoft.com/office/drawing/2010/main" val="0"/>
              </a:ext>
            </a:extLst>
          </a:blip>
          <a:srcRect t="10325"/>
          <a:stretch/>
        </p:blipFill>
        <p:spPr>
          <a:xfrm>
            <a:off x="216861" y="1828800"/>
            <a:ext cx="3694144" cy="4567682"/>
          </a:xfrm>
          <a:prstGeom prst="rect">
            <a:avLst/>
          </a:prstGeom>
        </p:spPr>
      </p:pic>
      <p:sp>
        <p:nvSpPr>
          <p:cNvPr id="18" name="TextBox 17">
            <a:extLst>
              <a:ext uri="{FF2B5EF4-FFF2-40B4-BE49-F238E27FC236}">
                <a16:creationId xmlns:a16="http://schemas.microsoft.com/office/drawing/2014/main" id="{1BC74C72-58E8-8950-60EB-55DF987CD361}"/>
              </a:ext>
            </a:extLst>
          </p:cNvPr>
          <p:cNvSpPr txBox="1"/>
          <p:nvPr/>
        </p:nvSpPr>
        <p:spPr>
          <a:xfrm>
            <a:off x="4371345" y="3725997"/>
            <a:ext cx="7652077" cy="830997"/>
          </a:xfrm>
          <a:prstGeom prst="rect">
            <a:avLst/>
          </a:prstGeom>
          <a:noFill/>
        </p:spPr>
        <p:txBody>
          <a:bodyPr wrap="square" rtlCol="0">
            <a:spAutoFit/>
          </a:bodyPr>
          <a:lstStyle/>
          <a:p>
            <a:pPr algn="just"/>
            <a:r>
              <a:rPr lang="en-US" sz="1200" dirty="0">
                <a:latin typeface="Montserrat" pitchFamily="2" charset="0"/>
              </a:rPr>
              <a:t>Fig. 21: Accuracy critical difference diagram [</a:t>
            </a:r>
            <a:r>
              <a:rPr lang="en-US" sz="1200" dirty="0">
                <a:latin typeface="Montserrat" pitchFamily="2" charset="0"/>
                <a:hlinkClick r:id="rId3" action="ppaction://hlinksldjump"/>
              </a:rPr>
              <a:t>8</a:t>
            </a:r>
            <a:r>
              <a:rPr lang="en-US" sz="1200" dirty="0">
                <a:latin typeface="Montserrat" pitchFamily="2" charset="0"/>
              </a:rPr>
              <a:t>] for ResNet50 based configurations. The models are ordered by best to worst average ranking from left to right. The number beside a model’s name represents the average rank of the model. CD is the critical difference for </a:t>
            </a:r>
            <a:r>
              <a:rPr lang="en-US" sz="1200" dirty="0" err="1">
                <a:latin typeface="Montserrat" pitchFamily="2" charset="0"/>
              </a:rPr>
              <a:t>Nemenyi</a:t>
            </a:r>
            <a:r>
              <a:rPr lang="en-US" sz="1200" dirty="0">
                <a:latin typeface="Montserrat" pitchFamily="2" charset="0"/>
              </a:rPr>
              <a:t> post-hoc test. Thick horizontal line connects the models that are not statistically significantly different..</a:t>
            </a:r>
            <a:endParaRPr lang="en-US" sz="1200" dirty="0">
              <a:solidFill>
                <a:schemeClr val="accent6">
                  <a:lumMod val="50000"/>
                </a:schemeClr>
              </a:solidFill>
              <a:latin typeface="Montserrat" pitchFamily="2" charset="0"/>
            </a:endParaRPr>
          </a:p>
        </p:txBody>
      </p:sp>
      <p:pic>
        <p:nvPicPr>
          <p:cNvPr id="19" name="Picture 18" descr="Shape&#10;&#10;Description automatically generated with medium confidence">
            <a:extLst>
              <a:ext uri="{FF2B5EF4-FFF2-40B4-BE49-F238E27FC236}">
                <a16:creationId xmlns:a16="http://schemas.microsoft.com/office/drawing/2014/main" id="{259DCEE7-0702-B21A-D956-3BD80468D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196" y="2383586"/>
            <a:ext cx="7974407" cy="1205045"/>
          </a:xfrm>
          <a:prstGeom prst="rect">
            <a:avLst/>
          </a:prstGeom>
        </p:spPr>
      </p:pic>
      <p:cxnSp>
        <p:nvCxnSpPr>
          <p:cNvPr id="20" name="Straight Connector 19">
            <a:extLst>
              <a:ext uri="{FF2B5EF4-FFF2-40B4-BE49-F238E27FC236}">
                <a16:creationId xmlns:a16="http://schemas.microsoft.com/office/drawing/2014/main" id="{7A96E867-1827-BD2D-222B-1054D7F5459D}"/>
              </a:ext>
            </a:extLst>
          </p:cNvPr>
          <p:cNvCxnSpPr>
            <a:cxnSpLocks/>
          </p:cNvCxnSpPr>
          <p:nvPr/>
        </p:nvCxnSpPr>
        <p:spPr>
          <a:xfrm>
            <a:off x="4038600" y="1302873"/>
            <a:ext cx="0" cy="5093609"/>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7AEF741-A271-4C4E-9162-855017DD5C88}"/>
              </a:ext>
            </a:extLst>
          </p:cNvPr>
          <p:cNvSpPr txBox="1"/>
          <p:nvPr/>
        </p:nvSpPr>
        <p:spPr>
          <a:xfrm>
            <a:off x="342173" y="1408104"/>
            <a:ext cx="4029172" cy="461665"/>
          </a:xfrm>
          <a:prstGeom prst="rect">
            <a:avLst/>
          </a:prstGeom>
          <a:noFill/>
        </p:spPr>
        <p:txBody>
          <a:bodyPr wrap="square" rtlCol="0">
            <a:spAutoFit/>
          </a:bodyPr>
          <a:lstStyle/>
          <a:p>
            <a:r>
              <a:rPr lang="en-US" sz="1200" dirty="0">
                <a:latin typeface="Montserrat" pitchFamily="2" charset="0"/>
              </a:rPr>
              <a:t>Table 1: Five-fold cross-validation performance metrics of ResNet50 based configurations.</a:t>
            </a:r>
            <a:endParaRPr lang="en-US" sz="1200" dirty="0">
              <a:solidFill>
                <a:schemeClr val="accent6">
                  <a:lumMod val="50000"/>
                </a:schemeClr>
              </a:solidFill>
              <a:latin typeface="Montserrat" pitchFamily="2" charset="0"/>
            </a:endParaRPr>
          </a:p>
        </p:txBody>
      </p:sp>
      <p:sp>
        <p:nvSpPr>
          <p:cNvPr id="38" name="TextBox 37">
            <a:extLst>
              <a:ext uri="{FF2B5EF4-FFF2-40B4-BE49-F238E27FC236}">
                <a16:creationId xmlns:a16="http://schemas.microsoft.com/office/drawing/2014/main" id="{8AA96143-88C9-DEC8-D0AB-04E45B1101D4}"/>
              </a:ext>
            </a:extLst>
          </p:cNvPr>
          <p:cNvSpPr txBox="1"/>
          <p:nvPr/>
        </p:nvSpPr>
        <p:spPr>
          <a:xfrm>
            <a:off x="7186720" y="5147716"/>
            <a:ext cx="1933358" cy="276999"/>
          </a:xfrm>
          <a:prstGeom prst="rect">
            <a:avLst/>
          </a:prstGeom>
          <a:noFill/>
        </p:spPr>
        <p:txBody>
          <a:bodyPr wrap="square" rtlCol="0">
            <a:spAutoFit/>
          </a:bodyPr>
          <a:lstStyle/>
          <a:p>
            <a:r>
              <a:rPr lang="en-US" sz="1200" dirty="0">
                <a:latin typeface="Montserrat" pitchFamily="2" charset="0"/>
                <a:hlinkClick r:id="rId5" action="ppaction://hlinksldjump"/>
              </a:rPr>
              <a:t>Additional metrics</a:t>
            </a:r>
            <a:endParaRPr lang="en-US" sz="1200" dirty="0">
              <a:solidFill>
                <a:schemeClr val="accent6">
                  <a:lumMod val="50000"/>
                </a:schemeClr>
              </a:solidFill>
              <a:latin typeface="Montserrat" pitchFamily="2" charset="0"/>
            </a:endParaRPr>
          </a:p>
        </p:txBody>
      </p:sp>
      <p:sp>
        <p:nvSpPr>
          <p:cNvPr id="196" name="InSlideAnimateShape846c7bb0-a988-4d78-8d2f-ec684b0f9b3c">
            <a:extLst>
              <a:ext uri="{FF2B5EF4-FFF2-40B4-BE49-F238E27FC236}">
                <a16:creationId xmlns:a16="http://schemas.microsoft.com/office/drawing/2014/main" id="{70A3C59A-FD7E-B4C0-0A2F-3B3B27560DAA}"/>
              </a:ext>
            </a:extLst>
          </p:cNvPr>
          <p:cNvSpPr>
            <a:spLocks/>
          </p:cNvSpPr>
          <p:nvPr/>
        </p:nvSpPr>
        <p:spPr>
          <a:xfrm>
            <a:off x="393976" y="2749110"/>
            <a:ext cx="3311880" cy="317925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InSlideAnimateShape97f1711f-bae8-4701-9714-5c359d609db6">
            <a:extLst>
              <a:ext uri="{FF2B5EF4-FFF2-40B4-BE49-F238E27FC236}">
                <a16:creationId xmlns:a16="http://schemas.microsoft.com/office/drawing/2014/main" id="{4304D660-21B3-0A98-0F0B-A58FBE8979CA}"/>
              </a:ext>
            </a:extLst>
          </p:cNvPr>
          <p:cNvSpPr>
            <a:spLocks/>
          </p:cNvSpPr>
          <p:nvPr/>
        </p:nvSpPr>
        <p:spPr>
          <a:xfrm>
            <a:off x="393975" y="5928360"/>
            <a:ext cx="3311880" cy="468122"/>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nSlideAnimateShapec8150581-cbff-4d0e-92c1-aad9008d5b71">
            <a:extLst>
              <a:ext uri="{FF2B5EF4-FFF2-40B4-BE49-F238E27FC236}">
                <a16:creationId xmlns:a16="http://schemas.microsoft.com/office/drawing/2014/main" id="{25F656A0-BD35-1FC0-8FC3-660243B97C3A}"/>
              </a:ext>
            </a:extLst>
          </p:cNvPr>
          <p:cNvSpPr>
            <a:spLocks/>
          </p:cNvSpPr>
          <p:nvPr/>
        </p:nvSpPr>
        <p:spPr>
          <a:xfrm>
            <a:off x="4052399" y="3062107"/>
            <a:ext cx="1404240" cy="199253"/>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ooter Placeholder 199">
            <a:extLst>
              <a:ext uri="{FF2B5EF4-FFF2-40B4-BE49-F238E27FC236}">
                <a16:creationId xmlns:a16="http://schemas.microsoft.com/office/drawing/2014/main" id="{60FD1D75-F6C4-4335-463D-4F0EF4DDCCBD}"/>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C1F11E5F-EB28-DD24-73A0-DD7F41E5E4BB}"/>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23C26035-27C5-05AC-1FBC-04F1D2E5C80E}"/>
              </a:ext>
            </a:extLst>
          </p:cNvPr>
          <p:cNvSpPr>
            <a:spLocks noGrp="1"/>
          </p:cNvSpPr>
          <p:nvPr>
            <p:ph type="sldNum" sz="quarter" idx="12"/>
          </p:nvPr>
        </p:nvSpPr>
        <p:spPr/>
        <p:txBody>
          <a:bodyPr/>
          <a:lstStyle/>
          <a:p>
            <a:fld id="{6DCCA1CE-54D3-4B1F-BAFE-BDD10B4D91A3}" type="slidenum">
              <a:rPr lang="en-US" smtClean="0"/>
              <a:pPr/>
              <a:t>22</a:t>
            </a:fld>
            <a:r>
              <a:rPr lang="en-US"/>
              <a:t>/52</a:t>
            </a:r>
            <a:endParaRPr lang="en-US" dirty="0"/>
          </a:p>
        </p:txBody>
      </p:sp>
      <p:sp>
        <p:nvSpPr>
          <p:cNvPr id="6" name="PptLabsAgenda_&amp;^@BeamShapeText_&amp;^@Introduction_2">
            <a:extLst>
              <a:ext uri="{FF2B5EF4-FFF2-40B4-BE49-F238E27FC236}">
                <a16:creationId xmlns:a16="http://schemas.microsoft.com/office/drawing/2014/main" id="{B51DC78F-3E11-793B-1D95-386216FE8E7D}"/>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8" name="PptLabsAgenda_&amp;^@BeamShapeText_&amp;^@Introduction_2">
            <a:extLst>
              <a:ext uri="{FF2B5EF4-FFF2-40B4-BE49-F238E27FC236}">
                <a16:creationId xmlns:a16="http://schemas.microsoft.com/office/drawing/2014/main" id="{7D41166D-7F42-C678-08E2-1A9CE9457B61}"/>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9" name="PptLabsAgenda_&amp;^@BeamShapeText_&amp;^@Introduction_2">
            <a:extLst>
              <a:ext uri="{FF2B5EF4-FFF2-40B4-BE49-F238E27FC236}">
                <a16:creationId xmlns:a16="http://schemas.microsoft.com/office/drawing/2014/main" id="{3107D861-D9EC-AA95-BAB5-7F7ED6F579FF}"/>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0" name="PptLabsAgenda_&amp;^@BeamShapeText_&amp;^@Introduction_2">
            <a:extLst>
              <a:ext uri="{FF2B5EF4-FFF2-40B4-BE49-F238E27FC236}">
                <a16:creationId xmlns:a16="http://schemas.microsoft.com/office/drawing/2014/main" id="{89811322-A691-4FC9-E8B8-B5F5CB634DA7}"/>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1" name="Oval 4">
            <a:extLst>
              <a:ext uri="{FF2B5EF4-FFF2-40B4-BE49-F238E27FC236}">
                <a16:creationId xmlns:a16="http://schemas.microsoft.com/office/drawing/2014/main" id="{2005FA1A-EBB1-8E2F-70E3-41D68734A808}"/>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2" name="Oval 5">
            <a:extLst>
              <a:ext uri="{FF2B5EF4-FFF2-40B4-BE49-F238E27FC236}">
                <a16:creationId xmlns:a16="http://schemas.microsoft.com/office/drawing/2014/main" id="{13AF7019-7B4E-C439-AA74-0D20E877F7DE}"/>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3" name="Oval 6">
            <a:extLst>
              <a:ext uri="{FF2B5EF4-FFF2-40B4-BE49-F238E27FC236}">
                <a16:creationId xmlns:a16="http://schemas.microsoft.com/office/drawing/2014/main" id="{86DCB9C5-0FD2-D2B5-8C56-DC42A36A57DC}"/>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7">
            <a:extLst>
              <a:ext uri="{FF2B5EF4-FFF2-40B4-BE49-F238E27FC236}">
                <a16:creationId xmlns:a16="http://schemas.microsoft.com/office/drawing/2014/main" id="{B52D9AE7-556A-3BDE-5C12-7B9A2004D109}"/>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8">
            <a:extLst>
              <a:ext uri="{FF2B5EF4-FFF2-40B4-BE49-F238E27FC236}">
                <a16:creationId xmlns:a16="http://schemas.microsoft.com/office/drawing/2014/main" id="{90321E4C-76B2-B365-01A4-9E591E6DAF26}"/>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6" name="Oval 9">
            <a:extLst>
              <a:ext uri="{FF2B5EF4-FFF2-40B4-BE49-F238E27FC236}">
                <a16:creationId xmlns:a16="http://schemas.microsoft.com/office/drawing/2014/main" id="{C3BAF0C8-03D7-DB90-0C9E-784B9AB1A989}"/>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10">
            <a:extLst>
              <a:ext uri="{FF2B5EF4-FFF2-40B4-BE49-F238E27FC236}">
                <a16:creationId xmlns:a16="http://schemas.microsoft.com/office/drawing/2014/main" id="{9CCF3237-37B2-0FB1-EE10-4DEE5526EB63}"/>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4">
            <a:extLst>
              <a:ext uri="{FF2B5EF4-FFF2-40B4-BE49-F238E27FC236}">
                <a16:creationId xmlns:a16="http://schemas.microsoft.com/office/drawing/2014/main" id="{67ACACEC-6A46-2F41-B28B-8A83A1ECCC44}"/>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5">
            <a:extLst>
              <a:ext uri="{FF2B5EF4-FFF2-40B4-BE49-F238E27FC236}">
                <a16:creationId xmlns:a16="http://schemas.microsoft.com/office/drawing/2014/main" id="{10849A3A-44C1-F142-0EC3-5F1881C9A8B2}"/>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6">
            <a:extLst>
              <a:ext uri="{FF2B5EF4-FFF2-40B4-BE49-F238E27FC236}">
                <a16:creationId xmlns:a16="http://schemas.microsoft.com/office/drawing/2014/main" id="{16B16F0D-99C1-6C69-12AC-36778FE9B937}"/>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7">
            <a:extLst>
              <a:ext uri="{FF2B5EF4-FFF2-40B4-BE49-F238E27FC236}">
                <a16:creationId xmlns:a16="http://schemas.microsoft.com/office/drawing/2014/main" id="{202C6B6B-DE1B-6254-878B-B73240BC45E7}"/>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8">
            <a:extLst>
              <a:ext uri="{FF2B5EF4-FFF2-40B4-BE49-F238E27FC236}">
                <a16:creationId xmlns:a16="http://schemas.microsoft.com/office/drawing/2014/main" id="{101A8B29-D737-9BE7-F7ED-F98218236A92}"/>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2CE1B144-077C-6999-94BA-DBA173D9B708}"/>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9">
            <a:extLst>
              <a:ext uri="{FF2B5EF4-FFF2-40B4-BE49-F238E27FC236}">
                <a16:creationId xmlns:a16="http://schemas.microsoft.com/office/drawing/2014/main" id="{7D1C5173-EB81-5B1A-AAB0-C3DC113BB175}"/>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0">
            <a:extLst>
              <a:ext uri="{FF2B5EF4-FFF2-40B4-BE49-F238E27FC236}">
                <a16:creationId xmlns:a16="http://schemas.microsoft.com/office/drawing/2014/main" id="{3E85E978-A11E-1536-5744-5063E12C7CC9}"/>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1">
            <a:extLst>
              <a:ext uri="{FF2B5EF4-FFF2-40B4-BE49-F238E27FC236}">
                <a16:creationId xmlns:a16="http://schemas.microsoft.com/office/drawing/2014/main" id="{227C5B69-AB0C-DDC5-ECE4-1DE6423EFC61}"/>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2">
            <a:extLst>
              <a:ext uri="{FF2B5EF4-FFF2-40B4-BE49-F238E27FC236}">
                <a16:creationId xmlns:a16="http://schemas.microsoft.com/office/drawing/2014/main" id="{91CB5C6D-CD5B-6ED9-6285-E5F220D03452}"/>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13">
            <a:extLst>
              <a:ext uri="{FF2B5EF4-FFF2-40B4-BE49-F238E27FC236}">
                <a16:creationId xmlns:a16="http://schemas.microsoft.com/office/drawing/2014/main" id="{53779476-D80C-388D-015F-15BAD4A4E675}"/>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2637DE74-8987-EAED-B68F-19697D6BC551}"/>
              </a:ext>
            </a:extLst>
          </p:cNvPr>
          <p:cNvSpPr>
            <a:spLocks/>
          </p:cNvSpPr>
          <p:nvPr/>
        </p:nvSpPr>
        <p:spPr>
          <a:xfrm>
            <a:off x="7828007"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3">
            <a:extLst>
              <a:ext uri="{FF2B5EF4-FFF2-40B4-BE49-F238E27FC236}">
                <a16:creationId xmlns:a16="http://schemas.microsoft.com/office/drawing/2014/main" id="{D55C2A59-D563-21E7-DD3A-2DF96E554F8F}"/>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D06611CB-4EA7-0558-EC48-10903B967E46}"/>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0">
            <a:extLst>
              <a:ext uri="{FF2B5EF4-FFF2-40B4-BE49-F238E27FC236}">
                <a16:creationId xmlns:a16="http://schemas.microsoft.com/office/drawing/2014/main" id="{F803A13B-639A-05DC-9AB9-C8A53C20E8CA}"/>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1">
            <a:extLst>
              <a:ext uri="{FF2B5EF4-FFF2-40B4-BE49-F238E27FC236}">
                <a16:creationId xmlns:a16="http://schemas.microsoft.com/office/drawing/2014/main" id="{18F57F89-4FF9-005D-DE8D-9086223FB85B}"/>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23B6E78B-370A-6625-9816-D7E0AE8A5884}"/>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3">
            <a:extLst>
              <a:ext uri="{FF2B5EF4-FFF2-40B4-BE49-F238E27FC236}">
                <a16:creationId xmlns:a16="http://schemas.microsoft.com/office/drawing/2014/main" id="{9CDAB961-D64E-B360-B2DA-FA1CC00E2636}"/>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3">
            <a:extLst>
              <a:ext uri="{FF2B5EF4-FFF2-40B4-BE49-F238E27FC236}">
                <a16:creationId xmlns:a16="http://schemas.microsoft.com/office/drawing/2014/main" id="{86EA67FA-14E3-96DB-7EEF-2493CA36C285}"/>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9">
            <a:extLst>
              <a:ext uri="{FF2B5EF4-FFF2-40B4-BE49-F238E27FC236}">
                <a16:creationId xmlns:a16="http://schemas.microsoft.com/office/drawing/2014/main" id="{CCC26D50-3995-F3D3-3D86-3ADEB8799D41}"/>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0">
            <a:extLst>
              <a:ext uri="{FF2B5EF4-FFF2-40B4-BE49-F238E27FC236}">
                <a16:creationId xmlns:a16="http://schemas.microsoft.com/office/drawing/2014/main" id="{532C2243-6340-F830-A84D-C72BD48C6AAF}"/>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1">
            <a:extLst>
              <a:ext uri="{FF2B5EF4-FFF2-40B4-BE49-F238E27FC236}">
                <a16:creationId xmlns:a16="http://schemas.microsoft.com/office/drawing/2014/main" id="{42C150B4-56B9-C8EE-94CC-BA5964CB007F}"/>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2">
            <a:extLst>
              <a:ext uri="{FF2B5EF4-FFF2-40B4-BE49-F238E27FC236}">
                <a16:creationId xmlns:a16="http://schemas.microsoft.com/office/drawing/2014/main" id="{0E29ED27-5987-A702-D787-0F0D50400677}"/>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13">
            <a:extLst>
              <a:ext uri="{FF2B5EF4-FFF2-40B4-BE49-F238E27FC236}">
                <a16:creationId xmlns:a16="http://schemas.microsoft.com/office/drawing/2014/main" id="{46FA6E94-540C-CD76-AF56-C4C5121C07A9}"/>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CF6437B5-7195-41A5-6F67-18ABC12714B6}"/>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DB8242DE-D6F4-5944-FEDF-A6010E1F2980}"/>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1">
            <a:extLst>
              <a:ext uri="{FF2B5EF4-FFF2-40B4-BE49-F238E27FC236}">
                <a16:creationId xmlns:a16="http://schemas.microsoft.com/office/drawing/2014/main" id="{0B7DD5F9-6408-5C41-2962-752451097D94}"/>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D15366EF-1791-31C4-D30F-C1621B3523AF}"/>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2" name="Oval 13">
            <a:extLst>
              <a:ext uri="{FF2B5EF4-FFF2-40B4-BE49-F238E27FC236}">
                <a16:creationId xmlns:a16="http://schemas.microsoft.com/office/drawing/2014/main" id="{CCD610EC-4E23-C91C-880B-0461C3F880D7}"/>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69CC80D9-BED6-044B-4B8D-473D26BBBA07}"/>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81AD2AF2-BB55-0D3B-05C9-27C3A8D8DD4C}"/>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2">
            <a:extLst>
              <a:ext uri="{FF2B5EF4-FFF2-40B4-BE49-F238E27FC236}">
                <a16:creationId xmlns:a16="http://schemas.microsoft.com/office/drawing/2014/main" id="{A2154BB7-309F-4069-E197-6E3E1255F8DF}"/>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6" name="Oval 13">
            <a:extLst>
              <a:ext uri="{FF2B5EF4-FFF2-40B4-BE49-F238E27FC236}">
                <a16:creationId xmlns:a16="http://schemas.microsoft.com/office/drawing/2014/main" id="{78B11822-66E0-6FF3-4BB9-4840857D56EB}"/>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CB2D948D-A84F-5382-3AE4-860C7A8031E2}"/>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5E1917AA-AEB4-59E8-D01C-807CB71F0990}"/>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2F0EA46E-E8C5-8F44-1C86-A83B57D3E8FE}"/>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0FAF722B-3DBE-8EC3-62CA-3B5EE83DC560}"/>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2DA3072A-9205-8C68-507E-4DB10343E809}"/>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2">
            <a:extLst>
              <a:ext uri="{FF2B5EF4-FFF2-40B4-BE49-F238E27FC236}">
                <a16:creationId xmlns:a16="http://schemas.microsoft.com/office/drawing/2014/main" id="{77828F85-2547-6DF9-3DA9-D6012FAA8E34}"/>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2506180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3.973643E-08 0.1329605 -3.973643E-08 0.1329605 -7.947286E-08 0.265921 E" pathEditMode="relative" ptsTypes="">
                                      <p:cBhvr>
                                        <p:cTn id="11" dur="500" fill="hold"/>
                                        <p:tgtEl>
                                          <p:spTgt spid="196"/>
                                        </p:tgtEl>
                                        <p:attrNameLst>
                                          <p:attrName>ppt_x</p:attrName>
                                          <p:attrName>ppt_y</p:attrName>
                                        </p:attrNameLst>
                                      </p:cBhvr>
                                    </p:animMotion>
                                  </p:childTnLst>
                                </p:cTn>
                              </p:par>
                              <p:par>
                                <p:cTn id="12" presetID="6" presetClass="emph" presetSubtype="0" fill="hold" grpId="1" nodeType="withEffect">
                                  <p:stCondLst>
                                    <p:cond delay="0"/>
                                  </p:stCondLst>
                                  <p:childTnLst>
                                    <p:animScale>
                                      <p:cBhvr>
                                        <p:cTn id="13" dur="500" fill="hold"/>
                                        <p:tgtEl>
                                          <p:spTgt spid="196"/>
                                        </p:tgtEl>
                                      </p:cBhvr>
                                      <p:by x="100000" y="14724"/>
                                    </p:animScale>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0" presetClass="exit" presetSubtype="0" fill="hold" grpId="2" nodeType="withEffect">
                                  <p:stCondLst>
                                    <p:cond delay="0"/>
                                  </p:stCondLst>
                                  <p:childTnLst>
                                    <p:animEffect transition="out" filter="fade">
                                      <p:cBhvr>
                                        <p:cTn id="18" dur="500"/>
                                        <p:tgtEl>
                                          <p:spTgt spid="196"/>
                                        </p:tgtEl>
                                      </p:cBhvr>
                                    </p:animEffect>
                                    <p:set>
                                      <p:cBhvr>
                                        <p:cTn id="19" dur="1" fill="hold">
                                          <p:stCondLst>
                                            <p:cond delay="499"/>
                                          </p:stCondLst>
                                        </p:cTn>
                                        <p:tgtEl>
                                          <p:spTgt spid="19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fill="hold" grpId="1" nodeType="clickEffect">
                                  <p:stCondLst>
                                    <p:cond delay="0"/>
                                  </p:stCondLst>
                                  <p:childTnLst>
                                    <p:animMotion origin="layout" path="M 0 0 C 0.1109172 -0.2187728 0.1109172 -0.2187728 0.2218343 -0.4375455 E" pathEditMode="relative" ptsTypes="">
                                      <p:cBhvr>
                                        <p:cTn id="23" dur="500" fill="hold"/>
                                        <p:tgtEl>
                                          <p:spTgt spid="197"/>
                                        </p:tgtEl>
                                        <p:attrNameLst>
                                          <p:attrName>ppt_x</p:attrName>
                                          <p:attrName>ppt_y</p:attrName>
                                        </p:attrNameLst>
                                      </p:cBhvr>
                                    </p:animMotion>
                                  </p:childTnLst>
                                </p:cTn>
                              </p:par>
                              <p:par>
                                <p:cTn id="24" presetID="6" presetClass="emph" presetSubtype="0" fill="hold" grpId="2" nodeType="withEffect">
                                  <p:stCondLst>
                                    <p:cond delay="0"/>
                                  </p:stCondLst>
                                  <p:childTnLst>
                                    <p:animScale>
                                      <p:cBhvr>
                                        <p:cTn id="25" dur="500" fill="hold"/>
                                        <p:tgtEl>
                                          <p:spTgt spid="197"/>
                                        </p:tgtEl>
                                      </p:cBhvr>
                                      <p:by x="42400" y="42564"/>
                                    </p:animScale>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99"/>
                                        </p:tgtEl>
                                        <p:attrNameLst>
                                          <p:attrName>style.visibility</p:attrName>
                                        </p:attrNameLst>
                                      </p:cBhvr>
                                      <p:to>
                                        <p:strVal val="visible"/>
                                      </p:to>
                                    </p:set>
                                  </p:childTnLst>
                                </p:cTn>
                              </p:par>
                              <p:par>
                                <p:cTn id="29" presetID="10" presetClass="exit" presetSubtype="0" fill="hold" grpId="3" nodeType="withEffect">
                                  <p:stCondLst>
                                    <p:cond delay="0"/>
                                  </p:stCondLst>
                                  <p:childTnLst>
                                    <p:animEffect transition="out" filter="fade">
                                      <p:cBhvr>
                                        <p:cTn id="30" dur="500"/>
                                        <p:tgtEl>
                                          <p:spTgt spid="197"/>
                                        </p:tgtEl>
                                      </p:cBhvr>
                                    </p:animEffect>
                                    <p:set>
                                      <p:cBhvr>
                                        <p:cTn id="31" dur="1" fill="hold">
                                          <p:stCondLst>
                                            <p:cond delay="499"/>
                                          </p:stCondLst>
                                        </p:cTn>
                                        <p:tgtEl>
                                          <p:spTgt spid="1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6" grpId="1" animBg="1"/>
      <p:bldP spid="196" grpId="2" animBg="1"/>
      <p:bldP spid="196" grpId="3" animBg="1"/>
      <p:bldP spid="197" grpId="0" animBg="1"/>
      <p:bldP spid="197" grpId="1" animBg="1"/>
      <p:bldP spid="197" grpId="2" animBg="1"/>
      <p:bldP spid="197" grpId="3" animBg="1"/>
      <p:bldP spid="19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Experimental results (Benchmarking CNN architectures for EM classification : CD diagram)</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91988CF0-2455-4E53-81ED-7AE472F54D1C}" type="datetime1">
              <a:rPr lang="en-US" smtClean="0"/>
              <a:t>16-May-23</a:t>
            </a:fld>
            <a:endParaRPr lang="en-US" dirty="0"/>
          </a:p>
        </p:txBody>
      </p:sp>
      <p:sp>
        <p:nvSpPr>
          <p:cNvPr id="33" name="TextBox 32">
            <a:extLst>
              <a:ext uri="{FF2B5EF4-FFF2-40B4-BE49-F238E27FC236}">
                <a16:creationId xmlns:a16="http://schemas.microsoft.com/office/drawing/2014/main" id="{4A28EE68-8281-9BDC-BE0B-37A3A22B27D5}"/>
              </a:ext>
            </a:extLst>
          </p:cNvPr>
          <p:cNvSpPr txBox="1"/>
          <p:nvPr/>
        </p:nvSpPr>
        <p:spPr>
          <a:xfrm>
            <a:off x="1392186" y="5112560"/>
            <a:ext cx="10084815" cy="307777"/>
          </a:xfrm>
          <a:prstGeom prst="rect">
            <a:avLst/>
          </a:prstGeom>
          <a:noFill/>
        </p:spPr>
        <p:txBody>
          <a:bodyPr wrap="square" rtlCol="0">
            <a:spAutoFit/>
          </a:bodyPr>
          <a:lstStyle/>
          <a:p>
            <a:pPr algn="l"/>
            <a:r>
              <a:rPr lang="en-US" sz="1400" dirty="0">
                <a:latin typeface="Montserrat" pitchFamily="2" charset="0"/>
              </a:rPr>
              <a:t>Fig. 22: Accuracy critical difference diagram for the best performing configurations of the trained CNN models.</a:t>
            </a:r>
          </a:p>
        </p:txBody>
      </p:sp>
      <p:pic>
        <p:nvPicPr>
          <p:cNvPr id="35" name="Picture 34">
            <a:extLst>
              <a:ext uri="{FF2B5EF4-FFF2-40B4-BE49-F238E27FC236}">
                <a16:creationId xmlns:a16="http://schemas.microsoft.com/office/drawing/2014/main" id="{667B79B8-0E11-5D62-FEAF-8189274F61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609" y="1533529"/>
            <a:ext cx="11988781" cy="3308247"/>
          </a:xfrm>
          <a:prstGeom prst="rect">
            <a:avLst/>
          </a:prstGeom>
        </p:spPr>
      </p:pic>
      <p:sp>
        <p:nvSpPr>
          <p:cNvPr id="43" name="InSlideAnimateShapec8150581-cbff-4d0e-92c1-aad9008d5b71">
            <a:extLst>
              <a:ext uri="{FF2B5EF4-FFF2-40B4-BE49-F238E27FC236}">
                <a16:creationId xmlns:a16="http://schemas.microsoft.com/office/drawing/2014/main" id="{69209522-B0EC-28D1-76D7-6A5327602F7E}"/>
              </a:ext>
            </a:extLst>
          </p:cNvPr>
          <p:cNvSpPr>
            <a:spLocks/>
          </p:cNvSpPr>
          <p:nvPr/>
        </p:nvSpPr>
        <p:spPr>
          <a:xfrm>
            <a:off x="262603" y="2346961"/>
            <a:ext cx="1266054" cy="213360"/>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ooter Placeholder 43">
            <a:extLst>
              <a:ext uri="{FF2B5EF4-FFF2-40B4-BE49-F238E27FC236}">
                <a16:creationId xmlns:a16="http://schemas.microsoft.com/office/drawing/2014/main" id="{FF0842C3-FD45-00AF-1089-8CD57BD52E86}"/>
              </a:ext>
            </a:extLst>
          </p:cNvPr>
          <p:cNvSpPr>
            <a:spLocks noGrp="1"/>
          </p:cNvSpPr>
          <p:nvPr>
            <p:ph type="ftr" sz="quarter" idx="11"/>
          </p:nvPr>
        </p:nvSpPr>
        <p:spPr/>
        <p:txBody>
          <a:bodyPr/>
          <a:lstStyle/>
          <a:p>
            <a:r>
              <a:rPr lang="en-US"/>
              <a:t>Multimodal skin lesion classification with data scarcity problem</a:t>
            </a:r>
          </a:p>
        </p:txBody>
      </p:sp>
      <p:sp>
        <p:nvSpPr>
          <p:cNvPr id="4" name="TextBox 3">
            <a:extLst>
              <a:ext uri="{FF2B5EF4-FFF2-40B4-BE49-F238E27FC236}">
                <a16:creationId xmlns:a16="http://schemas.microsoft.com/office/drawing/2014/main" id="{170FBD45-DBDE-84E4-9F6B-F75754C5291C}"/>
              </a:ext>
            </a:extLst>
          </p:cNvPr>
          <p:cNvSpPr txBox="1"/>
          <p:nvPr/>
        </p:nvSpPr>
        <p:spPr>
          <a:xfrm>
            <a:off x="3071921" y="5749846"/>
            <a:ext cx="3024078" cy="276999"/>
          </a:xfrm>
          <a:prstGeom prst="rect">
            <a:avLst/>
          </a:prstGeom>
          <a:noFill/>
        </p:spPr>
        <p:txBody>
          <a:bodyPr wrap="square" rtlCol="0">
            <a:spAutoFit/>
          </a:bodyPr>
          <a:lstStyle/>
          <a:p>
            <a:r>
              <a:rPr lang="en-US" sz="1200" dirty="0">
                <a:latin typeface="Montserrat" pitchFamily="2" charset="0"/>
                <a:hlinkClick r:id="rId3" action="ppaction://hlinksldjump"/>
              </a:rPr>
              <a:t>Additional performance metrics</a:t>
            </a:r>
            <a:endParaRPr lang="en-US" sz="1200" dirty="0">
              <a:solidFill>
                <a:schemeClr val="accent6">
                  <a:lumMod val="50000"/>
                </a:schemeClr>
              </a:solidFill>
              <a:latin typeface="Montserrat" pitchFamily="2" charset="0"/>
            </a:endParaRPr>
          </a:p>
        </p:txBody>
      </p:sp>
      <p:sp>
        <p:nvSpPr>
          <p:cNvPr id="5" name="TextBox 4">
            <a:extLst>
              <a:ext uri="{FF2B5EF4-FFF2-40B4-BE49-F238E27FC236}">
                <a16:creationId xmlns:a16="http://schemas.microsoft.com/office/drawing/2014/main" id="{5299C754-4FC9-420D-EBA7-558462E2380B}"/>
              </a:ext>
            </a:extLst>
          </p:cNvPr>
          <p:cNvSpPr txBox="1"/>
          <p:nvPr/>
        </p:nvSpPr>
        <p:spPr>
          <a:xfrm>
            <a:off x="5626768" y="5752482"/>
            <a:ext cx="3761665" cy="276999"/>
          </a:xfrm>
          <a:prstGeom prst="rect">
            <a:avLst/>
          </a:prstGeom>
          <a:noFill/>
        </p:spPr>
        <p:txBody>
          <a:bodyPr wrap="square" rtlCol="0">
            <a:spAutoFit/>
          </a:bodyPr>
          <a:lstStyle/>
          <a:p>
            <a:pPr algn="ctr"/>
            <a:r>
              <a:rPr lang="en-US" sz="1200" dirty="0">
                <a:latin typeface="Montserrat" pitchFamily="2" charset="0"/>
                <a:hlinkClick r:id="rId3" action="ppaction://hlinksldjump"/>
              </a:rPr>
              <a:t>Additional complexity metrics</a:t>
            </a:r>
            <a:endParaRPr lang="en-US" sz="1200" dirty="0">
              <a:solidFill>
                <a:schemeClr val="accent6">
                  <a:lumMod val="50000"/>
                </a:schemeClr>
              </a:solidFill>
              <a:latin typeface="Montserrat" pitchFamily="2" charset="0"/>
            </a:endParaRPr>
          </a:p>
        </p:txBody>
      </p:sp>
      <p:sp>
        <p:nvSpPr>
          <p:cNvPr id="3" name="PptLabsAgenda_&amp;^@BeamShapeBackground_&amp;^@2023041414552447170">
            <a:extLst>
              <a:ext uri="{FF2B5EF4-FFF2-40B4-BE49-F238E27FC236}">
                <a16:creationId xmlns:a16="http://schemas.microsoft.com/office/drawing/2014/main" id="{654EAD84-9E6E-44E9-5629-CB7464CBA9B6}"/>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 name="Slide Number Placeholder 6">
            <a:extLst>
              <a:ext uri="{FF2B5EF4-FFF2-40B4-BE49-F238E27FC236}">
                <a16:creationId xmlns:a16="http://schemas.microsoft.com/office/drawing/2014/main" id="{F842BE63-A4C9-59E6-DF21-01603530C7B4}"/>
              </a:ext>
            </a:extLst>
          </p:cNvPr>
          <p:cNvSpPr>
            <a:spLocks noGrp="1"/>
          </p:cNvSpPr>
          <p:nvPr>
            <p:ph type="sldNum" sz="quarter" idx="12"/>
          </p:nvPr>
        </p:nvSpPr>
        <p:spPr/>
        <p:txBody>
          <a:bodyPr/>
          <a:lstStyle/>
          <a:p>
            <a:fld id="{6DCCA1CE-54D3-4B1F-BAFE-BDD10B4D91A3}" type="slidenum">
              <a:rPr lang="en-US" smtClean="0"/>
              <a:pPr/>
              <a:t>23</a:t>
            </a:fld>
            <a:r>
              <a:rPr lang="en-US"/>
              <a:t>/52</a:t>
            </a:r>
            <a:endParaRPr lang="en-US" dirty="0"/>
          </a:p>
        </p:txBody>
      </p:sp>
      <p:sp>
        <p:nvSpPr>
          <p:cNvPr id="8" name="PptLabsAgenda_&amp;^@BeamShapeText_&amp;^@Introduction_2">
            <a:extLst>
              <a:ext uri="{FF2B5EF4-FFF2-40B4-BE49-F238E27FC236}">
                <a16:creationId xmlns:a16="http://schemas.microsoft.com/office/drawing/2014/main" id="{4B1EB478-6B2D-3A12-090E-D0D3F6B47C28}"/>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9" name="PptLabsAgenda_&amp;^@BeamShapeText_&amp;^@Introduction_2">
            <a:extLst>
              <a:ext uri="{FF2B5EF4-FFF2-40B4-BE49-F238E27FC236}">
                <a16:creationId xmlns:a16="http://schemas.microsoft.com/office/drawing/2014/main" id="{EE1BE986-BC95-D76E-AA10-DA44B2454812}"/>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0" name="PptLabsAgenda_&amp;^@BeamShapeText_&amp;^@Introduction_2">
            <a:extLst>
              <a:ext uri="{FF2B5EF4-FFF2-40B4-BE49-F238E27FC236}">
                <a16:creationId xmlns:a16="http://schemas.microsoft.com/office/drawing/2014/main" id="{7B443BD7-7856-6883-A1BF-5E2E2B1EDD68}"/>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1" name="PptLabsAgenda_&amp;^@BeamShapeText_&amp;^@Introduction_2">
            <a:extLst>
              <a:ext uri="{FF2B5EF4-FFF2-40B4-BE49-F238E27FC236}">
                <a16:creationId xmlns:a16="http://schemas.microsoft.com/office/drawing/2014/main" id="{132CF1E3-8CB9-881F-9F8E-03D9F1314A7A}"/>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2" name="Oval 4">
            <a:extLst>
              <a:ext uri="{FF2B5EF4-FFF2-40B4-BE49-F238E27FC236}">
                <a16:creationId xmlns:a16="http://schemas.microsoft.com/office/drawing/2014/main" id="{6F2F4934-7A23-ED34-C27A-224DE60E84C8}"/>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3" name="Oval 5">
            <a:extLst>
              <a:ext uri="{FF2B5EF4-FFF2-40B4-BE49-F238E27FC236}">
                <a16:creationId xmlns:a16="http://schemas.microsoft.com/office/drawing/2014/main" id="{2FCFCFC5-BE1B-3D49-3A59-4932371B0BD7}"/>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4" name="Oval 6">
            <a:extLst>
              <a:ext uri="{FF2B5EF4-FFF2-40B4-BE49-F238E27FC236}">
                <a16:creationId xmlns:a16="http://schemas.microsoft.com/office/drawing/2014/main" id="{8914741A-2D7E-8144-D371-719726A90406}"/>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7">
            <a:extLst>
              <a:ext uri="{FF2B5EF4-FFF2-40B4-BE49-F238E27FC236}">
                <a16:creationId xmlns:a16="http://schemas.microsoft.com/office/drawing/2014/main" id="{8D9BB598-6306-B704-B06B-BC9E22C1C009}"/>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8">
            <a:extLst>
              <a:ext uri="{FF2B5EF4-FFF2-40B4-BE49-F238E27FC236}">
                <a16:creationId xmlns:a16="http://schemas.microsoft.com/office/drawing/2014/main" id="{0ED9656C-3E24-2D36-4514-2CA43E3EE903}"/>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7" name="Oval 9">
            <a:extLst>
              <a:ext uri="{FF2B5EF4-FFF2-40B4-BE49-F238E27FC236}">
                <a16:creationId xmlns:a16="http://schemas.microsoft.com/office/drawing/2014/main" id="{6B03B678-FB14-039E-ADA6-DE552B1AC89B}"/>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10">
            <a:extLst>
              <a:ext uri="{FF2B5EF4-FFF2-40B4-BE49-F238E27FC236}">
                <a16:creationId xmlns:a16="http://schemas.microsoft.com/office/drawing/2014/main" id="{D4DFBCD9-0D53-BCEF-6206-A89953313528}"/>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4">
            <a:extLst>
              <a:ext uri="{FF2B5EF4-FFF2-40B4-BE49-F238E27FC236}">
                <a16:creationId xmlns:a16="http://schemas.microsoft.com/office/drawing/2014/main" id="{375CD194-D3C0-4C6E-86F8-AEF71D5D15C0}"/>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5">
            <a:extLst>
              <a:ext uri="{FF2B5EF4-FFF2-40B4-BE49-F238E27FC236}">
                <a16:creationId xmlns:a16="http://schemas.microsoft.com/office/drawing/2014/main" id="{6220F39D-95B3-48CD-AE7D-F7B375986BAC}"/>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6">
            <a:extLst>
              <a:ext uri="{FF2B5EF4-FFF2-40B4-BE49-F238E27FC236}">
                <a16:creationId xmlns:a16="http://schemas.microsoft.com/office/drawing/2014/main" id="{CC218E44-8B3D-4194-08D6-57D97423AFEB}"/>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7">
            <a:extLst>
              <a:ext uri="{FF2B5EF4-FFF2-40B4-BE49-F238E27FC236}">
                <a16:creationId xmlns:a16="http://schemas.microsoft.com/office/drawing/2014/main" id="{2C79DB2D-2A2D-18FF-EF63-FB97A7080A26}"/>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8">
            <a:extLst>
              <a:ext uri="{FF2B5EF4-FFF2-40B4-BE49-F238E27FC236}">
                <a16:creationId xmlns:a16="http://schemas.microsoft.com/office/drawing/2014/main" id="{2F3C56DB-26BC-ACF6-2E8E-348ABEFBAE1E}"/>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9">
            <a:extLst>
              <a:ext uri="{FF2B5EF4-FFF2-40B4-BE49-F238E27FC236}">
                <a16:creationId xmlns:a16="http://schemas.microsoft.com/office/drawing/2014/main" id="{1B5C966A-9854-33BE-5532-07E8C6356C1C}"/>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9">
            <a:extLst>
              <a:ext uri="{FF2B5EF4-FFF2-40B4-BE49-F238E27FC236}">
                <a16:creationId xmlns:a16="http://schemas.microsoft.com/office/drawing/2014/main" id="{603AB0C7-6543-9276-0E12-01C5A976AF61}"/>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0">
            <a:extLst>
              <a:ext uri="{FF2B5EF4-FFF2-40B4-BE49-F238E27FC236}">
                <a16:creationId xmlns:a16="http://schemas.microsoft.com/office/drawing/2014/main" id="{2C40F024-DC8B-E0D5-C151-8A40B672AAF8}"/>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1">
            <a:extLst>
              <a:ext uri="{FF2B5EF4-FFF2-40B4-BE49-F238E27FC236}">
                <a16:creationId xmlns:a16="http://schemas.microsoft.com/office/drawing/2014/main" id="{560C5B11-64FC-0273-2EEC-A06FAF644A01}"/>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2">
            <a:extLst>
              <a:ext uri="{FF2B5EF4-FFF2-40B4-BE49-F238E27FC236}">
                <a16:creationId xmlns:a16="http://schemas.microsoft.com/office/drawing/2014/main" id="{CA313470-8B56-5E13-F156-806252F6F33F}"/>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13">
            <a:extLst>
              <a:ext uri="{FF2B5EF4-FFF2-40B4-BE49-F238E27FC236}">
                <a16:creationId xmlns:a16="http://schemas.microsoft.com/office/drawing/2014/main" id="{FEF6E160-F549-630A-8285-4FF26F199D6B}"/>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3">
            <a:extLst>
              <a:ext uri="{FF2B5EF4-FFF2-40B4-BE49-F238E27FC236}">
                <a16:creationId xmlns:a16="http://schemas.microsoft.com/office/drawing/2014/main" id="{EE3DEEA2-7318-84F5-2586-A2FFCA898AEB}"/>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3">
            <a:extLst>
              <a:ext uri="{FF2B5EF4-FFF2-40B4-BE49-F238E27FC236}">
                <a16:creationId xmlns:a16="http://schemas.microsoft.com/office/drawing/2014/main" id="{DDF4ABE3-453B-9AC6-276F-0DEF29833463}"/>
              </a:ext>
            </a:extLst>
          </p:cNvPr>
          <p:cNvSpPr>
            <a:spLocks/>
          </p:cNvSpPr>
          <p:nvPr/>
        </p:nvSpPr>
        <p:spPr>
          <a:xfrm>
            <a:off x="7926398"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9">
            <a:extLst>
              <a:ext uri="{FF2B5EF4-FFF2-40B4-BE49-F238E27FC236}">
                <a16:creationId xmlns:a16="http://schemas.microsoft.com/office/drawing/2014/main" id="{48DD3250-6C76-1E85-0AE2-0CDA7BE8AD86}"/>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0">
            <a:extLst>
              <a:ext uri="{FF2B5EF4-FFF2-40B4-BE49-F238E27FC236}">
                <a16:creationId xmlns:a16="http://schemas.microsoft.com/office/drawing/2014/main" id="{E248A663-4434-1567-A3C3-02A250149FFB}"/>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1">
            <a:extLst>
              <a:ext uri="{FF2B5EF4-FFF2-40B4-BE49-F238E27FC236}">
                <a16:creationId xmlns:a16="http://schemas.microsoft.com/office/drawing/2014/main" id="{B5D3D15C-8D45-3929-2CE6-B0B355FE770B}"/>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AA95A3E6-1278-3546-35CA-136F4A36CBAB}"/>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E3D6196C-9E82-F4BD-0474-D041EE5A093D}"/>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946D4741-FC61-5C11-B2AE-5529F1DA996E}"/>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9">
            <a:extLst>
              <a:ext uri="{FF2B5EF4-FFF2-40B4-BE49-F238E27FC236}">
                <a16:creationId xmlns:a16="http://schemas.microsoft.com/office/drawing/2014/main" id="{699E2393-534F-CA87-A5E1-FB39170A4BCE}"/>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0">
            <a:extLst>
              <a:ext uri="{FF2B5EF4-FFF2-40B4-BE49-F238E27FC236}">
                <a16:creationId xmlns:a16="http://schemas.microsoft.com/office/drawing/2014/main" id="{63672322-C3ED-1982-FD7E-32532F159258}"/>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1">
            <a:extLst>
              <a:ext uri="{FF2B5EF4-FFF2-40B4-BE49-F238E27FC236}">
                <a16:creationId xmlns:a16="http://schemas.microsoft.com/office/drawing/2014/main" id="{44E6207B-1303-AB52-69AF-01E784E663B2}"/>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2">
            <a:extLst>
              <a:ext uri="{FF2B5EF4-FFF2-40B4-BE49-F238E27FC236}">
                <a16:creationId xmlns:a16="http://schemas.microsoft.com/office/drawing/2014/main" id="{9BA60593-FF71-E293-4B97-66E3EF7383B7}"/>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13">
            <a:extLst>
              <a:ext uri="{FF2B5EF4-FFF2-40B4-BE49-F238E27FC236}">
                <a16:creationId xmlns:a16="http://schemas.microsoft.com/office/drawing/2014/main" id="{D5772563-E0DE-4C9C-DE02-4E04F34AD723}"/>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3992C4B2-6D19-430A-E36D-74C08277DBCD}"/>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5D371EFA-EF4B-7BD8-13A2-6DAF99B208B7}"/>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1">
            <a:extLst>
              <a:ext uri="{FF2B5EF4-FFF2-40B4-BE49-F238E27FC236}">
                <a16:creationId xmlns:a16="http://schemas.microsoft.com/office/drawing/2014/main" id="{11F3314C-9F81-9EDD-096A-20FDE34575D8}"/>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EF1A5315-5071-3011-6DA0-F37E5141E95B}"/>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2" name="Oval 13">
            <a:extLst>
              <a:ext uri="{FF2B5EF4-FFF2-40B4-BE49-F238E27FC236}">
                <a16:creationId xmlns:a16="http://schemas.microsoft.com/office/drawing/2014/main" id="{22C344FF-593C-056E-587C-613A51DFD022}"/>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4BD1D2D2-D148-DC3D-A051-A3652D0294A1}"/>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1DA217A3-1EBD-FFA5-AB4E-BBAFE9A1EF8D}"/>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2">
            <a:extLst>
              <a:ext uri="{FF2B5EF4-FFF2-40B4-BE49-F238E27FC236}">
                <a16:creationId xmlns:a16="http://schemas.microsoft.com/office/drawing/2014/main" id="{05B59B22-A8EB-D177-ED9A-76EC80A44CA9}"/>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6" name="Oval 13">
            <a:extLst>
              <a:ext uri="{FF2B5EF4-FFF2-40B4-BE49-F238E27FC236}">
                <a16:creationId xmlns:a16="http://schemas.microsoft.com/office/drawing/2014/main" id="{91F97176-3D27-99DB-3C06-27BC872087CA}"/>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F41B158A-301F-CF7C-D1F9-C1880D816A86}"/>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2F53F1ED-F7E6-EFAD-21BC-47BFF7F572EF}"/>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A72A11E5-112D-1440-2C0D-FE96AEF8D98C}"/>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BEC65B5C-8F16-E256-D4B9-0796E0320F7A}"/>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52B3956D-453C-9BB2-607C-7C6A5F7B6285}"/>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2">
            <a:extLst>
              <a:ext uri="{FF2B5EF4-FFF2-40B4-BE49-F238E27FC236}">
                <a16:creationId xmlns:a16="http://schemas.microsoft.com/office/drawing/2014/main" id="{A62F2AB0-14D5-A8A3-FCEA-B21821D35F30}"/>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1834853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Experimental results (Benchmarking CNN architectures for EM classification : accuracy vs complexity bubble chart)</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73377EF8-C8F3-454F-8027-E94AAE858F3C}" type="datetime1">
              <a:rPr lang="en-US" smtClean="0"/>
              <a:t>16-May-23</a:t>
            </a:fld>
            <a:endParaRPr lang="en-US" dirty="0"/>
          </a:p>
        </p:txBody>
      </p:sp>
      <p:sp>
        <p:nvSpPr>
          <p:cNvPr id="33" name="TextBox 32">
            <a:extLst>
              <a:ext uri="{FF2B5EF4-FFF2-40B4-BE49-F238E27FC236}">
                <a16:creationId xmlns:a16="http://schemas.microsoft.com/office/drawing/2014/main" id="{4A28EE68-8281-9BDC-BE0B-37A3A22B27D5}"/>
              </a:ext>
            </a:extLst>
          </p:cNvPr>
          <p:cNvSpPr txBox="1"/>
          <p:nvPr/>
        </p:nvSpPr>
        <p:spPr>
          <a:xfrm>
            <a:off x="1906537" y="5928411"/>
            <a:ext cx="9886934" cy="523220"/>
          </a:xfrm>
          <a:prstGeom prst="rect">
            <a:avLst/>
          </a:prstGeom>
          <a:noFill/>
        </p:spPr>
        <p:txBody>
          <a:bodyPr wrap="square" rtlCol="0">
            <a:spAutoFit/>
          </a:bodyPr>
          <a:lstStyle/>
          <a:p>
            <a:pPr algn="l"/>
            <a:r>
              <a:rPr lang="en-US" sz="1400" dirty="0">
                <a:latin typeface="Montserrat" pitchFamily="2" charset="0"/>
              </a:rPr>
              <a:t>Fig. 23: Bubble chart reporting model accuracy vs complexity. The size of each bubble represents the number of model parameters measured in millions unit. </a:t>
            </a:r>
          </a:p>
        </p:txBody>
      </p:sp>
      <p:pic>
        <p:nvPicPr>
          <p:cNvPr id="35" name="Picture 34">
            <a:extLst>
              <a:ext uri="{FF2B5EF4-FFF2-40B4-BE49-F238E27FC236}">
                <a16:creationId xmlns:a16="http://schemas.microsoft.com/office/drawing/2014/main" id="{667B79B8-0E11-5D62-FEAF-8189274F61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06679" y="1302873"/>
            <a:ext cx="6457950" cy="4689163"/>
          </a:xfrm>
          <a:prstGeom prst="rect">
            <a:avLst/>
          </a:prstGeom>
        </p:spPr>
      </p:pic>
      <p:grpSp>
        <p:nvGrpSpPr>
          <p:cNvPr id="221" name="Group 220">
            <a:extLst>
              <a:ext uri="{FF2B5EF4-FFF2-40B4-BE49-F238E27FC236}">
                <a16:creationId xmlns:a16="http://schemas.microsoft.com/office/drawing/2014/main" id="{7E55DC35-6095-9E86-105D-0327411A0143}"/>
              </a:ext>
            </a:extLst>
          </p:cNvPr>
          <p:cNvGrpSpPr/>
          <p:nvPr/>
        </p:nvGrpSpPr>
        <p:grpSpPr>
          <a:xfrm>
            <a:off x="3106678" y="1307765"/>
            <a:ext cx="6457949" cy="4684272"/>
            <a:chOff x="3106678" y="1307765"/>
            <a:chExt cx="6457949" cy="4684272"/>
          </a:xfrm>
        </p:grpSpPr>
        <p:grpSp>
          <p:nvGrpSpPr>
            <p:cNvPr id="8" name="Group 7">
              <a:extLst>
                <a:ext uri="{FF2B5EF4-FFF2-40B4-BE49-F238E27FC236}">
                  <a16:creationId xmlns:a16="http://schemas.microsoft.com/office/drawing/2014/main" id="{CF0CE555-6E24-7072-0A22-7EE8AEC69D07}"/>
                </a:ext>
              </a:extLst>
            </p:cNvPr>
            <p:cNvGrpSpPr/>
            <p:nvPr/>
          </p:nvGrpSpPr>
          <p:grpSpPr>
            <a:xfrm>
              <a:off x="3106678" y="1307765"/>
              <a:ext cx="6457949" cy="4684272"/>
              <a:chOff x="2438401" y="727216"/>
              <a:chExt cx="5588000" cy="4813517"/>
            </a:xfrm>
          </p:grpSpPr>
          <p:pic>
            <p:nvPicPr>
              <p:cNvPr id="4" name="Picture 3">
                <a:extLst>
                  <a:ext uri="{FF2B5EF4-FFF2-40B4-BE49-F238E27FC236}">
                    <a16:creationId xmlns:a16="http://schemas.microsoft.com/office/drawing/2014/main" id="{05BE6ADA-9C07-C6A1-964C-03C0672ECD76}"/>
                  </a:ext>
                </a:extLst>
              </p:cNvPr>
              <p:cNvPicPr>
                <a:picLocks noChangeAspect="1"/>
              </p:cNvPicPr>
              <p:nvPr/>
            </p:nvPicPr>
            <p:blipFill rotWithShape="1">
              <a:blip r:embed="rId2">
                <a:extLst>
                  <a:ext uri="{28A0092B-C50C-407E-A947-70E740481C1C}">
                    <a14:useLocalDpi xmlns:a14="http://schemas.microsoft.com/office/drawing/2010/main" val="0"/>
                  </a:ext>
                </a:extLst>
              </a:blip>
              <a:srcRect t="1" r="50000" b="40684"/>
              <a:stretch/>
            </p:blipFill>
            <p:spPr>
              <a:xfrm>
                <a:off x="2438401" y="727216"/>
                <a:ext cx="5588000" cy="4813517"/>
              </a:xfrm>
              <a:prstGeom prst="rect">
                <a:avLst/>
              </a:prstGeom>
            </p:spPr>
          </p:pic>
          <p:sp>
            <p:nvSpPr>
              <p:cNvPr id="3" name="Oval 2">
                <a:extLst>
                  <a:ext uri="{FF2B5EF4-FFF2-40B4-BE49-F238E27FC236}">
                    <a16:creationId xmlns:a16="http://schemas.microsoft.com/office/drawing/2014/main" id="{B91972A5-3275-C544-0CBB-6F79626B7F68}"/>
                  </a:ext>
                </a:extLst>
              </p:cNvPr>
              <p:cNvSpPr/>
              <p:nvPr/>
            </p:nvSpPr>
            <p:spPr>
              <a:xfrm>
                <a:off x="4931508" y="1683376"/>
                <a:ext cx="578338" cy="591402"/>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7B520C6-651C-3535-9C2A-7E67A2C6624E}"/>
                  </a:ext>
                </a:extLst>
              </p:cNvPr>
              <p:cNvSpPr/>
              <p:nvPr/>
            </p:nvSpPr>
            <p:spPr>
              <a:xfrm>
                <a:off x="5771730" y="865963"/>
                <a:ext cx="2232859" cy="33883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0" name="Straight Arrow Connector 219">
              <a:extLst>
                <a:ext uri="{FF2B5EF4-FFF2-40B4-BE49-F238E27FC236}">
                  <a16:creationId xmlns:a16="http://schemas.microsoft.com/office/drawing/2014/main" id="{8E002AAD-29D7-8E81-8B20-60801A21D855}"/>
                </a:ext>
              </a:extLst>
            </p:cNvPr>
            <p:cNvCxnSpPr>
              <a:cxnSpLocks/>
              <a:stCxn id="3" idx="7"/>
              <a:endCxn id="5" idx="2"/>
            </p:cNvCxnSpPr>
            <p:nvPr/>
          </p:nvCxnSpPr>
          <p:spPr>
            <a:xfrm flipV="1">
              <a:off x="6558410" y="1772528"/>
              <a:ext cx="1690772" cy="550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C2DB1744-6E99-E971-4616-CCCACD390EB4}"/>
              </a:ext>
            </a:extLst>
          </p:cNvPr>
          <p:cNvGrpSpPr/>
          <p:nvPr/>
        </p:nvGrpSpPr>
        <p:grpSpPr>
          <a:xfrm>
            <a:off x="3106678" y="1307765"/>
            <a:ext cx="6457949" cy="4684272"/>
            <a:chOff x="3106678" y="1307765"/>
            <a:chExt cx="6457949" cy="4684272"/>
          </a:xfrm>
        </p:grpSpPr>
        <p:grpSp>
          <p:nvGrpSpPr>
            <p:cNvPr id="223" name="Group 222">
              <a:extLst>
                <a:ext uri="{FF2B5EF4-FFF2-40B4-BE49-F238E27FC236}">
                  <a16:creationId xmlns:a16="http://schemas.microsoft.com/office/drawing/2014/main" id="{3F28BD43-AD5B-5FB0-C4B5-CFDF8ECB22CC}"/>
                </a:ext>
              </a:extLst>
            </p:cNvPr>
            <p:cNvGrpSpPr/>
            <p:nvPr/>
          </p:nvGrpSpPr>
          <p:grpSpPr>
            <a:xfrm>
              <a:off x="3106678" y="1307765"/>
              <a:ext cx="6457949" cy="4684272"/>
              <a:chOff x="2438401" y="727216"/>
              <a:chExt cx="5588000" cy="4813517"/>
            </a:xfrm>
          </p:grpSpPr>
          <p:pic>
            <p:nvPicPr>
              <p:cNvPr id="225" name="Picture 224">
                <a:extLst>
                  <a:ext uri="{FF2B5EF4-FFF2-40B4-BE49-F238E27FC236}">
                    <a16:creationId xmlns:a16="http://schemas.microsoft.com/office/drawing/2014/main" id="{A6BC8C14-A48A-42BF-CA7F-8281C893B808}"/>
                  </a:ext>
                </a:extLst>
              </p:cNvPr>
              <p:cNvPicPr>
                <a:picLocks noChangeAspect="1"/>
              </p:cNvPicPr>
              <p:nvPr/>
            </p:nvPicPr>
            <p:blipFill rotWithShape="1">
              <a:blip r:embed="rId2">
                <a:extLst>
                  <a:ext uri="{28A0092B-C50C-407E-A947-70E740481C1C}">
                    <a14:useLocalDpi xmlns:a14="http://schemas.microsoft.com/office/drawing/2010/main" val="0"/>
                  </a:ext>
                </a:extLst>
              </a:blip>
              <a:srcRect t="1" r="50000" b="40684"/>
              <a:stretch/>
            </p:blipFill>
            <p:spPr>
              <a:xfrm>
                <a:off x="2438401" y="727216"/>
                <a:ext cx="5588000" cy="4813517"/>
              </a:xfrm>
              <a:prstGeom prst="rect">
                <a:avLst/>
              </a:prstGeom>
            </p:spPr>
          </p:pic>
          <p:sp>
            <p:nvSpPr>
              <p:cNvPr id="226" name="Oval 225">
                <a:extLst>
                  <a:ext uri="{FF2B5EF4-FFF2-40B4-BE49-F238E27FC236}">
                    <a16:creationId xmlns:a16="http://schemas.microsoft.com/office/drawing/2014/main" id="{8E5C7A8E-6B70-469C-3B49-FBE70AC50D3F}"/>
                  </a:ext>
                </a:extLst>
              </p:cNvPr>
              <p:cNvSpPr/>
              <p:nvPr/>
            </p:nvSpPr>
            <p:spPr>
              <a:xfrm>
                <a:off x="3174855" y="3954111"/>
                <a:ext cx="578338" cy="591402"/>
              </a:xfrm>
              <a:prstGeom prst="ellipse">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7A4E53A5-D49C-FEBE-184F-1D2AFA8A471F}"/>
                  </a:ext>
                </a:extLst>
              </p:cNvPr>
              <p:cNvSpPr/>
              <p:nvPr/>
            </p:nvSpPr>
            <p:spPr>
              <a:xfrm>
                <a:off x="3329783" y="1203226"/>
                <a:ext cx="2516555" cy="338839"/>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4" name="Straight Arrow Connector 223">
              <a:extLst>
                <a:ext uri="{FF2B5EF4-FFF2-40B4-BE49-F238E27FC236}">
                  <a16:creationId xmlns:a16="http://schemas.microsoft.com/office/drawing/2014/main" id="{CEF46527-EEC9-49C9-7320-1F9DCC833D89}"/>
                </a:ext>
              </a:extLst>
            </p:cNvPr>
            <p:cNvCxnSpPr>
              <a:cxnSpLocks/>
              <a:stCxn id="226" idx="7"/>
              <a:endCxn id="227" idx="2"/>
            </p:cNvCxnSpPr>
            <p:nvPr/>
          </p:nvCxnSpPr>
          <p:spPr>
            <a:xfrm flipV="1">
              <a:off x="4528278" y="2100735"/>
              <a:ext cx="1062722" cy="2431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4" name="Footer Placeholder 193">
            <a:extLst>
              <a:ext uri="{FF2B5EF4-FFF2-40B4-BE49-F238E27FC236}">
                <a16:creationId xmlns:a16="http://schemas.microsoft.com/office/drawing/2014/main" id="{359A8CDE-E09C-06A3-0F59-947D4CA0B535}"/>
              </a:ext>
            </a:extLst>
          </p:cNvPr>
          <p:cNvSpPr>
            <a:spLocks noGrp="1"/>
          </p:cNvSpPr>
          <p:nvPr>
            <p:ph type="ftr" sz="quarter" idx="11"/>
          </p:nvPr>
        </p:nvSpPr>
        <p:spPr/>
        <p:txBody>
          <a:bodyPr/>
          <a:lstStyle/>
          <a:p>
            <a:r>
              <a:rPr lang="en-US"/>
              <a:t>Multimodal skin lesion classification with data scarcity problem</a:t>
            </a:r>
          </a:p>
        </p:txBody>
      </p:sp>
      <p:sp>
        <p:nvSpPr>
          <p:cNvPr id="6" name="PptLabsAgenda_&amp;^@BeamShapeBackground_&amp;^@2023041414552447170">
            <a:extLst>
              <a:ext uri="{FF2B5EF4-FFF2-40B4-BE49-F238E27FC236}">
                <a16:creationId xmlns:a16="http://schemas.microsoft.com/office/drawing/2014/main" id="{8BE32B86-5620-C514-B231-E368D9D851C1}"/>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 name="Slide Number Placeholder 8">
            <a:extLst>
              <a:ext uri="{FF2B5EF4-FFF2-40B4-BE49-F238E27FC236}">
                <a16:creationId xmlns:a16="http://schemas.microsoft.com/office/drawing/2014/main" id="{4FE2D6BF-3F0C-44A3-C328-FC18DAB78C52}"/>
              </a:ext>
            </a:extLst>
          </p:cNvPr>
          <p:cNvSpPr>
            <a:spLocks noGrp="1"/>
          </p:cNvSpPr>
          <p:nvPr>
            <p:ph type="sldNum" sz="quarter" idx="12"/>
          </p:nvPr>
        </p:nvSpPr>
        <p:spPr/>
        <p:txBody>
          <a:bodyPr/>
          <a:lstStyle/>
          <a:p>
            <a:fld id="{6DCCA1CE-54D3-4B1F-BAFE-BDD10B4D91A3}" type="slidenum">
              <a:rPr lang="en-US" smtClean="0"/>
              <a:pPr/>
              <a:t>24</a:t>
            </a:fld>
            <a:r>
              <a:rPr lang="en-US"/>
              <a:t>/52</a:t>
            </a:r>
            <a:endParaRPr lang="en-US" dirty="0"/>
          </a:p>
        </p:txBody>
      </p:sp>
      <p:sp>
        <p:nvSpPr>
          <p:cNvPr id="10" name="PptLabsAgenda_&amp;^@BeamShapeText_&amp;^@Introduction_2">
            <a:extLst>
              <a:ext uri="{FF2B5EF4-FFF2-40B4-BE49-F238E27FC236}">
                <a16:creationId xmlns:a16="http://schemas.microsoft.com/office/drawing/2014/main" id="{CBD292B4-EECE-6085-E631-4AA27215DE36}"/>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1" name="PptLabsAgenda_&amp;^@BeamShapeText_&amp;^@Introduction_2">
            <a:extLst>
              <a:ext uri="{FF2B5EF4-FFF2-40B4-BE49-F238E27FC236}">
                <a16:creationId xmlns:a16="http://schemas.microsoft.com/office/drawing/2014/main" id="{3E31F5B2-10C4-241E-AA7F-75E63FF0E20B}"/>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2" name="PptLabsAgenda_&amp;^@BeamShapeText_&amp;^@Introduction_2">
            <a:extLst>
              <a:ext uri="{FF2B5EF4-FFF2-40B4-BE49-F238E27FC236}">
                <a16:creationId xmlns:a16="http://schemas.microsoft.com/office/drawing/2014/main" id="{D2A54FD3-7BEF-75B5-41FA-1EA5350AA0B5}"/>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3" name="PptLabsAgenda_&amp;^@BeamShapeText_&amp;^@Introduction_2">
            <a:extLst>
              <a:ext uri="{FF2B5EF4-FFF2-40B4-BE49-F238E27FC236}">
                <a16:creationId xmlns:a16="http://schemas.microsoft.com/office/drawing/2014/main" id="{FCFAF346-8E7F-03E8-E0EB-7B20A2851140}"/>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4" name="Oval 4">
            <a:extLst>
              <a:ext uri="{FF2B5EF4-FFF2-40B4-BE49-F238E27FC236}">
                <a16:creationId xmlns:a16="http://schemas.microsoft.com/office/drawing/2014/main" id="{31A0A4E5-E90B-D9EC-E541-132615078A99}"/>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5">
            <a:extLst>
              <a:ext uri="{FF2B5EF4-FFF2-40B4-BE49-F238E27FC236}">
                <a16:creationId xmlns:a16="http://schemas.microsoft.com/office/drawing/2014/main" id="{DC628F7A-9983-D68A-81F7-049A7BD1E676}"/>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6" name="Oval 6">
            <a:extLst>
              <a:ext uri="{FF2B5EF4-FFF2-40B4-BE49-F238E27FC236}">
                <a16:creationId xmlns:a16="http://schemas.microsoft.com/office/drawing/2014/main" id="{49A06712-8414-4572-851F-3B7382528217}"/>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7">
            <a:extLst>
              <a:ext uri="{FF2B5EF4-FFF2-40B4-BE49-F238E27FC236}">
                <a16:creationId xmlns:a16="http://schemas.microsoft.com/office/drawing/2014/main" id="{2D3F0E24-31D9-3F09-2DDA-2078EC9039BD}"/>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8">
            <a:extLst>
              <a:ext uri="{FF2B5EF4-FFF2-40B4-BE49-F238E27FC236}">
                <a16:creationId xmlns:a16="http://schemas.microsoft.com/office/drawing/2014/main" id="{F9478051-366F-168A-EA51-24E643719D32}"/>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9">
            <a:extLst>
              <a:ext uri="{FF2B5EF4-FFF2-40B4-BE49-F238E27FC236}">
                <a16:creationId xmlns:a16="http://schemas.microsoft.com/office/drawing/2014/main" id="{EBC7570E-41E8-ADB0-7BDF-8D18E2971EBD}"/>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10">
            <a:extLst>
              <a:ext uri="{FF2B5EF4-FFF2-40B4-BE49-F238E27FC236}">
                <a16:creationId xmlns:a16="http://schemas.microsoft.com/office/drawing/2014/main" id="{0585F19F-9361-4657-0745-8B18A3BA5AE8}"/>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4">
            <a:extLst>
              <a:ext uri="{FF2B5EF4-FFF2-40B4-BE49-F238E27FC236}">
                <a16:creationId xmlns:a16="http://schemas.microsoft.com/office/drawing/2014/main" id="{8ACF4A61-964D-275A-7AD1-CC3E0FAB26A5}"/>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5">
            <a:extLst>
              <a:ext uri="{FF2B5EF4-FFF2-40B4-BE49-F238E27FC236}">
                <a16:creationId xmlns:a16="http://schemas.microsoft.com/office/drawing/2014/main" id="{D221727F-E546-F620-71F0-7173C6F5CD55}"/>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6">
            <a:extLst>
              <a:ext uri="{FF2B5EF4-FFF2-40B4-BE49-F238E27FC236}">
                <a16:creationId xmlns:a16="http://schemas.microsoft.com/office/drawing/2014/main" id="{6DF6A30B-FD00-083C-4ACF-0D2A6ADE5A3C}"/>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7">
            <a:extLst>
              <a:ext uri="{FF2B5EF4-FFF2-40B4-BE49-F238E27FC236}">
                <a16:creationId xmlns:a16="http://schemas.microsoft.com/office/drawing/2014/main" id="{D003DDFB-8CDD-3242-C286-4613FD0BE64C}"/>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8">
            <a:extLst>
              <a:ext uri="{FF2B5EF4-FFF2-40B4-BE49-F238E27FC236}">
                <a16:creationId xmlns:a16="http://schemas.microsoft.com/office/drawing/2014/main" id="{B4831C56-130B-B19C-080A-20817C75E507}"/>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C6B75A68-239B-7E05-C14B-A9F728A0635E}"/>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9">
            <a:extLst>
              <a:ext uri="{FF2B5EF4-FFF2-40B4-BE49-F238E27FC236}">
                <a16:creationId xmlns:a16="http://schemas.microsoft.com/office/drawing/2014/main" id="{87069756-2F19-04B8-E873-8F2BE7FDB2F3}"/>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0">
            <a:extLst>
              <a:ext uri="{FF2B5EF4-FFF2-40B4-BE49-F238E27FC236}">
                <a16:creationId xmlns:a16="http://schemas.microsoft.com/office/drawing/2014/main" id="{22DD7BB7-6D8F-AA9E-9A8B-308F51DAFDBF}"/>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1">
            <a:extLst>
              <a:ext uri="{FF2B5EF4-FFF2-40B4-BE49-F238E27FC236}">
                <a16:creationId xmlns:a16="http://schemas.microsoft.com/office/drawing/2014/main" id="{32F99C28-60D2-1B0A-10FE-2E6A8C00926C}"/>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2">
            <a:extLst>
              <a:ext uri="{FF2B5EF4-FFF2-40B4-BE49-F238E27FC236}">
                <a16:creationId xmlns:a16="http://schemas.microsoft.com/office/drawing/2014/main" id="{106C7260-CDB7-9D4A-93D5-2212351E144A}"/>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13">
            <a:extLst>
              <a:ext uri="{FF2B5EF4-FFF2-40B4-BE49-F238E27FC236}">
                <a16:creationId xmlns:a16="http://schemas.microsoft.com/office/drawing/2014/main" id="{9843E4B7-F8A9-CBA6-2B84-DD09991158EA}"/>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EEA58E6A-EFA4-377D-8DEB-EA15168B253F}"/>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3">
            <a:extLst>
              <a:ext uri="{FF2B5EF4-FFF2-40B4-BE49-F238E27FC236}">
                <a16:creationId xmlns:a16="http://schemas.microsoft.com/office/drawing/2014/main" id="{2DAEC587-8B99-3FA1-F2E5-2283ACEF238E}"/>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9">
            <a:extLst>
              <a:ext uri="{FF2B5EF4-FFF2-40B4-BE49-F238E27FC236}">
                <a16:creationId xmlns:a16="http://schemas.microsoft.com/office/drawing/2014/main" id="{BC04A96D-1EA4-2B9A-534F-C0C7EFEDC7DB}"/>
              </a:ext>
            </a:extLst>
          </p:cNvPr>
          <p:cNvSpPr>
            <a:spLocks/>
          </p:cNvSpPr>
          <p:nvPr/>
        </p:nvSpPr>
        <p:spPr>
          <a:xfrm>
            <a:off x="8024790"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0">
            <a:extLst>
              <a:ext uri="{FF2B5EF4-FFF2-40B4-BE49-F238E27FC236}">
                <a16:creationId xmlns:a16="http://schemas.microsoft.com/office/drawing/2014/main" id="{2757ECDC-B396-F0C4-589A-108D7716931C}"/>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1">
            <a:extLst>
              <a:ext uri="{FF2B5EF4-FFF2-40B4-BE49-F238E27FC236}">
                <a16:creationId xmlns:a16="http://schemas.microsoft.com/office/drawing/2014/main" id="{363EB2DE-A75F-C9B5-86F9-5078E1008BD4}"/>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08ED812F-6ABA-0845-4CB6-E82B476FC099}"/>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3">
            <a:extLst>
              <a:ext uri="{FF2B5EF4-FFF2-40B4-BE49-F238E27FC236}">
                <a16:creationId xmlns:a16="http://schemas.microsoft.com/office/drawing/2014/main" id="{FE26D690-0E10-4549-AF1D-46893AD68832}"/>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3">
            <a:extLst>
              <a:ext uri="{FF2B5EF4-FFF2-40B4-BE49-F238E27FC236}">
                <a16:creationId xmlns:a16="http://schemas.microsoft.com/office/drawing/2014/main" id="{101D7E95-2E05-8E0E-1346-615DFB99B9B4}"/>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9">
            <a:extLst>
              <a:ext uri="{FF2B5EF4-FFF2-40B4-BE49-F238E27FC236}">
                <a16:creationId xmlns:a16="http://schemas.microsoft.com/office/drawing/2014/main" id="{A248CA15-98E0-B178-8A4B-8747A17ADEC3}"/>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0">
            <a:extLst>
              <a:ext uri="{FF2B5EF4-FFF2-40B4-BE49-F238E27FC236}">
                <a16:creationId xmlns:a16="http://schemas.microsoft.com/office/drawing/2014/main" id="{EBF6BCD5-8A08-4E0C-3846-25C135D5E4C0}"/>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1">
            <a:extLst>
              <a:ext uri="{FF2B5EF4-FFF2-40B4-BE49-F238E27FC236}">
                <a16:creationId xmlns:a16="http://schemas.microsoft.com/office/drawing/2014/main" id="{2B17DD63-D1C9-19E1-9282-41F59079F56F}"/>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2">
            <a:extLst>
              <a:ext uri="{FF2B5EF4-FFF2-40B4-BE49-F238E27FC236}">
                <a16:creationId xmlns:a16="http://schemas.microsoft.com/office/drawing/2014/main" id="{67B9CC56-97EC-8B2A-9E09-BF088974E0B2}"/>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13">
            <a:extLst>
              <a:ext uri="{FF2B5EF4-FFF2-40B4-BE49-F238E27FC236}">
                <a16:creationId xmlns:a16="http://schemas.microsoft.com/office/drawing/2014/main" id="{175D2C98-7F17-22BB-63E3-173DE2505F61}"/>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6CD3AA2B-81C0-9244-1497-5955AAB1694C}"/>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2F66E244-5F49-42FC-B861-D23917CF1ADD}"/>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1">
            <a:extLst>
              <a:ext uri="{FF2B5EF4-FFF2-40B4-BE49-F238E27FC236}">
                <a16:creationId xmlns:a16="http://schemas.microsoft.com/office/drawing/2014/main" id="{80DDB4B7-8C1C-2602-41AF-27FBE2A209EA}"/>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FA308B43-925C-BDDE-1B5F-32A00C827387}"/>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2" name="Oval 13">
            <a:extLst>
              <a:ext uri="{FF2B5EF4-FFF2-40B4-BE49-F238E27FC236}">
                <a16:creationId xmlns:a16="http://schemas.microsoft.com/office/drawing/2014/main" id="{88F9A7AB-30E5-C7FE-5ADB-E27E7BFA02DC}"/>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B54325E4-8991-97B2-083A-D2A0835DFC3C}"/>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F0C96D71-B084-49C1-B678-D696279DD536}"/>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2">
            <a:extLst>
              <a:ext uri="{FF2B5EF4-FFF2-40B4-BE49-F238E27FC236}">
                <a16:creationId xmlns:a16="http://schemas.microsoft.com/office/drawing/2014/main" id="{1FD9E6A3-582D-8D21-9B4B-AFC58AC59859}"/>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6" name="Oval 13">
            <a:extLst>
              <a:ext uri="{FF2B5EF4-FFF2-40B4-BE49-F238E27FC236}">
                <a16:creationId xmlns:a16="http://schemas.microsoft.com/office/drawing/2014/main" id="{0E1386C0-8DB7-5568-FD04-61B5D4DDF965}"/>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BC067039-6BBD-CC90-FE93-1A4F918CE586}"/>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3EBF6A9E-3E07-5EC6-9838-934495B519B9}"/>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4F3D94A5-9A22-4D07-2443-02BB5638CDF4}"/>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ED3658EF-B0D8-165E-1834-B82A7F3E2C0A}"/>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DF28D842-2BB6-367A-BD10-52E9454EB1B1}"/>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2">
            <a:extLst>
              <a:ext uri="{FF2B5EF4-FFF2-40B4-BE49-F238E27FC236}">
                <a16:creationId xmlns:a16="http://schemas.microsoft.com/office/drawing/2014/main" id="{F63C54A5-0EAF-2DD6-5D47-C4A178F757A2}"/>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4150125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Experimental results (Benchmarking CNN architectures for EM classification : heatmap visualization)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769D89C6-1711-4F18-ABB4-D6808220D96D}" type="datetime1">
              <a:rPr lang="en-US" smtClean="0"/>
              <a:t>16-May-23</a:t>
            </a:fld>
            <a:endParaRPr lang="en-US" dirty="0"/>
          </a:p>
        </p:txBody>
      </p:sp>
      <p:sp>
        <p:nvSpPr>
          <p:cNvPr id="33" name="TextBox 32">
            <a:extLst>
              <a:ext uri="{FF2B5EF4-FFF2-40B4-BE49-F238E27FC236}">
                <a16:creationId xmlns:a16="http://schemas.microsoft.com/office/drawing/2014/main" id="{4A28EE68-8281-9BDC-BE0B-37A3A22B27D5}"/>
              </a:ext>
            </a:extLst>
          </p:cNvPr>
          <p:cNvSpPr txBox="1"/>
          <p:nvPr/>
        </p:nvSpPr>
        <p:spPr>
          <a:xfrm>
            <a:off x="3343332" y="6155268"/>
            <a:ext cx="6441787" cy="307777"/>
          </a:xfrm>
          <a:prstGeom prst="rect">
            <a:avLst/>
          </a:prstGeom>
          <a:noFill/>
        </p:spPr>
        <p:txBody>
          <a:bodyPr wrap="square" rtlCol="0">
            <a:spAutoFit/>
          </a:bodyPr>
          <a:lstStyle/>
          <a:p>
            <a:pPr algn="l"/>
            <a:r>
              <a:rPr lang="en-US" sz="1400" dirty="0">
                <a:latin typeface="Montserrat" pitchFamily="2" charset="0"/>
              </a:rPr>
              <a:t>Fig. 24:  Heatmap visualization of the trained models using Grad-CAM.</a:t>
            </a:r>
          </a:p>
        </p:txBody>
      </p:sp>
      <p:pic>
        <p:nvPicPr>
          <p:cNvPr id="35" name="Picture 34">
            <a:extLst>
              <a:ext uri="{FF2B5EF4-FFF2-40B4-BE49-F238E27FC236}">
                <a16:creationId xmlns:a16="http://schemas.microsoft.com/office/drawing/2014/main" id="{667B79B8-0E11-5D62-FEAF-8189274F61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5400000">
            <a:off x="4138029" y="-345398"/>
            <a:ext cx="4852394" cy="8148937"/>
          </a:xfrm>
          <a:prstGeom prst="rect">
            <a:avLst/>
          </a:prstGeom>
        </p:spPr>
      </p:pic>
      <p:sp>
        <p:nvSpPr>
          <p:cNvPr id="43" name="Footer Placeholder 42">
            <a:extLst>
              <a:ext uri="{FF2B5EF4-FFF2-40B4-BE49-F238E27FC236}">
                <a16:creationId xmlns:a16="http://schemas.microsoft.com/office/drawing/2014/main" id="{6D04ABCA-1488-4C23-5310-65B52B90FBD6}"/>
              </a:ext>
            </a:extLst>
          </p:cNvPr>
          <p:cNvSpPr>
            <a:spLocks noGrp="1"/>
          </p:cNvSpPr>
          <p:nvPr>
            <p:ph type="ftr" sz="quarter" idx="11"/>
          </p:nvPr>
        </p:nvSpPr>
        <p:spPr/>
        <p:txBody>
          <a:bodyPr/>
          <a:lstStyle/>
          <a:p>
            <a:r>
              <a:rPr lang="en-US"/>
              <a:t>Multimodal skin lesion classification with data scarcity problem</a:t>
            </a:r>
          </a:p>
        </p:txBody>
      </p:sp>
      <p:sp>
        <p:nvSpPr>
          <p:cNvPr id="45" name="InSlideAnimateShape1b299fb5-28e4-4488-b5b3-3e33916bd1f9">
            <a:extLst>
              <a:ext uri="{FF2B5EF4-FFF2-40B4-BE49-F238E27FC236}">
                <a16:creationId xmlns:a16="http://schemas.microsoft.com/office/drawing/2014/main" id="{BD54F8DB-20FE-A12C-AB9E-A9773741B212}"/>
              </a:ext>
            </a:extLst>
          </p:cNvPr>
          <p:cNvSpPr/>
          <p:nvPr/>
        </p:nvSpPr>
        <p:spPr>
          <a:xfrm rot="7296317">
            <a:off x="5641306" y="4954367"/>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ptLabsAgenda_&amp;^@BeamShapeBackground_&amp;^@2023041414552447170">
            <a:extLst>
              <a:ext uri="{FF2B5EF4-FFF2-40B4-BE49-F238E27FC236}">
                <a16:creationId xmlns:a16="http://schemas.microsoft.com/office/drawing/2014/main" id="{5ACFEC81-6B07-82F0-C257-E38CAA0FBF26}"/>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557EECE0-E995-B4C8-6DC8-E56626939D44}"/>
              </a:ext>
            </a:extLst>
          </p:cNvPr>
          <p:cNvSpPr>
            <a:spLocks noGrp="1"/>
          </p:cNvSpPr>
          <p:nvPr>
            <p:ph type="sldNum" sz="quarter" idx="12"/>
          </p:nvPr>
        </p:nvSpPr>
        <p:spPr/>
        <p:txBody>
          <a:bodyPr/>
          <a:lstStyle/>
          <a:p>
            <a:fld id="{6DCCA1CE-54D3-4B1F-BAFE-BDD10B4D91A3}" type="slidenum">
              <a:rPr lang="en-US" smtClean="0"/>
              <a:pPr/>
              <a:t>25</a:t>
            </a:fld>
            <a:r>
              <a:rPr lang="en-US"/>
              <a:t>/52</a:t>
            </a:r>
            <a:endParaRPr lang="en-US" dirty="0"/>
          </a:p>
        </p:txBody>
      </p:sp>
      <p:sp>
        <p:nvSpPr>
          <p:cNvPr id="6" name="PptLabsAgenda_&amp;^@BeamShapeText_&amp;^@Introduction_2">
            <a:extLst>
              <a:ext uri="{FF2B5EF4-FFF2-40B4-BE49-F238E27FC236}">
                <a16:creationId xmlns:a16="http://schemas.microsoft.com/office/drawing/2014/main" id="{5104A55D-48B6-B20B-C914-E66D1EF04799}"/>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7" name="PptLabsAgenda_&amp;^@BeamShapeText_&amp;^@Introduction_2">
            <a:extLst>
              <a:ext uri="{FF2B5EF4-FFF2-40B4-BE49-F238E27FC236}">
                <a16:creationId xmlns:a16="http://schemas.microsoft.com/office/drawing/2014/main" id="{274B5A18-0119-EACC-C143-A6089AA40DF1}"/>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8" name="PptLabsAgenda_&amp;^@BeamShapeText_&amp;^@Introduction_2">
            <a:extLst>
              <a:ext uri="{FF2B5EF4-FFF2-40B4-BE49-F238E27FC236}">
                <a16:creationId xmlns:a16="http://schemas.microsoft.com/office/drawing/2014/main" id="{B8A6ABEB-9D6C-A14F-AB53-5D5152E59C4A}"/>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9" name="PptLabsAgenda_&amp;^@BeamShapeText_&amp;^@Introduction_2">
            <a:extLst>
              <a:ext uri="{FF2B5EF4-FFF2-40B4-BE49-F238E27FC236}">
                <a16:creationId xmlns:a16="http://schemas.microsoft.com/office/drawing/2014/main" id="{BD5EB1B4-1FA6-E1F7-9DF2-4C5C117A65A4}"/>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0" name="Oval 4">
            <a:extLst>
              <a:ext uri="{FF2B5EF4-FFF2-40B4-BE49-F238E27FC236}">
                <a16:creationId xmlns:a16="http://schemas.microsoft.com/office/drawing/2014/main" id="{6402E8D5-76FE-EDA0-81C7-5E97831D4D39}"/>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 name="Oval 5">
            <a:extLst>
              <a:ext uri="{FF2B5EF4-FFF2-40B4-BE49-F238E27FC236}">
                <a16:creationId xmlns:a16="http://schemas.microsoft.com/office/drawing/2014/main" id="{B77ACB4A-B277-1305-5606-0274777B371C}"/>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2" name="Oval 6">
            <a:extLst>
              <a:ext uri="{FF2B5EF4-FFF2-40B4-BE49-F238E27FC236}">
                <a16:creationId xmlns:a16="http://schemas.microsoft.com/office/drawing/2014/main" id="{1BC3E76B-DA2B-2A38-BDB0-5F4E392FEF41}"/>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3" name="Oval 7">
            <a:extLst>
              <a:ext uri="{FF2B5EF4-FFF2-40B4-BE49-F238E27FC236}">
                <a16:creationId xmlns:a16="http://schemas.microsoft.com/office/drawing/2014/main" id="{AFAC2B13-B584-8DF8-0711-8757F216533A}"/>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8">
            <a:extLst>
              <a:ext uri="{FF2B5EF4-FFF2-40B4-BE49-F238E27FC236}">
                <a16:creationId xmlns:a16="http://schemas.microsoft.com/office/drawing/2014/main" id="{40C2BA99-AC0A-3ECE-139A-C01EB13E19D9}"/>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5" name="Oval 9">
            <a:extLst>
              <a:ext uri="{FF2B5EF4-FFF2-40B4-BE49-F238E27FC236}">
                <a16:creationId xmlns:a16="http://schemas.microsoft.com/office/drawing/2014/main" id="{B8C7D581-46D4-756D-839A-A33CBA9081B0}"/>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10">
            <a:extLst>
              <a:ext uri="{FF2B5EF4-FFF2-40B4-BE49-F238E27FC236}">
                <a16:creationId xmlns:a16="http://schemas.microsoft.com/office/drawing/2014/main" id="{8C4EDBF6-6A14-97CB-1426-4F4A8611BE0A}"/>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4">
            <a:extLst>
              <a:ext uri="{FF2B5EF4-FFF2-40B4-BE49-F238E27FC236}">
                <a16:creationId xmlns:a16="http://schemas.microsoft.com/office/drawing/2014/main" id="{733F70BB-067D-AD4D-F14A-3CC51016A861}"/>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5">
            <a:extLst>
              <a:ext uri="{FF2B5EF4-FFF2-40B4-BE49-F238E27FC236}">
                <a16:creationId xmlns:a16="http://schemas.microsoft.com/office/drawing/2014/main" id="{B3A7E7DA-D716-F88F-E668-9C58E4A7E960}"/>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6">
            <a:extLst>
              <a:ext uri="{FF2B5EF4-FFF2-40B4-BE49-F238E27FC236}">
                <a16:creationId xmlns:a16="http://schemas.microsoft.com/office/drawing/2014/main" id="{EC3A3138-1F00-31CC-0083-AA72098D0B35}"/>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7">
            <a:extLst>
              <a:ext uri="{FF2B5EF4-FFF2-40B4-BE49-F238E27FC236}">
                <a16:creationId xmlns:a16="http://schemas.microsoft.com/office/drawing/2014/main" id="{E9336488-B570-614F-97D1-0AC85DDE4392}"/>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8">
            <a:extLst>
              <a:ext uri="{FF2B5EF4-FFF2-40B4-BE49-F238E27FC236}">
                <a16:creationId xmlns:a16="http://schemas.microsoft.com/office/drawing/2014/main" id="{F9FB8374-6DD1-B818-F761-2D0927687229}"/>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9">
            <a:extLst>
              <a:ext uri="{FF2B5EF4-FFF2-40B4-BE49-F238E27FC236}">
                <a16:creationId xmlns:a16="http://schemas.microsoft.com/office/drawing/2014/main" id="{A1B3D0E1-8339-DA60-833C-D6B4E9F209F4}"/>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9">
            <a:extLst>
              <a:ext uri="{FF2B5EF4-FFF2-40B4-BE49-F238E27FC236}">
                <a16:creationId xmlns:a16="http://schemas.microsoft.com/office/drawing/2014/main" id="{4164578B-FC30-C91B-6C6C-EA66715EAC44}"/>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10">
            <a:extLst>
              <a:ext uri="{FF2B5EF4-FFF2-40B4-BE49-F238E27FC236}">
                <a16:creationId xmlns:a16="http://schemas.microsoft.com/office/drawing/2014/main" id="{8CF5A2D5-F82B-6377-25FA-1A60696BB81A}"/>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11">
            <a:extLst>
              <a:ext uri="{FF2B5EF4-FFF2-40B4-BE49-F238E27FC236}">
                <a16:creationId xmlns:a16="http://schemas.microsoft.com/office/drawing/2014/main" id="{30331F6D-5091-8825-F29D-E446E39185A0}"/>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2">
            <a:extLst>
              <a:ext uri="{FF2B5EF4-FFF2-40B4-BE49-F238E27FC236}">
                <a16:creationId xmlns:a16="http://schemas.microsoft.com/office/drawing/2014/main" id="{7F1ACB93-B219-FE05-803D-79490FD24A8B}"/>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13">
            <a:extLst>
              <a:ext uri="{FF2B5EF4-FFF2-40B4-BE49-F238E27FC236}">
                <a16:creationId xmlns:a16="http://schemas.microsoft.com/office/drawing/2014/main" id="{0A091965-2161-08F5-DE0F-1217851B7908}"/>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3">
            <a:extLst>
              <a:ext uri="{FF2B5EF4-FFF2-40B4-BE49-F238E27FC236}">
                <a16:creationId xmlns:a16="http://schemas.microsoft.com/office/drawing/2014/main" id="{73FF697A-C849-CE92-0A1F-662D199FF95C}"/>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3">
            <a:extLst>
              <a:ext uri="{FF2B5EF4-FFF2-40B4-BE49-F238E27FC236}">
                <a16:creationId xmlns:a16="http://schemas.microsoft.com/office/drawing/2014/main" id="{C7378B00-505F-A036-0CDB-BDE357A4B428}"/>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9">
            <a:extLst>
              <a:ext uri="{FF2B5EF4-FFF2-40B4-BE49-F238E27FC236}">
                <a16:creationId xmlns:a16="http://schemas.microsoft.com/office/drawing/2014/main" id="{716E6D05-43FE-7E5A-0130-A9395EA08DC3}"/>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0">
            <a:extLst>
              <a:ext uri="{FF2B5EF4-FFF2-40B4-BE49-F238E27FC236}">
                <a16:creationId xmlns:a16="http://schemas.microsoft.com/office/drawing/2014/main" id="{0BF07CA1-0FF8-A3DB-4B87-3A133EC7FE97}"/>
              </a:ext>
            </a:extLst>
          </p:cNvPr>
          <p:cNvSpPr>
            <a:spLocks/>
          </p:cNvSpPr>
          <p:nvPr/>
        </p:nvSpPr>
        <p:spPr>
          <a:xfrm>
            <a:off x="8123182"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1">
            <a:extLst>
              <a:ext uri="{FF2B5EF4-FFF2-40B4-BE49-F238E27FC236}">
                <a16:creationId xmlns:a16="http://schemas.microsoft.com/office/drawing/2014/main" id="{7337319F-0089-19F6-5449-74BA5D46AFC5}"/>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3">
            <a:extLst>
              <a:ext uri="{FF2B5EF4-FFF2-40B4-BE49-F238E27FC236}">
                <a16:creationId xmlns:a16="http://schemas.microsoft.com/office/drawing/2014/main" id="{F2235616-6754-487D-4342-F6E8BD885239}"/>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3">
            <a:extLst>
              <a:ext uri="{FF2B5EF4-FFF2-40B4-BE49-F238E27FC236}">
                <a16:creationId xmlns:a16="http://schemas.microsoft.com/office/drawing/2014/main" id="{74944F69-FF75-D47C-75ED-41207B59A82F}"/>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B38AB350-EF16-6400-CD7F-01EAF9A98D6D}"/>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9">
            <a:extLst>
              <a:ext uri="{FF2B5EF4-FFF2-40B4-BE49-F238E27FC236}">
                <a16:creationId xmlns:a16="http://schemas.microsoft.com/office/drawing/2014/main" id="{CB10A466-D81B-00C0-9283-573E7998ECD1}"/>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0">
            <a:extLst>
              <a:ext uri="{FF2B5EF4-FFF2-40B4-BE49-F238E27FC236}">
                <a16:creationId xmlns:a16="http://schemas.microsoft.com/office/drawing/2014/main" id="{4570320E-3273-CC8A-6FD7-E8568E60DA6F}"/>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1">
            <a:extLst>
              <a:ext uri="{FF2B5EF4-FFF2-40B4-BE49-F238E27FC236}">
                <a16:creationId xmlns:a16="http://schemas.microsoft.com/office/drawing/2014/main" id="{3750D411-8A20-7C1E-9742-B8992A8CD756}"/>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2">
            <a:extLst>
              <a:ext uri="{FF2B5EF4-FFF2-40B4-BE49-F238E27FC236}">
                <a16:creationId xmlns:a16="http://schemas.microsoft.com/office/drawing/2014/main" id="{4CA93DC1-007E-BFE5-2161-22C12BD89ABA}"/>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13">
            <a:extLst>
              <a:ext uri="{FF2B5EF4-FFF2-40B4-BE49-F238E27FC236}">
                <a16:creationId xmlns:a16="http://schemas.microsoft.com/office/drawing/2014/main" id="{4CA00755-F4AF-2C9D-0699-EA5957D150C2}"/>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AC2F0E32-8EC4-F347-9F99-82BA7AD4C59E}"/>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4719D869-2FDB-DBAE-8512-0DC1CD9C1BBC}"/>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1">
            <a:extLst>
              <a:ext uri="{FF2B5EF4-FFF2-40B4-BE49-F238E27FC236}">
                <a16:creationId xmlns:a16="http://schemas.microsoft.com/office/drawing/2014/main" id="{FD63998F-27DD-8AFE-F1E9-011F983CAAAB}"/>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2">
            <a:extLst>
              <a:ext uri="{FF2B5EF4-FFF2-40B4-BE49-F238E27FC236}">
                <a16:creationId xmlns:a16="http://schemas.microsoft.com/office/drawing/2014/main" id="{E813D458-A68B-35B9-EE16-B76531A345C7}"/>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0" name="Oval 13">
            <a:extLst>
              <a:ext uri="{FF2B5EF4-FFF2-40B4-BE49-F238E27FC236}">
                <a16:creationId xmlns:a16="http://schemas.microsoft.com/office/drawing/2014/main" id="{25E1D864-4314-AB3F-AFF2-C8787B4AB547}"/>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3">
            <a:extLst>
              <a:ext uri="{FF2B5EF4-FFF2-40B4-BE49-F238E27FC236}">
                <a16:creationId xmlns:a16="http://schemas.microsoft.com/office/drawing/2014/main" id="{741C54D1-528D-40E9-636B-7E6B49458EEA}"/>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B1E2EB37-6DA3-0752-E7A0-1AD6920B646C}"/>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2">
            <a:extLst>
              <a:ext uri="{FF2B5EF4-FFF2-40B4-BE49-F238E27FC236}">
                <a16:creationId xmlns:a16="http://schemas.microsoft.com/office/drawing/2014/main" id="{6D1297F3-58BE-6240-5B33-B4E7EFC3A66A}"/>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4" name="Oval 13">
            <a:extLst>
              <a:ext uri="{FF2B5EF4-FFF2-40B4-BE49-F238E27FC236}">
                <a16:creationId xmlns:a16="http://schemas.microsoft.com/office/drawing/2014/main" id="{8309E510-8FDF-6CF0-A62D-D17619596B12}"/>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C7BDB288-6DC4-BDA2-D08E-65E3EF5B637C}"/>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515680FD-F3D9-C79A-6418-06AB93A04261}"/>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8D620504-FCFA-9034-9EC5-D03E4B5885F1}"/>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A7ED04C7-79EC-1D32-CE71-FA7605CF535F}"/>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ACD3B643-A9F2-C6C5-B019-8C00228AB0E0}"/>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2">
            <a:extLst>
              <a:ext uri="{FF2B5EF4-FFF2-40B4-BE49-F238E27FC236}">
                <a16:creationId xmlns:a16="http://schemas.microsoft.com/office/drawing/2014/main" id="{4C598654-7B92-83CD-C225-FD6C8DAFAA60}"/>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1437280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Custom CNN architecture for EM classification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0B4BB03D-64C9-4CA3-B4C4-344A36A29868}" type="datetime1">
              <a:rPr lang="en-US" smtClean="0"/>
              <a:t>16-May-23</a:t>
            </a:fld>
            <a:endParaRPr lang="en-US" dirty="0"/>
          </a:p>
        </p:txBody>
      </p:sp>
      <p:pic>
        <p:nvPicPr>
          <p:cNvPr id="4" name="Picture 3">
            <a:extLst>
              <a:ext uri="{FF2B5EF4-FFF2-40B4-BE49-F238E27FC236}">
                <a16:creationId xmlns:a16="http://schemas.microsoft.com/office/drawing/2014/main" id="{83BAB72D-955B-35D9-7681-0FF9A56B0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894" y="1344637"/>
            <a:ext cx="6043529" cy="2230004"/>
          </a:xfrm>
          <a:prstGeom prst="rect">
            <a:avLst/>
          </a:prstGeom>
        </p:spPr>
      </p:pic>
      <p:pic>
        <p:nvPicPr>
          <p:cNvPr id="7" name="Picture 6">
            <a:extLst>
              <a:ext uri="{FF2B5EF4-FFF2-40B4-BE49-F238E27FC236}">
                <a16:creationId xmlns:a16="http://schemas.microsoft.com/office/drawing/2014/main" id="{51861662-84E2-59F7-F961-40074CCB3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70" y="3929076"/>
            <a:ext cx="10391374" cy="1731437"/>
          </a:xfrm>
          <a:prstGeom prst="rect">
            <a:avLst/>
          </a:prstGeom>
        </p:spPr>
      </p:pic>
      <p:sp>
        <p:nvSpPr>
          <p:cNvPr id="26" name="Rounded Rectangle 30">
            <a:extLst>
              <a:ext uri="{FF2B5EF4-FFF2-40B4-BE49-F238E27FC236}">
                <a16:creationId xmlns:a16="http://schemas.microsoft.com/office/drawing/2014/main" id="{89836F6B-F305-DDB9-AA93-6371517FBE60}"/>
              </a:ext>
            </a:extLst>
          </p:cNvPr>
          <p:cNvSpPr/>
          <p:nvPr/>
        </p:nvSpPr>
        <p:spPr>
          <a:xfrm>
            <a:off x="2628566" y="1279004"/>
            <a:ext cx="6784183" cy="2568625"/>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TextBox 26">
            <a:extLst>
              <a:ext uri="{FF2B5EF4-FFF2-40B4-BE49-F238E27FC236}">
                <a16:creationId xmlns:a16="http://schemas.microsoft.com/office/drawing/2014/main" id="{512AB0CE-519B-B404-35C4-5AE2ED4002A7}"/>
              </a:ext>
            </a:extLst>
          </p:cNvPr>
          <p:cNvSpPr txBox="1"/>
          <p:nvPr/>
        </p:nvSpPr>
        <p:spPr>
          <a:xfrm>
            <a:off x="5424181" y="3531272"/>
            <a:ext cx="1343638" cy="338554"/>
          </a:xfrm>
          <a:prstGeom prst="rect">
            <a:avLst/>
          </a:prstGeom>
          <a:noFill/>
        </p:spPr>
        <p:txBody>
          <a:bodyPr wrap="none" rtlCol="0">
            <a:spAutoFit/>
          </a:bodyPr>
          <a:lstStyle/>
          <a:p>
            <a:r>
              <a:rPr lang="fr-FR" sz="1600" dirty="0"/>
              <a:t>Building block</a:t>
            </a:r>
          </a:p>
        </p:txBody>
      </p:sp>
      <p:sp>
        <p:nvSpPr>
          <p:cNvPr id="28" name="TextBox 32">
            <a:extLst>
              <a:ext uri="{FF2B5EF4-FFF2-40B4-BE49-F238E27FC236}">
                <a16:creationId xmlns:a16="http://schemas.microsoft.com/office/drawing/2014/main" id="{95937AD8-A83A-B516-9E07-528C3DF6511A}"/>
              </a:ext>
            </a:extLst>
          </p:cNvPr>
          <p:cNvSpPr txBox="1"/>
          <p:nvPr/>
        </p:nvSpPr>
        <p:spPr>
          <a:xfrm>
            <a:off x="4038600" y="5700903"/>
            <a:ext cx="7473544" cy="307777"/>
          </a:xfrm>
          <a:prstGeom prst="rect">
            <a:avLst/>
          </a:prstGeom>
          <a:noFill/>
        </p:spPr>
        <p:txBody>
          <a:bodyPr wrap="square" rtlCol="0">
            <a:spAutoFit/>
          </a:bodyPr>
          <a:lstStyle/>
          <a:p>
            <a:pPr algn="l"/>
            <a:r>
              <a:rPr lang="en-US" sz="1400" dirty="0">
                <a:latin typeface="Montserrat" pitchFamily="2" charset="0"/>
              </a:rPr>
              <a:t>Fig. 25: Custom CNN architecture for EM classification.</a:t>
            </a:r>
          </a:p>
        </p:txBody>
      </p:sp>
      <p:sp>
        <p:nvSpPr>
          <p:cNvPr id="29" name="Rounded Rectangle 30">
            <a:extLst>
              <a:ext uri="{FF2B5EF4-FFF2-40B4-BE49-F238E27FC236}">
                <a16:creationId xmlns:a16="http://schemas.microsoft.com/office/drawing/2014/main" id="{67C53348-B44E-4599-141B-40876CB67892}"/>
              </a:ext>
            </a:extLst>
          </p:cNvPr>
          <p:cNvSpPr/>
          <p:nvPr/>
        </p:nvSpPr>
        <p:spPr>
          <a:xfrm>
            <a:off x="9690539" y="1527611"/>
            <a:ext cx="2417146" cy="1864055"/>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4" dirty="0">
                <a:solidFill>
                  <a:srgbClr val="C00000"/>
                </a:solidFill>
              </a:rPr>
              <a:t>11.19 M params, 84.68 acc compared to best performing architecture (23.59 M, 84.85 acc).</a:t>
            </a:r>
          </a:p>
          <a:p>
            <a:pPr algn="ctr"/>
            <a:r>
              <a:rPr lang="en-US" sz="1404" dirty="0">
                <a:solidFill>
                  <a:srgbClr val="C00000"/>
                </a:solidFill>
              </a:rPr>
              <a:t>Tested on updated dataset.</a:t>
            </a:r>
          </a:p>
        </p:txBody>
      </p:sp>
      <p:sp>
        <p:nvSpPr>
          <p:cNvPr id="5" name="Footer Placeholder 4">
            <a:extLst>
              <a:ext uri="{FF2B5EF4-FFF2-40B4-BE49-F238E27FC236}">
                <a16:creationId xmlns:a16="http://schemas.microsoft.com/office/drawing/2014/main" id="{ABFDC06B-826D-8029-6457-D15073B5BA91}"/>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E4BBE057-6F8E-A35D-4833-97760684128F}"/>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 name="Slide Number Placeholder 7">
            <a:extLst>
              <a:ext uri="{FF2B5EF4-FFF2-40B4-BE49-F238E27FC236}">
                <a16:creationId xmlns:a16="http://schemas.microsoft.com/office/drawing/2014/main" id="{B3347676-FDFA-22FC-351C-E2048F72446D}"/>
              </a:ext>
            </a:extLst>
          </p:cNvPr>
          <p:cNvSpPr>
            <a:spLocks noGrp="1"/>
          </p:cNvSpPr>
          <p:nvPr>
            <p:ph type="sldNum" sz="quarter" idx="12"/>
          </p:nvPr>
        </p:nvSpPr>
        <p:spPr/>
        <p:txBody>
          <a:bodyPr/>
          <a:lstStyle/>
          <a:p>
            <a:fld id="{6DCCA1CE-54D3-4B1F-BAFE-BDD10B4D91A3}" type="slidenum">
              <a:rPr lang="en-US" smtClean="0"/>
              <a:pPr/>
              <a:t>26</a:t>
            </a:fld>
            <a:r>
              <a:rPr lang="en-US"/>
              <a:t>/52</a:t>
            </a:r>
            <a:endParaRPr lang="en-US" dirty="0"/>
          </a:p>
        </p:txBody>
      </p:sp>
      <p:sp>
        <p:nvSpPr>
          <p:cNvPr id="9" name="PptLabsAgenda_&amp;^@BeamShapeText_&amp;^@Introduction_2">
            <a:extLst>
              <a:ext uri="{FF2B5EF4-FFF2-40B4-BE49-F238E27FC236}">
                <a16:creationId xmlns:a16="http://schemas.microsoft.com/office/drawing/2014/main" id="{B294BDBC-5AFA-9020-1869-2DADB5D919C1}"/>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0" name="PptLabsAgenda_&amp;^@BeamShapeText_&amp;^@Introduction_2">
            <a:extLst>
              <a:ext uri="{FF2B5EF4-FFF2-40B4-BE49-F238E27FC236}">
                <a16:creationId xmlns:a16="http://schemas.microsoft.com/office/drawing/2014/main" id="{CA2429D3-C50A-3E27-D55C-3BA89C149E1B}"/>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1" name="PptLabsAgenda_&amp;^@BeamShapeText_&amp;^@Introduction_2">
            <a:extLst>
              <a:ext uri="{FF2B5EF4-FFF2-40B4-BE49-F238E27FC236}">
                <a16:creationId xmlns:a16="http://schemas.microsoft.com/office/drawing/2014/main" id="{017033FB-C2AC-53EF-7CA0-C5D5F2702364}"/>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2" name="PptLabsAgenda_&amp;^@BeamShapeText_&amp;^@Introduction_2">
            <a:extLst>
              <a:ext uri="{FF2B5EF4-FFF2-40B4-BE49-F238E27FC236}">
                <a16:creationId xmlns:a16="http://schemas.microsoft.com/office/drawing/2014/main" id="{E9755D25-C752-B1C3-F4D9-ADD836A15FEE}"/>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3" name="Oval 4">
            <a:extLst>
              <a:ext uri="{FF2B5EF4-FFF2-40B4-BE49-F238E27FC236}">
                <a16:creationId xmlns:a16="http://schemas.microsoft.com/office/drawing/2014/main" id="{CE9C834B-CCE5-F03A-A472-87ACA04E24E1}"/>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5">
            <a:extLst>
              <a:ext uri="{FF2B5EF4-FFF2-40B4-BE49-F238E27FC236}">
                <a16:creationId xmlns:a16="http://schemas.microsoft.com/office/drawing/2014/main" id="{18F2D074-F7B1-9D9C-CA7A-D23B4C24B243}"/>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5" name="Oval 6">
            <a:extLst>
              <a:ext uri="{FF2B5EF4-FFF2-40B4-BE49-F238E27FC236}">
                <a16:creationId xmlns:a16="http://schemas.microsoft.com/office/drawing/2014/main" id="{1A5C4E95-2FB0-1414-8F78-8D40972A6608}"/>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7">
            <a:extLst>
              <a:ext uri="{FF2B5EF4-FFF2-40B4-BE49-F238E27FC236}">
                <a16:creationId xmlns:a16="http://schemas.microsoft.com/office/drawing/2014/main" id="{B61F8AD5-174F-C5A3-A390-6D165144C9DE}"/>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8">
            <a:extLst>
              <a:ext uri="{FF2B5EF4-FFF2-40B4-BE49-F238E27FC236}">
                <a16:creationId xmlns:a16="http://schemas.microsoft.com/office/drawing/2014/main" id="{B4BE9BF0-2C7E-AF34-8C01-3F02186513DE}"/>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8" name="Oval 9">
            <a:extLst>
              <a:ext uri="{FF2B5EF4-FFF2-40B4-BE49-F238E27FC236}">
                <a16:creationId xmlns:a16="http://schemas.microsoft.com/office/drawing/2014/main" id="{206E0604-EF00-E9D6-F41E-86FF24179288}"/>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10">
            <a:extLst>
              <a:ext uri="{FF2B5EF4-FFF2-40B4-BE49-F238E27FC236}">
                <a16:creationId xmlns:a16="http://schemas.microsoft.com/office/drawing/2014/main" id="{18E499F0-E641-F7E5-E2FE-68BAD42AA1B2}"/>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4">
            <a:extLst>
              <a:ext uri="{FF2B5EF4-FFF2-40B4-BE49-F238E27FC236}">
                <a16:creationId xmlns:a16="http://schemas.microsoft.com/office/drawing/2014/main" id="{2C26D31E-BD70-E3C9-E9F8-7C64396EE505}"/>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5">
            <a:extLst>
              <a:ext uri="{FF2B5EF4-FFF2-40B4-BE49-F238E27FC236}">
                <a16:creationId xmlns:a16="http://schemas.microsoft.com/office/drawing/2014/main" id="{6BF544AF-05CD-2848-12F8-828E050BC102}"/>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6">
            <a:extLst>
              <a:ext uri="{FF2B5EF4-FFF2-40B4-BE49-F238E27FC236}">
                <a16:creationId xmlns:a16="http://schemas.microsoft.com/office/drawing/2014/main" id="{46B1D82B-3D80-97F9-5B6F-EF8848C410E9}"/>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7">
            <a:extLst>
              <a:ext uri="{FF2B5EF4-FFF2-40B4-BE49-F238E27FC236}">
                <a16:creationId xmlns:a16="http://schemas.microsoft.com/office/drawing/2014/main" id="{834AB0A2-8D2A-192C-491F-D19C4ED7D88F}"/>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8">
            <a:extLst>
              <a:ext uri="{FF2B5EF4-FFF2-40B4-BE49-F238E27FC236}">
                <a16:creationId xmlns:a16="http://schemas.microsoft.com/office/drawing/2014/main" id="{B015EB74-EA69-D5AB-2969-6A1A6F359D41}"/>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9">
            <a:extLst>
              <a:ext uri="{FF2B5EF4-FFF2-40B4-BE49-F238E27FC236}">
                <a16:creationId xmlns:a16="http://schemas.microsoft.com/office/drawing/2014/main" id="{CCCB39A1-A079-3FF7-64EF-B46176FF5D13}"/>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9">
            <a:extLst>
              <a:ext uri="{FF2B5EF4-FFF2-40B4-BE49-F238E27FC236}">
                <a16:creationId xmlns:a16="http://schemas.microsoft.com/office/drawing/2014/main" id="{0E2BFD88-4A97-B1C3-810D-4A88A6403020}"/>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0">
            <a:extLst>
              <a:ext uri="{FF2B5EF4-FFF2-40B4-BE49-F238E27FC236}">
                <a16:creationId xmlns:a16="http://schemas.microsoft.com/office/drawing/2014/main" id="{05BDFFB1-5920-3C26-1601-18D88C48D618}"/>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1">
            <a:extLst>
              <a:ext uri="{FF2B5EF4-FFF2-40B4-BE49-F238E27FC236}">
                <a16:creationId xmlns:a16="http://schemas.microsoft.com/office/drawing/2014/main" id="{E307DD95-24DB-6D82-C15A-06B7C85CE97A}"/>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2">
            <a:extLst>
              <a:ext uri="{FF2B5EF4-FFF2-40B4-BE49-F238E27FC236}">
                <a16:creationId xmlns:a16="http://schemas.microsoft.com/office/drawing/2014/main" id="{BBE325A7-614E-FB1A-485E-23A8E2DE5799}"/>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4" name="Oval 13">
            <a:extLst>
              <a:ext uri="{FF2B5EF4-FFF2-40B4-BE49-F238E27FC236}">
                <a16:creationId xmlns:a16="http://schemas.microsoft.com/office/drawing/2014/main" id="{1CE57551-07EA-3B4F-6D90-4CFCFBC6FDD3}"/>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3">
            <a:extLst>
              <a:ext uri="{FF2B5EF4-FFF2-40B4-BE49-F238E27FC236}">
                <a16:creationId xmlns:a16="http://schemas.microsoft.com/office/drawing/2014/main" id="{A19F0775-CE45-6FDE-A232-BC3824917773}"/>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3">
            <a:extLst>
              <a:ext uri="{FF2B5EF4-FFF2-40B4-BE49-F238E27FC236}">
                <a16:creationId xmlns:a16="http://schemas.microsoft.com/office/drawing/2014/main" id="{22317F90-7B15-54EA-507B-5AE09F65085A}"/>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9">
            <a:extLst>
              <a:ext uri="{FF2B5EF4-FFF2-40B4-BE49-F238E27FC236}">
                <a16:creationId xmlns:a16="http://schemas.microsoft.com/office/drawing/2014/main" id="{3F577306-AA31-E946-6274-0DE615656EFD}"/>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0">
            <a:extLst>
              <a:ext uri="{FF2B5EF4-FFF2-40B4-BE49-F238E27FC236}">
                <a16:creationId xmlns:a16="http://schemas.microsoft.com/office/drawing/2014/main" id="{46FA0978-707C-0F92-8EF8-75735BA72C76}"/>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1">
            <a:extLst>
              <a:ext uri="{FF2B5EF4-FFF2-40B4-BE49-F238E27FC236}">
                <a16:creationId xmlns:a16="http://schemas.microsoft.com/office/drawing/2014/main" id="{83A71625-B9F6-6EEE-D9A2-2827E467E0DF}"/>
              </a:ext>
            </a:extLst>
          </p:cNvPr>
          <p:cNvSpPr>
            <a:spLocks/>
          </p:cNvSpPr>
          <p:nvPr/>
        </p:nvSpPr>
        <p:spPr>
          <a:xfrm>
            <a:off x="8221573"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3">
            <a:extLst>
              <a:ext uri="{FF2B5EF4-FFF2-40B4-BE49-F238E27FC236}">
                <a16:creationId xmlns:a16="http://schemas.microsoft.com/office/drawing/2014/main" id="{D1E07422-9F90-7E9E-F6A3-57DAB1EADEA7}"/>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3">
            <a:extLst>
              <a:ext uri="{FF2B5EF4-FFF2-40B4-BE49-F238E27FC236}">
                <a16:creationId xmlns:a16="http://schemas.microsoft.com/office/drawing/2014/main" id="{3C581291-6920-0B70-6F32-942184A03015}"/>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3">
            <a:extLst>
              <a:ext uri="{FF2B5EF4-FFF2-40B4-BE49-F238E27FC236}">
                <a16:creationId xmlns:a16="http://schemas.microsoft.com/office/drawing/2014/main" id="{EF44292F-A428-94E5-0BBB-FD64E242AF8C}"/>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9">
            <a:extLst>
              <a:ext uri="{FF2B5EF4-FFF2-40B4-BE49-F238E27FC236}">
                <a16:creationId xmlns:a16="http://schemas.microsoft.com/office/drawing/2014/main" id="{AF161045-F964-ABA9-1D74-E0DB2C17C6DF}"/>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0">
            <a:extLst>
              <a:ext uri="{FF2B5EF4-FFF2-40B4-BE49-F238E27FC236}">
                <a16:creationId xmlns:a16="http://schemas.microsoft.com/office/drawing/2014/main" id="{F070E9B5-CC7D-5934-220E-9C7DF30F117E}"/>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1">
            <a:extLst>
              <a:ext uri="{FF2B5EF4-FFF2-40B4-BE49-F238E27FC236}">
                <a16:creationId xmlns:a16="http://schemas.microsoft.com/office/drawing/2014/main" id="{7D02E7FA-57ED-F097-A721-03100D688498}"/>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2">
            <a:extLst>
              <a:ext uri="{FF2B5EF4-FFF2-40B4-BE49-F238E27FC236}">
                <a16:creationId xmlns:a16="http://schemas.microsoft.com/office/drawing/2014/main" id="{3ED0399F-9793-CE11-E90D-B5CA58B030D8}"/>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8" name="Oval 13">
            <a:extLst>
              <a:ext uri="{FF2B5EF4-FFF2-40B4-BE49-F238E27FC236}">
                <a16:creationId xmlns:a16="http://schemas.microsoft.com/office/drawing/2014/main" id="{D0FD9BA9-E19F-F679-F215-1A406ACB643E}"/>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8D9D9E77-E763-4DAC-9E33-F8776F41EB33}"/>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F1113161-2333-1B9A-CF8F-C17BABA72C28}"/>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1">
            <a:extLst>
              <a:ext uri="{FF2B5EF4-FFF2-40B4-BE49-F238E27FC236}">
                <a16:creationId xmlns:a16="http://schemas.microsoft.com/office/drawing/2014/main" id="{1AE8CE1D-7A7C-E28A-2DE8-8FEC31C9E849}"/>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2">
            <a:extLst>
              <a:ext uri="{FF2B5EF4-FFF2-40B4-BE49-F238E27FC236}">
                <a16:creationId xmlns:a16="http://schemas.microsoft.com/office/drawing/2014/main" id="{118684B5-F127-CC1D-DEC5-D435FF02849C}"/>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13">
            <a:extLst>
              <a:ext uri="{FF2B5EF4-FFF2-40B4-BE49-F238E27FC236}">
                <a16:creationId xmlns:a16="http://schemas.microsoft.com/office/drawing/2014/main" id="{85FB383C-3142-321E-D3A1-01EC0B16153E}"/>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2C3F2194-5636-1DE2-7D86-775E995EC977}"/>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1979D66B-FAB7-D983-2CE7-82A82169538B}"/>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2">
            <a:extLst>
              <a:ext uri="{FF2B5EF4-FFF2-40B4-BE49-F238E27FC236}">
                <a16:creationId xmlns:a16="http://schemas.microsoft.com/office/drawing/2014/main" id="{EED8AC0D-A876-4C77-59EB-358E89AA9D76}"/>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7" name="Oval 13">
            <a:extLst>
              <a:ext uri="{FF2B5EF4-FFF2-40B4-BE49-F238E27FC236}">
                <a16:creationId xmlns:a16="http://schemas.microsoft.com/office/drawing/2014/main" id="{91D9FF9B-454A-CE2E-6F56-24D108D799B7}"/>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C66792D1-37F2-AA27-B58A-814FEE23C216}"/>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C646B1A0-8F56-ED9C-BFBD-6F9B8EF13AE3}"/>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3F22F6B5-C497-7B00-FC47-ED4E17398844}"/>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8090DD40-611C-E666-7165-F73A55E435B2}"/>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13">
            <a:extLst>
              <a:ext uri="{FF2B5EF4-FFF2-40B4-BE49-F238E27FC236}">
                <a16:creationId xmlns:a16="http://schemas.microsoft.com/office/drawing/2014/main" id="{7E25A5CA-5463-1E09-3A89-88FE0111EF37}"/>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2">
            <a:extLst>
              <a:ext uri="{FF2B5EF4-FFF2-40B4-BE49-F238E27FC236}">
                <a16:creationId xmlns:a16="http://schemas.microsoft.com/office/drawing/2014/main" id="{3C7A4EA9-D699-59CF-A067-14F41EF85915}"/>
              </a:ext>
            </a:extLst>
          </p:cNvPr>
          <p:cNvSpPr>
            <a:spLocks/>
          </p:cNvSpPr>
          <p:nvPr/>
        </p:nvSpPr>
        <p:spPr>
          <a:xfrm>
            <a:off x="83199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3100998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name="PPTLabsHighlightBulletsSlide20230503210532985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800" dirty="0">
                <a:solidFill>
                  <a:schemeClr val="bg1"/>
                </a:solidFill>
              </a:rPr>
            </a:br>
            <a:r>
              <a:rPr lang="en-US" sz="2000" dirty="0">
                <a:solidFill>
                  <a:schemeClr val="bg1"/>
                </a:solidFill>
              </a:rPr>
              <a:t>Key points</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3CE2B291-6653-4F32-873B-4837EEF543BF}" type="datetime1">
              <a:rPr lang="en-US" smtClean="0"/>
              <a:t>16-May-23</a:t>
            </a:fld>
            <a:endParaRPr lang="en-US" dirty="0"/>
          </a:p>
        </p:txBody>
      </p:sp>
      <p:grpSp>
        <p:nvGrpSpPr>
          <p:cNvPr id="14" name="Group 13">
            <a:extLst>
              <a:ext uri="{FF2B5EF4-FFF2-40B4-BE49-F238E27FC236}">
                <a16:creationId xmlns:a16="http://schemas.microsoft.com/office/drawing/2014/main" id="{7D19F3F3-44D4-9D49-FA0B-042D164A0D0F}"/>
              </a:ext>
            </a:extLst>
          </p:cNvPr>
          <p:cNvGrpSpPr/>
          <p:nvPr/>
        </p:nvGrpSpPr>
        <p:grpSpPr>
          <a:xfrm>
            <a:off x="398228" y="4712087"/>
            <a:ext cx="11395544" cy="1644267"/>
            <a:chOff x="2428721" y="4680347"/>
            <a:chExt cx="7811620" cy="2155113"/>
          </a:xfrm>
        </p:grpSpPr>
        <p:sp>
          <p:nvSpPr>
            <p:cNvPr id="15" name="Rectangle 14">
              <a:extLst>
                <a:ext uri="{FF2B5EF4-FFF2-40B4-BE49-F238E27FC236}">
                  <a16:creationId xmlns:a16="http://schemas.microsoft.com/office/drawing/2014/main" id="{632DCEDC-17E1-D58C-31EB-7E191B05EA71}"/>
                </a:ext>
              </a:extLst>
            </p:cNvPr>
            <p:cNvSpPr/>
            <p:nvPr/>
          </p:nvSpPr>
          <p:spPr>
            <a:xfrm>
              <a:off x="2428722" y="4680347"/>
              <a:ext cx="7811619" cy="524648"/>
            </a:xfrm>
            <a:prstGeom prst="rect">
              <a:avLst/>
            </a:prstGeom>
            <a:solidFill>
              <a:srgbClr val="262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itchFamily="2" charset="0"/>
                </a:rPr>
                <a:t>Publication</a:t>
              </a:r>
            </a:p>
          </p:txBody>
        </p:sp>
        <p:sp>
          <p:nvSpPr>
            <p:cNvPr id="16" name="Rectangle 15">
              <a:extLst>
                <a:ext uri="{FF2B5EF4-FFF2-40B4-BE49-F238E27FC236}">
                  <a16:creationId xmlns:a16="http://schemas.microsoft.com/office/drawing/2014/main" id="{1C0213B7-6684-D42E-D87E-C7FD3E7D7683}"/>
                </a:ext>
              </a:extLst>
            </p:cNvPr>
            <p:cNvSpPr/>
            <p:nvPr/>
          </p:nvSpPr>
          <p:spPr>
            <a:xfrm>
              <a:off x="2428721" y="5204996"/>
              <a:ext cx="7811619" cy="1630464"/>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b="1" dirty="0">
                  <a:solidFill>
                    <a:schemeClr val="tx1"/>
                  </a:solidFill>
                  <a:latin typeface="Montserrat" pitchFamily="2" charset="0"/>
                </a:rPr>
                <a:t>S. I. </a:t>
              </a:r>
              <a:r>
                <a:rPr lang="fr-FR" sz="1400" b="1" dirty="0" err="1">
                  <a:solidFill>
                    <a:schemeClr val="tx1"/>
                  </a:solidFill>
                  <a:latin typeface="Montserrat" pitchFamily="2" charset="0"/>
                </a:rPr>
                <a:t>Hossain</a:t>
              </a:r>
              <a:r>
                <a:rPr lang="fr-FR" sz="1400" dirty="0">
                  <a:solidFill>
                    <a:schemeClr val="tx1"/>
                  </a:solidFill>
                  <a:latin typeface="Montserrat" pitchFamily="2" charset="0"/>
                </a:rPr>
                <a:t>, J. de </a:t>
              </a:r>
              <a:r>
                <a:rPr lang="fr-FR" sz="1400" dirty="0" err="1">
                  <a:solidFill>
                    <a:schemeClr val="tx1"/>
                  </a:solidFill>
                  <a:latin typeface="Montserrat" pitchFamily="2" charset="0"/>
                </a:rPr>
                <a:t>Goër</a:t>
              </a:r>
              <a:r>
                <a:rPr lang="fr-FR" sz="1400" dirty="0">
                  <a:solidFill>
                    <a:schemeClr val="tx1"/>
                  </a:solidFill>
                  <a:latin typeface="Montserrat" pitchFamily="2" charset="0"/>
                </a:rPr>
                <a:t> de Herve, M. S. Hassan, D. Martineau, E. </a:t>
              </a:r>
              <a:r>
                <a:rPr lang="fr-FR" sz="1400" dirty="0" err="1">
                  <a:solidFill>
                    <a:schemeClr val="tx1"/>
                  </a:solidFill>
                  <a:latin typeface="Montserrat" pitchFamily="2" charset="0"/>
                </a:rPr>
                <a:t>Petrosyan</a:t>
              </a:r>
              <a:r>
                <a:rPr lang="fr-FR" sz="1400" dirty="0">
                  <a:solidFill>
                    <a:schemeClr val="tx1"/>
                  </a:solidFill>
                  <a:latin typeface="Montserrat" pitchFamily="2" charset="0"/>
                </a:rPr>
                <a:t>, V. Corbin, J. </a:t>
              </a:r>
              <a:r>
                <a:rPr lang="fr-FR" sz="1400" dirty="0" err="1">
                  <a:solidFill>
                    <a:schemeClr val="tx1"/>
                  </a:solidFill>
                  <a:latin typeface="Montserrat" pitchFamily="2" charset="0"/>
                </a:rPr>
                <a:t>Beytout</a:t>
              </a:r>
              <a:r>
                <a:rPr lang="fr-FR" sz="1400" dirty="0">
                  <a:solidFill>
                    <a:schemeClr val="tx1"/>
                  </a:solidFill>
                  <a:latin typeface="Montserrat" pitchFamily="2" charset="0"/>
                </a:rPr>
                <a:t>, I. </a:t>
              </a:r>
              <a:r>
                <a:rPr lang="fr-FR" sz="1400" dirty="0" err="1">
                  <a:solidFill>
                    <a:schemeClr val="tx1"/>
                  </a:solidFill>
                  <a:latin typeface="Montserrat" pitchFamily="2" charset="0"/>
                </a:rPr>
                <a:t>Lebert</a:t>
              </a:r>
              <a:r>
                <a:rPr lang="fr-FR" sz="1400" dirty="0">
                  <a:solidFill>
                    <a:schemeClr val="tx1"/>
                  </a:solidFill>
                  <a:latin typeface="Montserrat" pitchFamily="2" charset="0"/>
                </a:rPr>
                <a:t>, J. Durand, I. </a:t>
              </a:r>
              <a:r>
                <a:rPr lang="fr-FR" sz="1400" dirty="0" err="1">
                  <a:solidFill>
                    <a:schemeClr val="tx1"/>
                  </a:solidFill>
                  <a:latin typeface="Montserrat" pitchFamily="2" charset="0"/>
                </a:rPr>
                <a:t>Carravieri</a:t>
              </a:r>
              <a:r>
                <a:rPr lang="fr-FR" sz="1400" dirty="0">
                  <a:solidFill>
                    <a:schemeClr val="tx1"/>
                  </a:solidFill>
                  <a:latin typeface="Montserrat" pitchFamily="2" charset="0"/>
                </a:rPr>
                <a:t>, A. Brun-Jacob, P. Frey-</a:t>
              </a:r>
              <a:r>
                <a:rPr lang="fr-FR" sz="1400" dirty="0" err="1">
                  <a:solidFill>
                    <a:schemeClr val="tx1"/>
                  </a:solidFill>
                  <a:latin typeface="Montserrat" pitchFamily="2" charset="0"/>
                </a:rPr>
                <a:t>Klett</a:t>
              </a:r>
              <a:r>
                <a:rPr lang="fr-FR" sz="1400" dirty="0">
                  <a:solidFill>
                    <a:schemeClr val="tx1"/>
                  </a:solidFill>
                  <a:latin typeface="Montserrat" pitchFamily="2" charset="0"/>
                </a:rPr>
                <a:t>, E. Baux, C. Cazorla, C. </a:t>
              </a:r>
              <a:r>
                <a:rPr lang="fr-FR" sz="1400" dirty="0" err="1">
                  <a:solidFill>
                    <a:schemeClr val="tx1"/>
                  </a:solidFill>
                  <a:latin typeface="Montserrat" pitchFamily="2" charset="0"/>
                </a:rPr>
                <a:t>Eldin</a:t>
              </a:r>
              <a:r>
                <a:rPr lang="fr-FR" sz="1400" dirty="0">
                  <a:solidFill>
                    <a:schemeClr val="tx1"/>
                  </a:solidFill>
                  <a:latin typeface="Montserrat" pitchFamily="2" charset="0"/>
                </a:rPr>
                <a:t>, Y. </a:t>
              </a:r>
              <a:r>
                <a:rPr lang="fr-FR" sz="1400" dirty="0" err="1">
                  <a:solidFill>
                    <a:schemeClr val="tx1"/>
                  </a:solidFill>
                  <a:latin typeface="Montserrat" pitchFamily="2" charset="0"/>
                </a:rPr>
                <a:t>Hansmann</a:t>
              </a:r>
              <a:r>
                <a:rPr lang="fr-FR" sz="1400" dirty="0">
                  <a:solidFill>
                    <a:schemeClr val="tx1"/>
                  </a:solidFill>
                  <a:latin typeface="Montserrat" pitchFamily="2" charset="0"/>
                </a:rPr>
                <a:t>, S. </a:t>
              </a:r>
              <a:r>
                <a:rPr lang="fr-FR" sz="1400" dirty="0" err="1">
                  <a:solidFill>
                    <a:schemeClr val="tx1"/>
                  </a:solidFill>
                  <a:latin typeface="Montserrat" pitchFamily="2" charset="0"/>
                </a:rPr>
                <a:t>Patrat</a:t>
              </a:r>
              <a:r>
                <a:rPr lang="fr-FR" sz="1400" dirty="0">
                  <a:solidFill>
                    <a:schemeClr val="tx1"/>
                  </a:solidFill>
                  <a:latin typeface="Montserrat" pitchFamily="2" charset="0"/>
                </a:rPr>
                <a:t>-Delon, T. </a:t>
              </a:r>
              <a:r>
                <a:rPr lang="fr-FR" sz="1400" dirty="0" err="1">
                  <a:solidFill>
                    <a:schemeClr val="tx1"/>
                  </a:solidFill>
                  <a:latin typeface="Montserrat" pitchFamily="2" charset="0"/>
                </a:rPr>
                <a:t>Prazuck</a:t>
              </a:r>
              <a:r>
                <a:rPr lang="fr-FR" sz="1400" dirty="0">
                  <a:solidFill>
                    <a:schemeClr val="tx1"/>
                  </a:solidFill>
                  <a:latin typeface="Montserrat" pitchFamily="2" charset="0"/>
                </a:rPr>
                <a:t>, A. </a:t>
              </a:r>
              <a:r>
                <a:rPr lang="fr-FR" sz="1400" dirty="0" err="1">
                  <a:solidFill>
                    <a:schemeClr val="tx1"/>
                  </a:solidFill>
                  <a:latin typeface="Montserrat" pitchFamily="2" charset="0"/>
                </a:rPr>
                <a:t>Raffetin</a:t>
              </a:r>
              <a:r>
                <a:rPr lang="fr-FR" sz="1400" dirty="0">
                  <a:solidFill>
                    <a:schemeClr val="tx1"/>
                  </a:solidFill>
                  <a:latin typeface="Montserrat" pitchFamily="2" charset="0"/>
                </a:rPr>
                <a:t>, P. </a:t>
              </a:r>
              <a:r>
                <a:rPr lang="fr-FR" sz="1400" dirty="0" err="1">
                  <a:solidFill>
                    <a:schemeClr val="tx1"/>
                  </a:solidFill>
                  <a:latin typeface="Montserrat" pitchFamily="2" charset="0"/>
                </a:rPr>
                <a:t>Tattevin</a:t>
              </a:r>
              <a:r>
                <a:rPr lang="fr-FR" sz="1400" dirty="0">
                  <a:solidFill>
                    <a:schemeClr val="tx1"/>
                  </a:solidFill>
                  <a:latin typeface="Montserrat" pitchFamily="2" charset="0"/>
                </a:rPr>
                <a:t>, G. </a:t>
              </a:r>
              <a:r>
                <a:rPr lang="fr-FR" sz="1400" dirty="0" err="1">
                  <a:solidFill>
                    <a:schemeClr val="tx1"/>
                  </a:solidFill>
                  <a:latin typeface="Montserrat" pitchFamily="2" charset="0"/>
                </a:rPr>
                <a:t>Vourc’h</a:t>
              </a:r>
              <a:r>
                <a:rPr lang="fr-FR" sz="1400" dirty="0">
                  <a:solidFill>
                    <a:schemeClr val="tx1"/>
                  </a:solidFill>
                  <a:latin typeface="Montserrat" pitchFamily="2" charset="0"/>
                </a:rPr>
                <a:t>, O. </a:t>
              </a:r>
              <a:r>
                <a:rPr lang="fr-FR" sz="1400" dirty="0" err="1">
                  <a:solidFill>
                    <a:schemeClr val="tx1"/>
                  </a:solidFill>
                  <a:latin typeface="Montserrat" pitchFamily="2" charset="0"/>
                </a:rPr>
                <a:t>Lesens</a:t>
              </a:r>
              <a:r>
                <a:rPr lang="fr-FR" sz="1400" dirty="0">
                  <a:solidFill>
                    <a:schemeClr val="tx1"/>
                  </a:solidFill>
                  <a:latin typeface="Montserrat" pitchFamily="2" charset="0"/>
                </a:rPr>
                <a:t>, and E. </a:t>
              </a:r>
              <a:r>
                <a:rPr lang="fr-FR" sz="1400" dirty="0" err="1">
                  <a:solidFill>
                    <a:schemeClr val="tx1"/>
                  </a:solidFill>
                  <a:latin typeface="Montserrat" pitchFamily="2" charset="0"/>
                </a:rPr>
                <a:t>Mephu</a:t>
              </a:r>
              <a:r>
                <a:rPr lang="fr-FR" sz="1400" dirty="0">
                  <a:solidFill>
                    <a:schemeClr val="tx1"/>
                  </a:solidFill>
                  <a:latin typeface="Montserrat" pitchFamily="2" charset="0"/>
                </a:rPr>
                <a:t> </a:t>
              </a:r>
              <a:r>
                <a:rPr lang="fr-FR" sz="1400" dirty="0" err="1">
                  <a:solidFill>
                    <a:schemeClr val="tx1"/>
                  </a:solidFill>
                  <a:latin typeface="Montserrat" pitchFamily="2" charset="0"/>
                </a:rPr>
                <a:t>Nguifo</a:t>
              </a:r>
              <a:r>
                <a:rPr lang="fr-FR" sz="1400" dirty="0">
                  <a:solidFill>
                    <a:schemeClr val="tx1"/>
                  </a:solidFill>
                  <a:latin typeface="Montserrat" pitchFamily="2" charset="0"/>
                </a:rPr>
                <a:t>(2022). </a:t>
              </a:r>
              <a:r>
                <a:rPr lang="fr-FR" sz="1400" dirty="0" err="1">
                  <a:solidFill>
                    <a:schemeClr val="tx1"/>
                  </a:solidFill>
                  <a:latin typeface="Montserrat" pitchFamily="2" charset="0"/>
                </a:rPr>
                <a:t>Exploring</a:t>
              </a:r>
              <a:r>
                <a:rPr lang="fr-FR" sz="1400" dirty="0">
                  <a:solidFill>
                    <a:schemeClr val="tx1"/>
                  </a:solidFill>
                  <a:latin typeface="Montserrat" pitchFamily="2" charset="0"/>
                </a:rPr>
                <a:t> </a:t>
              </a:r>
              <a:r>
                <a:rPr lang="fr-FR" sz="1400" dirty="0" err="1">
                  <a:solidFill>
                    <a:schemeClr val="tx1"/>
                  </a:solidFill>
                  <a:latin typeface="Montserrat" pitchFamily="2" charset="0"/>
                </a:rPr>
                <a:t>convolutional</a:t>
              </a:r>
              <a:r>
                <a:rPr lang="fr-FR" sz="1400" dirty="0">
                  <a:solidFill>
                    <a:schemeClr val="tx1"/>
                  </a:solidFill>
                  <a:latin typeface="Montserrat" pitchFamily="2" charset="0"/>
                </a:rPr>
                <a:t> neural networks </a:t>
              </a:r>
              <a:r>
                <a:rPr lang="fr-FR" sz="1400" dirty="0" err="1">
                  <a:solidFill>
                    <a:schemeClr val="tx1"/>
                  </a:solidFill>
                  <a:latin typeface="Montserrat" pitchFamily="2" charset="0"/>
                </a:rPr>
                <a:t>with</a:t>
              </a:r>
              <a:r>
                <a:rPr lang="fr-FR" sz="1400" dirty="0">
                  <a:solidFill>
                    <a:schemeClr val="tx1"/>
                  </a:solidFill>
                  <a:latin typeface="Montserrat" pitchFamily="2" charset="0"/>
                </a:rPr>
                <a:t> </a:t>
              </a:r>
              <a:r>
                <a:rPr lang="fr-FR" sz="1400" dirty="0" err="1">
                  <a:solidFill>
                    <a:schemeClr val="tx1"/>
                  </a:solidFill>
                  <a:latin typeface="Montserrat" pitchFamily="2" charset="0"/>
                </a:rPr>
                <a:t>transfer</a:t>
              </a:r>
              <a:r>
                <a:rPr lang="fr-FR" sz="1400" dirty="0">
                  <a:solidFill>
                    <a:schemeClr val="tx1"/>
                  </a:solidFill>
                  <a:latin typeface="Montserrat" pitchFamily="2" charset="0"/>
                </a:rPr>
                <a:t> </a:t>
              </a:r>
              <a:r>
                <a:rPr lang="fr-FR" sz="1400" dirty="0" err="1">
                  <a:solidFill>
                    <a:schemeClr val="tx1"/>
                  </a:solidFill>
                  <a:latin typeface="Montserrat" pitchFamily="2" charset="0"/>
                </a:rPr>
                <a:t>learning</a:t>
              </a:r>
              <a:r>
                <a:rPr lang="fr-FR" sz="1400" dirty="0">
                  <a:solidFill>
                    <a:schemeClr val="tx1"/>
                  </a:solidFill>
                  <a:latin typeface="Montserrat" pitchFamily="2" charset="0"/>
                </a:rPr>
                <a:t> for </a:t>
              </a:r>
              <a:r>
                <a:rPr lang="fr-FR" sz="1400" dirty="0" err="1">
                  <a:solidFill>
                    <a:schemeClr val="tx1"/>
                  </a:solidFill>
                  <a:latin typeface="Montserrat" pitchFamily="2" charset="0"/>
                </a:rPr>
                <a:t>diagnosing</a:t>
              </a:r>
              <a:r>
                <a:rPr lang="fr-FR" sz="1400" dirty="0">
                  <a:solidFill>
                    <a:schemeClr val="tx1"/>
                  </a:solidFill>
                  <a:latin typeface="Montserrat" pitchFamily="2" charset="0"/>
                </a:rPr>
                <a:t> Lyme </a:t>
              </a:r>
              <a:r>
                <a:rPr lang="fr-FR" sz="1400" dirty="0" err="1">
                  <a:solidFill>
                    <a:schemeClr val="tx1"/>
                  </a:solidFill>
                  <a:latin typeface="Montserrat" pitchFamily="2" charset="0"/>
                </a:rPr>
                <a:t>disease</a:t>
              </a:r>
              <a:r>
                <a:rPr lang="fr-FR" sz="1400" dirty="0">
                  <a:solidFill>
                    <a:schemeClr val="tx1"/>
                  </a:solidFill>
                  <a:latin typeface="Montserrat" pitchFamily="2" charset="0"/>
                </a:rPr>
                <a:t> </a:t>
              </a:r>
              <a:r>
                <a:rPr lang="fr-FR" sz="1400" dirty="0" err="1">
                  <a:solidFill>
                    <a:schemeClr val="tx1"/>
                  </a:solidFill>
                  <a:latin typeface="Montserrat" pitchFamily="2" charset="0"/>
                </a:rPr>
                <a:t>from</a:t>
              </a:r>
              <a:r>
                <a:rPr lang="fr-FR" sz="1400" dirty="0">
                  <a:solidFill>
                    <a:schemeClr val="tx1"/>
                  </a:solidFill>
                  <a:latin typeface="Montserrat" pitchFamily="2" charset="0"/>
                </a:rPr>
                <a:t> skin </a:t>
              </a:r>
              <a:r>
                <a:rPr lang="fr-FR" sz="1400" dirty="0" err="1">
                  <a:solidFill>
                    <a:schemeClr val="tx1"/>
                  </a:solidFill>
                  <a:latin typeface="Montserrat" pitchFamily="2" charset="0"/>
                </a:rPr>
                <a:t>lesion</a:t>
              </a:r>
              <a:r>
                <a:rPr lang="fr-FR" sz="1400" dirty="0">
                  <a:solidFill>
                    <a:schemeClr val="tx1"/>
                  </a:solidFill>
                  <a:latin typeface="Montserrat" pitchFamily="2" charset="0"/>
                </a:rPr>
                <a:t> images. Computer Methods and Programs in </a:t>
              </a:r>
              <a:r>
                <a:rPr lang="fr-FR" sz="1400" dirty="0" err="1">
                  <a:solidFill>
                    <a:schemeClr val="tx1"/>
                  </a:solidFill>
                  <a:latin typeface="Montserrat" pitchFamily="2" charset="0"/>
                </a:rPr>
                <a:t>Biomedicine</a:t>
              </a:r>
              <a:r>
                <a:rPr lang="fr-FR" sz="1400" dirty="0">
                  <a:solidFill>
                    <a:schemeClr val="tx1"/>
                  </a:solidFill>
                  <a:latin typeface="Montserrat" pitchFamily="2" charset="0"/>
                </a:rPr>
                <a:t>, 215, 106624. </a:t>
              </a:r>
              <a:r>
                <a:rPr lang="fr-FR" sz="1400" dirty="0">
                  <a:solidFill>
                    <a:schemeClr val="tx1"/>
                  </a:solidFill>
                  <a:latin typeface="Montserrat" pitchFamily="2" charset="0"/>
                  <a:hlinkClick r:id="rId2"/>
                </a:rPr>
                <a:t>https://doi.org/10.1016/j.cmpb.2022.106624</a:t>
              </a:r>
              <a:r>
                <a:rPr lang="fr-FR" sz="1400" dirty="0">
                  <a:solidFill>
                    <a:schemeClr val="tx1"/>
                  </a:solidFill>
                  <a:latin typeface="Montserrat" pitchFamily="2" charset="0"/>
                </a:rPr>
                <a:t> </a:t>
              </a:r>
              <a:endParaRPr lang="en-US" sz="1800" dirty="0">
                <a:solidFill>
                  <a:schemeClr val="tx1"/>
                </a:solidFill>
                <a:latin typeface="Montserrat" pitchFamily="2" charset="0"/>
              </a:endParaRPr>
            </a:p>
          </p:txBody>
        </p:sp>
      </p:grpSp>
      <p:sp>
        <p:nvSpPr>
          <p:cNvPr id="27" name="Footer Placeholder 26">
            <a:extLst>
              <a:ext uri="{FF2B5EF4-FFF2-40B4-BE49-F238E27FC236}">
                <a16:creationId xmlns:a16="http://schemas.microsoft.com/office/drawing/2014/main" id="{CFAD1C26-1B7A-DED9-6428-0C3C8ED9E994}"/>
              </a:ext>
            </a:extLst>
          </p:cNvPr>
          <p:cNvSpPr>
            <a:spLocks noGrp="1"/>
          </p:cNvSpPr>
          <p:nvPr>
            <p:ph type="ftr" sz="quarter" idx="11"/>
          </p:nvPr>
        </p:nvSpPr>
        <p:spPr/>
        <p:txBody>
          <a:bodyPr/>
          <a:lstStyle/>
          <a:p>
            <a:r>
              <a:rPr lang="en-US"/>
              <a:t>Multimodal skin lesion classification with data scarcity problem</a:t>
            </a:r>
          </a:p>
        </p:txBody>
      </p:sp>
      <p:sp>
        <p:nvSpPr>
          <p:cNvPr id="7" name="HighlightTextShape202305031713095936">
            <a:extLst>
              <a:ext uri="{FF2B5EF4-FFF2-40B4-BE49-F238E27FC236}">
                <a16:creationId xmlns:a16="http://schemas.microsoft.com/office/drawing/2014/main" id="{DF616CB4-9615-25B0-1BA3-74D28358EAA6}"/>
              </a:ext>
            </a:extLst>
          </p:cNvPr>
          <p:cNvSpPr>
            <a:spLocks noGrp="1"/>
          </p:cNvSpPr>
          <p:nvPr>
            <p:ph idx="1"/>
          </p:nvPr>
        </p:nvSpPr>
        <p:spPr>
          <a:xfrm>
            <a:off x="398228" y="1552575"/>
            <a:ext cx="11395543" cy="2309065"/>
          </a:xfrm>
        </p:spPr>
        <p:txBody>
          <a:bodyPr>
            <a:normAutofit/>
          </a:bodyPr>
          <a:lstStyle/>
          <a:p>
            <a:pPr algn="just"/>
            <a:r>
              <a:rPr lang="en-US" sz="1800" dirty="0">
                <a:latin typeface="Montserrat" pitchFamily="2" charset="0"/>
              </a:rPr>
              <a:t>Proposed a pre-training strategy to improve transfer learning based clinical EM lesion image classifier's performance with additional pre-training using </a:t>
            </a:r>
            <a:r>
              <a:rPr lang="en-US" sz="1800" dirty="0" err="1">
                <a:latin typeface="Montserrat" pitchFamily="2" charset="0"/>
              </a:rPr>
              <a:t>dermoscopic</a:t>
            </a:r>
            <a:r>
              <a:rPr lang="en-US" sz="1800" dirty="0">
                <a:latin typeface="Montserrat" pitchFamily="2" charset="0"/>
              </a:rPr>
              <a:t> images.	</a:t>
            </a:r>
          </a:p>
          <a:p>
            <a:pPr algn="just"/>
            <a:endParaRPr lang="en-US" sz="1800" dirty="0">
              <a:latin typeface="Montserrat" pitchFamily="2" charset="0"/>
            </a:endParaRPr>
          </a:p>
          <a:p>
            <a:pPr algn="just"/>
            <a:r>
              <a:rPr lang="en-US" sz="1800" dirty="0">
                <a:latin typeface="Montserrat" pitchFamily="2" charset="0"/>
              </a:rPr>
              <a:t>Benchmarked state-of-the-art CNN architectures on the novel Lyme dataset utilizing our pre-training strategy and results suggest that even lightweight CNNs can be effective for Lyme disease pre-scanner mobile applications.</a:t>
            </a:r>
          </a:p>
          <a:p>
            <a:pPr algn="just"/>
            <a:endParaRPr lang="en-US" sz="1800" dirty="0">
              <a:latin typeface="Montserrat" pitchFamily="2" charset="0"/>
            </a:endParaRPr>
          </a:p>
        </p:txBody>
      </p:sp>
      <p:sp>
        <p:nvSpPr>
          <p:cNvPr id="3" name="PptLabsAgenda_&amp;^@BeamShapeBackground_&amp;^@2023041414552447170">
            <a:extLst>
              <a:ext uri="{FF2B5EF4-FFF2-40B4-BE49-F238E27FC236}">
                <a16:creationId xmlns:a16="http://schemas.microsoft.com/office/drawing/2014/main" id="{8A866783-3AED-4770-BA99-5F2D0C546ED8}"/>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B478258B-8E9F-F009-DFE7-0C77F196E226}"/>
              </a:ext>
            </a:extLst>
          </p:cNvPr>
          <p:cNvSpPr>
            <a:spLocks noGrp="1"/>
          </p:cNvSpPr>
          <p:nvPr>
            <p:ph type="sldNum" sz="quarter" idx="12"/>
          </p:nvPr>
        </p:nvSpPr>
        <p:spPr/>
        <p:txBody>
          <a:bodyPr/>
          <a:lstStyle/>
          <a:p>
            <a:fld id="{6DCCA1CE-54D3-4B1F-BAFE-BDD10B4D91A3}" type="slidenum">
              <a:rPr lang="en-US" smtClean="0"/>
              <a:pPr/>
              <a:t>27</a:t>
            </a:fld>
            <a:r>
              <a:rPr lang="en-US"/>
              <a:t>/52</a:t>
            </a:r>
            <a:endParaRPr lang="en-US" dirty="0"/>
          </a:p>
        </p:txBody>
      </p:sp>
      <p:sp>
        <p:nvSpPr>
          <p:cNvPr id="6" name="PptLabsAgenda_&amp;^@BeamShapeText_&amp;^@Introduction_2">
            <a:extLst>
              <a:ext uri="{FF2B5EF4-FFF2-40B4-BE49-F238E27FC236}">
                <a16:creationId xmlns:a16="http://schemas.microsoft.com/office/drawing/2014/main" id="{1F403B62-2262-9AD4-8D21-7010FD2DA298}"/>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8" name="PptLabsAgenda_&amp;^@BeamShapeText_&amp;^@Introduction_2">
            <a:extLst>
              <a:ext uri="{FF2B5EF4-FFF2-40B4-BE49-F238E27FC236}">
                <a16:creationId xmlns:a16="http://schemas.microsoft.com/office/drawing/2014/main" id="{F571B5BC-0C02-C29C-908F-AEA60ED371A3}"/>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9" name="PptLabsAgenda_&amp;^@BeamShapeText_&amp;^@Introduction_2">
            <a:extLst>
              <a:ext uri="{FF2B5EF4-FFF2-40B4-BE49-F238E27FC236}">
                <a16:creationId xmlns:a16="http://schemas.microsoft.com/office/drawing/2014/main" id="{36DB5904-E9A2-465C-4040-7328B4A96CA5}"/>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0" name="PptLabsAgenda_&amp;^@BeamShapeText_&amp;^@Introduction_2">
            <a:extLst>
              <a:ext uri="{FF2B5EF4-FFF2-40B4-BE49-F238E27FC236}">
                <a16:creationId xmlns:a16="http://schemas.microsoft.com/office/drawing/2014/main" id="{A4A7A08E-D22F-E1CF-0FAF-C08AC0719496}"/>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1" name="Oval 4">
            <a:extLst>
              <a:ext uri="{FF2B5EF4-FFF2-40B4-BE49-F238E27FC236}">
                <a16:creationId xmlns:a16="http://schemas.microsoft.com/office/drawing/2014/main" id="{A71BC01D-6E65-6AAB-1A60-071F038332A6}"/>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2" name="Oval 5">
            <a:extLst>
              <a:ext uri="{FF2B5EF4-FFF2-40B4-BE49-F238E27FC236}">
                <a16:creationId xmlns:a16="http://schemas.microsoft.com/office/drawing/2014/main" id="{3E43F5AD-B4C5-69E6-D2EC-0A5E8772C79F}"/>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3" name="Oval 6">
            <a:extLst>
              <a:ext uri="{FF2B5EF4-FFF2-40B4-BE49-F238E27FC236}">
                <a16:creationId xmlns:a16="http://schemas.microsoft.com/office/drawing/2014/main" id="{3DCA1A44-ABAC-CC9C-E0D9-92FFD221C101}"/>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7">
            <a:extLst>
              <a:ext uri="{FF2B5EF4-FFF2-40B4-BE49-F238E27FC236}">
                <a16:creationId xmlns:a16="http://schemas.microsoft.com/office/drawing/2014/main" id="{451ADE2B-2325-DB92-D78C-41AB57B7F675}"/>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8">
            <a:extLst>
              <a:ext uri="{FF2B5EF4-FFF2-40B4-BE49-F238E27FC236}">
                <a16:creationId xmlns:a16="http://schemas.microsoft.com/office/drawing/2014/main" id="{F8089D0D-6FA9-E7C8-F801-91EBDBDB008D}"/>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9">
            <a:extLst>
              <a:ext uri="{FF2B5EF4-FFF2-40B4-BE49-F238E27FC236}">
                <a16:creationId xmlns:a16="http://schemas.microsoft.com/office/drawing/2014/main" id="{288F616A-73EF-40F5-593C-B9BDF9720B50}"/>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10">
            <a:extLst>
              <a:ext uri="{FF2B5EF4-FFF2-40B4-BE49-F238E27FC236}">
                <a16:creationId xmlns:a16="http://schemas.microsoft.com/office/drawing/2014/main" id="{D97F7190-F8CD-465B-0566-A32C77C25CCD}"/>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4">
            <a:extLst>
              <a:ext uri="{FF2B5EF4-FFF2-40B4-BE49-F238E27FC236}">
                <a16:creationId xmlns:a16="http://schemas.microsoft.com/office/drawing/2014/main" id="{0E4106A0-82A7-2A1F-1D74-EFECE4BF63CB}"/>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5">
            <a:extLst>
              <a:ext uri="{FF2B5EF4-FFF2-40B4-BE49-F238E27FC236}">
                <a16:creationId xmlns:a16="http://schemas.microsoft.com/office/drawing/2014/main" id="{5FF800B8-6818-11D2-CA9B-29E63FF1D0B1}"/>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6">
            <a:extLst>
              <a:ext uri="{FF2B5EF4-FFF2-40B4-BE49-F238E27FC236}">
                <a16:creationId xmlns:a16="http://schemas.microsoft.com/office/drawing/2014/main" id="{682511D6-A7FB-F309-D3FE-4E3C4ACDA067}"/>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7">
            <a:extLst>
              <a:ext uri="{FF2B5EF4-FFF2-40B4-BE49-F238E27FC236}">
                <a16:creationId xmlns:a16="http://schemas.microsoft.com/office/drawing/2014/main" id="{6E0308DE-0EE9-20EA-4D6F-40A3C0330EC7}"/>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8">
            <a:extLst>
              <a:ext uri="{FF2B5EF4-FFF2-40B4-BE49-F238E27FC236}">
                <a16:creationId xmlns:a16="http://schemas.microsoft.com/office/drawing/2014/main" id="{9075C55D-1912-3878-0CEA-AA4D60C54462}"/>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3F6250D8-FCF8-145F-5671-E899A3624FEF}"/>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9">
            <a:extLst>
              <a:ext uri="{FF2B5EF4-FFF2-40B4-BE49-F238E27FC236}">
                <a16:creationId xmlns:a16="http://schemas.microsoft.com/office/drawing/2014/main" id="{A5EC5095-245F-A222-B66F-97ED132F1FA1}"/>
              </a:ext>
            </a:extLst>
          </p:cNvPr>
          <p:cNvSpPr>
            <a:spLocks/>
          </p:cNvSpPr>
          <p:nvPr/>
        </p:nvSpPr>
        <p:spPr>
          <a:xfrm>
            <a:off x="73360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0">
            <a:extLst>
              <a:ext uri="{FF2B5EF4-FFF2-40B4-BE49-F238E27FC236}">
                <a16:creationId xmlns:a16="http://schemas.microsoft.com/office/drawing/2014/main" id="{1928F926-8C3E-8B46-E55D-87E740E6EAD1}"/>
              </a:ext>
            </a:extLst>
          </p:cNvPr>
          <p:cNvSpPr>
            <a:spLocks/>
          </p:cNvSpPr>
          <p:nvPr/>
        </p:nvSpPr>
        <p:spPr>
          <a:xfrm>
            <a:off x="74344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1">
            <a:extLst>
              <a:ext uri="{FF2B5EF4-FFF2-40B4-BE49-F238E27FC236}">
                <a16:creationId xmlns:a16="http://schemas.microsoft.com/office/drawing/2014/main" id="{973BE205-5CA4-1A59-CCC8-C9DF139254E8}"/>
              </a:ext>
            </a:extLst>
          </p:cNvPr>
          <p:cNvSpPr>
            <a:spLocks/>
          </p:cNvSpPr>
          <p:nvPr/>
        </p:nvSpPr>
        <p:spPr>
          <a:xfrm>
            <a:off x="75328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2">
            <a:extLst>
              <a:ext uri="{FF2B5EF4-FFF2-40B4-BE49-F238E27FC236}">
                <a16:creationId xmlns:a16="http://schemas.microsoft.com/office/drawing/2014/main" id="{9925C7E5-C623-06BB-0AF2-17636493937F}"/>
              </a:ext>
            </a:extLst>
          </p:cNvPr>
          <p:cNvSpPr>
            <a:spLocks/>
          </p:cNvSpPr>
          <p:nvPr/>
        </p:nvSpPr>
        <p:spPr>
          <a:xfrm>
            <a:off x="76312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2" name="Oval 13">
            <a:extLst>
              <a:ext uri="{FF2B5EF4-FFF2-40B4-BE49-F238E27FC236}">
                <a16:creationId xmlns:a16="http://schemas.microsoft.com/office/drawing/2014/main" id="{9EEF0BB1-8786-EDC3-200B-BF7BEEA324A7}"/>
              </a:ext>
            </a:extLst>
          </p:cNvPr>
          <p:cNvSpPr>
            <a:spLocks/>
          </p:cNvSpPr>
          <p:nvPr/>
        </p:nvSpPr>
        <p:spPr>
          <a:xfrm>
            <a:off x="77296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3">
            <a:extLst>
              <a:ext uri="{FF2B5EF4-FFF2-40B4-BE49-F238E27FC236}">
                <a16:creationId xmlns:a16="http://schemas.microsoft.com/office/drawing/2014/main" id="{A5928AB5-EC15-6AB0-3A16-F35C8F7932EC}"/>
              </a:ext>
            </a:extLst>
          </p:cNvPr>
          <p:cNvSpPr>
            <a:spLocks/>
          </p:cNvSpPr>
          <p:nvPr/>
        </p:nvSpPr>
        <p:spPr>
          <a:xfrm>
            <a:off x="78280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3">
            <a:extLst>
              <a:ext uri="{FF2B5EF4-FFF2-40B4-BE49-F238E27FC236}">
                <a16:creationId xmlns:a16="http://schemas.microsoft.com/office/drawing/2014/main" id="{B5688ED6-FA5E-4BFD-74D7-0BD7B110C38F}"/>
              </a:ext>
            </a:extLst>
          </p:cNvPr>
          <p:cNvSpPr>
            <a:spLocks/>
          </p:cNvSpPr>
          <p:nvPr/>
        </p:nvSpPr>
        <p:spPr>
          <a:xfrm>
            <a:off x="79263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9">
            <a:extLst>
              <a:ext uri="{FF2B5EF4-FFF2-40B4-BE49-F238E27FC236}">
                <a16:creationId xmlns:a16="http://schemas.microsoft.com/office/drawing/2014/main" id="{CE4975FC-6CE9-FFA1-1151-78630227AD09}"/>
              </a:ext>
            </a:extLst>
          </p:cNvPr>
          <p:cNvSpPr>
            <a:spLocks/>
          </p:cNvSpPr>
          <p:nvPr/>
        </p:nvSpPr>
        <p:spPr>
          <a:xfrm>
            <a:off x="80247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0">
            <a:extLst>
              <a:ext uri="{FF2B5EF4-FFF2-40B4-BE49-F238E27FC236}">
                <a16:creationId xmlns:a16="http://schemas.microsoft.com/office/drawing/2014/main" id="{E6F6FAF5-2C48-806B-D1B9-FD5E5BB75802}"/>
              </a:ext>
            </a:extLst>
          </p:cNvPr>
          <p:cNvSpPr>
            <a:spLocks/>
          </p:cNvSpPr>
          <p:nvPr/>
        </p:nvSpPr>
        <p:spPr>
          <a:xfrm>
            <a:off x="81231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1">
            <a:extLst>
              <a:ext uri="{FF2B5EF4-FFF2-40B4-BE49-F238E27FC236}">
                <a16:creationId xmlns:a16="http://schemas.microsoft.com/office/drawing/2014/main" id="{C074A539-02E3-592E-FBB0-8D45917F7EB8}"/>
              </a:ext>
            </a:extLst>
          </p:cNvPr>
          <p:cNvSpPr>
            <a:spLocks/>
          </p:cNvSpPr>
          <p:nvPr/>
        </p:nvSpPr>
        <p:spPr>
          <a:xfrm>
            <a:off x="82215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242A2857-9F2D-D234-DBCA-9D89035DB4EF}"/>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88BB6478-5355-8268-6EE0-655F1C497DC5}"/>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3">
            <a:extLst>
              <a:ext uri="{FF2B5EF4-FFF2-40B4-BE49-F238E27FC236}">
                <a16:creationId xmlns:a16="http://schemas.microsoft.com/office/drawing/2014/main" id="{DE3B6BC7-3951-E077-082F-C2D1F4788140}"/>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9">
            <a:extLst>
              <a:ext uri="{FF2B5EF4-FFF2-40B4-BE49-F238E27FC236}">
                <a16:creationId xmlns:a16="http://schemas.microsoft.com/office/drawing/2014/main" id="{A56D1225-361C-56B1-D3D0-CD91B961F551}"/>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0">
            <a:extLst>
              <a:ext uri="{FF2B5EF4-FFF2-40B4-BE49-F238E27FC236}">
                <a16:creationId xmlns:a16="http://schemas.microsoft.com/office/drawing/2014/main" id="{6A217688-CDEE-BDB2-E8ED-D488C5B7E1C5}"/>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1">
            <a:extLst>
              <a:ext uri="{FF2B5EF4-FFF2-40B4-BE49-F238E27FC236}">
                <a16:creationId xmlns:a16="http://schemas.microsoft.com/office/drawing/2014/main" id="{544C5762-AD9F-6FD8-FA00-55E80AFD150A}"/>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2">
            <a:extLst>
              <a:ext uri="{FF2B5EF4-FFF2-40B4-BE49-F238E27FC236}">
                <a16:creationId xmlns:a16="http://schemas.microsoft.com/office/drawing/2014/main" id="{20E3B89A-880F-99DC-DFF8-48296AC30733}"/>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13">
            <a:extLst>
              <a:ext uri="{FF2B5EF4-FFF2-40B4-BE49-F238E27FC236}">
                <a16:creationId xmlns:a16="http://schemas.microsoft.com/office/drawing/2014/main" id="{B5531A72-4C88-0E3F-199A-794113273633}"/>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E930307E-1F28-9A0F-CD53-52F6A8319CC1}"/>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C79A7FDA-FDFB-97EE-6705-738B9E4B9EA3}"/>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1">
            <a:extLst>
              <a:ext uri="{FF2B5EF4-FFF2-40B4-BE49-F238E27FC236}">
                <a16:creationId xmlns:a16="http://schemas.microsoft.com/office/drawing/2014/main" id="{49A855A1-8613-C023-9DD3-B4A3BA063D93}"/>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2">
            <a:extLst>
              <a:ext uri="{FF2B5EF4-FFF2-40B4-BE49-F238E27FC236}">
                <a16:creationId xmlns:a16="http://schemas.microsoft.com/office/drawing/2014/main" id="{74A4CFC3-05F5-B6BA-28AB-3A4330606C81}"/>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1" name="Oval 13">
            <a:extLst>
              <a:ext uri="{FF2B5EF4-FFF2-40B4-BE49-F238E27FC236}">
                <a16:creationId xmlns:a16="http://schemas.microsoft.com/office/drawing/2014/main" id="{EB556961-24EF-FFF4-9460-3CF44FC34B4F}"/>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1CB63ACD-53A2-2DE1-F3D2-01DBCFAB1E62}"/>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73176C49-CD1D-8AA0-76A0-DA8388A89FA1}"/>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2">
            <a:extLst>
              <a:ext uri="{FF2B5EF4-FFF2-40B4-BE49-F238E27FC236}">
                <a16:creationId xmlns:a16="http://schemas.microsoft.com/office/drawing/2014/main" id="{BA42B631-0583-5AFD-C02B-CD1B37AF1080}"/>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5" name="Oval 13">
            <a:extLst>
              <a:ext uri="{FF2B5EF4-FFF2-40B4-BE49-F238E27FC236}">
                <a16:creationId xmlns:a16="http://schemas.microsoft.com/office/drawing/2014/main" id="{54363860-2C9D-65FB-5FA5-AD7CB145F11F}"/>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368A3BDB-F303-A10C-F7C1-9A30228DC8FA}"/>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B2461C8E-C03B-EBB0-B117-DD5310D2FA4E}"/>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617E03AA-D968-ECD8-440E-DEA104F84807}"/>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04A5E00F-E7CC-2796-9E7B-30A0235B3BDE}"/>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FBBA61B4-9AC7-C071-FF54-288C513FDF55}"/>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2">
            <a:extLst>
              <a:ext uri="{FF2B5EF4-FFF2-40B4-BE49-F238E27FC236}">
                <a16:creationId xmlns:a16="http://schemas.microsoft.com/office/drawing/2014/main" id="{6DC91EE3-6406-8DA5-FDED-3416630FE42E}"/>
              </a:ext>
            </a:extLst>
          </p:cNvPr>
          <p:cNvSpPr>
            <a:spLocks/>
          </p:cNvSpPr>
          <p:nvPr/>
        </p:nvSpPr>
        <p:spPr>
          <a:xfrm>
            <a:off x="8319965"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229540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100"/>
                                  </p:stCondLst>
                                  <p:childTnLst>
                                    <p:animClr clrSpc="rgb" dir="cw">
                                      <p:cBhvr override="childStyle">
                                        <p:cTn id="6" dur="100" fill="hold"/>
                                        <p:tgtEl>
                                          <p:spTgt spid="7">
                                            <p:txEl>
                                              <p:pRg st="0" end="0"/>
                                            </p:txEl>
                                          </p:spTgt>
                                        </p:tgtEl>
                                        <p:attrNameLst>
                                          <p:attrName>style.color</p:attrName>
                                        </p:attrNameLst>
                                      </p:cBhvr>
                                      <p:to>
                                        <a:srgbClr val="F2290A"/>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100"/>
                                  </p:stCondLst>
                                  <p:childTnLst>
                                    <p:animClr clrSpc="rgb" dir="cw">
                                      <p:cBhvr override="childStyle">
                                        <p:cTn id="10" dur="100" fill="hold"/>
                                        <p:tgtEl>
                                          <p:spTgt spid="7">
                                            <p:txEl>
                                              <p:pRg st="2" end="2"/>
                                            </p:txEl>
                                          </p:spTgt>
                                        </p:tgtEl>
                                        <p:attrNameLst>
                                          <p:attrName>style.color</p:attrName>
                                        </p:attrNameLst>
                                      </p:cBhvr>
                                      <p:to>
                                        <a:srgbClr val="F2290A"/>
                                      </p:to>
                                    </p:animClr>
                                  </p:childTnLst>
                                </p:cTn>
                              </p:par>
                              <p:par>
                                <p:cTn id="11" presetID="3" presetClass="emph" presetSubtype="2" fill="hold" grpId="1" nodeType="withEffect">
                                  <p:stCondLst>
                                    <p:cond delay="100"/>
                                  </p:stCondLst>
                                  <p:childTnLst>
                                    <p:animClr clrSpc="rgb" dir="cw">
                                      <p:cBhvr override="childStyle">
                                        <p:cTn id="12" dur="100" fill="hold"/>
                                        <p:tgtEl>
                                          <p:spTgt spid="7">
                                            <p:txEl>
                                              <p:pRg st="0" end="0"/>
                                            </p:txEl>
                                          </p:spTgt>
                                        </p:tgtEl>
                                        <p:attrNameLst>
                                          <p:attrName>style.color</p:attrName>
                                        </p:attrNameLst>
                                      </p:cBhvr>
                                      <p:to>
                                        <a:srgbClr val="000000"/>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1" nodeType="clickEffect">
                                  <p:stCondLst>
                                    <p:cond delay="100"/>
                                  </p:stCondLst>
                                  <p:childTnLst>
                                    <p:animClr clrSpc="rgb" dir="cw">
                                      <p:cBhvr override="childStyle">
                                        <p:cTn id="16" dur="100" fill="hold"/>
                                        <p:tgtEl>
                                          <p:spTgt spid="7">
                                            <p:txEl>
                                              <p:pRg st="2" end="2"/>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p:bldP spid="7" grpId="1" build="p" bldLvl="5"/>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Motivation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12A92F6D-0303-4A5B-97D2-A0CA825FCD27}" type="datetime1">
              <a:rPr lang="en-US" smtClean="0"/>
              <a:t>16-May-23</a:t>
            </a:fld>
            <a:endParaRPr lang="en-US" dirty="0"/>
          </a:p>
        </p:txBody>
      </p:sp>
      <p:grpSp>
        <p:nvGrpSpPr>
          <p:cNvPr id="3" name="Group 2">
            <a:extLst>
              <a:ext uri="{FF2B5EF4-FFF2-40B4-BE49-F238E27FC236}">
                <a16:creationId xmlns:a16="http://schemas.microsoft.com/office/drawing/2014/main" id="{4A253C51-C49E-DB76-1A5B-360899684DD8}"/>
              </a:ext>
            </a:extLst>
          </p:cNvPr>
          <p:cNvGrpSpPr/>
          <p:nvPr/>
        </p:nvGrpSpPr>
        <p:grpSpPr>
          <a:xfrm>
            <a:off x="4771028" y="1463889"/>
            <a:ext cx="3783791" cy="1930080"/>
            <a:chOff x="3899045" y="707351"/>
            <a:chExt cx="3429134" cy="1749172"/>
          </a:xfrm>
        </p:grpSpPr>
        <p:pic>
          <p:nvPicPr>
            <p:cNvPr id="4" name="Picture 3" descr="Background pattern&#10;&#10;Description automatically generated">
              <a:extLst>
                <a:ext uri="{FF2B5EF4-FFF2-40B4-BE49-F238E27FC236}">
                  <a16:creationId xmlns:a16="http://schemas.microsoft.com/office/drawing/2014/main" id="{12825ACF-EB33-BE48-CBCE-EDE4F11E3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593" y="968676"/>
              <a:ext cx="365851" cy="274388"/>
            </a:xfrm>
            <a:prstGeom prst="rect">
              <a:avLst/>
            </a:prstGeom>
          </p:spPr>
        </p:pic>
        <p:grpSp>
          <p:nvGrpSpPr>
            <p:cNvPr id="5" name="Group 4">
              <a:extLst>
                <a:ext uri="{FF2B5EF4-FFF2-40B4-BE49-F238E27FC236}">
                  <a16:creationId xmlns:a16="http://schemas.microsoft.com/office/drawing/2014/main" id="{9CCFC006-179C-169A-DA9C-6B8CC694AEB3}"/>
                </a:ext>
              </a:extLst>
            </p:cNvPr>
            <p:cNvGrpSpPr/>
            <p:nvPr/>
          </p:nvGrpSpPr>
          <p:grpSpPr>
            <a:xfrm>
              <a:off x="3981944" y="1584488"/>
              <a:ext cx="904749" cy="736869"/>
              <a:chOff x="1491018" y="1549021"/>
              <a:chExt cx="1470546" cy="1197681"/>
            </a:xfrm>
          </p:grpSpPr>
          <p:pic>
            <p:nvPicPr>
              <p:cNvPr id="195" name="Picture 194">
                <a:extLst>
                  <a:ext uri="{FF2B5EF4-FFF2-40B4-BE49-F238E27FC236}">
                    <a16:creationId xmlns:a16="http://schemas.microsoft.com/office/drawing/2014/main" id="{CE02DD60-DBEA-40F9-7B82-A61DEC916EFA}"/>
                  </a:ext>
                </a:extLst>
              </p:cNvPr>
              <p:cNvPicPr>
                <a:picLocks noChangeAspect="1"/>
              </p:cNvPicPr>
              <p:nvPr/>
            </p:nvPicPr>
            <p:blipFill>
              <a:blip r:embed="rId3">
                <a:extLst>
                  <a:ext uri="{28A0092B-C50C-407E-A947-70E740481C1C}">
                    <a14:useLocalDpi xmlns:a14="http://schemas.microsoft.com/office/drawing/2010/main" val="0"/>
                  </a:ext>
                </a:extLst>
              </a:blip>
              <a:srcRect l="14531" r="14531"/>
              <a:stretch/>
            </p:blipFill>
            <p:spPr>
              <a:xfrm>
                <a:off x="2019867" y="2053988"/>
                <a:ext cx="654973" cy="692714"/>
              </a:xfrm>
              <a:prstGeom prst="rect">
                <a:avLst/>
              </a:prstGeom>
            </p:spPr>
          </p:pic>
          <p:pic>
            <p:nvPicPr>
              <p:cNvPr id="196" name="Picture 195" descr="Close-up of a person's chest&#10;&#10;Description automatically generated with medium confidence">
                <a:extLst>
                  <a:ext uri="{FF2B5EF4-FFF2-40B4-BE49-F238E27FC236}">
                    <a16:creationId xmlns:a16="http://schemas.microsoft.com/office/drawing/2014/main" id="{FB2250A1-8CC1-7BAA-DD42-2BAB21443499}"/>
                  </a:ext>
                </a:extLst>
              </p:cNvPr>
              <p:cNvPicPr>
                <a:picLocks noChangeAspect="1"/>
              </p:cNvPicPr>
              <p:nvPr/>
            </p:nvPicPr>
            <p:blipFill rotWithShape="1">
              <a:blip r:embed="rId4">
                <a:extLst>
                  <a:ext uri="{28A0092B-C50C-407E-A947-70E740481C1C}">
                    <a14:useLocalDpi xmlns:a14="http://schemas.microsoft.com/office/drawing/2010/main" val="0"/>
                  </a:ext>
                </a:extLst>
              </a:blip>
              <a:srcRect l="23307" t="3981" r="3937" b="3581"/>
              <a:stretch/>
            </p:blipFill>
            <p:spPr>
              <a:xfrm flipH="1">
                <a:off x="2283481" y="1549021"/>
                <a:ext cx="678083" cy="689211"/>
              </a:xfrm>
              <a:prstGeom prst="rect">
                <a:avLst/>
              </a:prstGeom>
            </p:spPr>
          </p:pic>
          <p:pic>
            <p:nvPicPr>
              <p:cNvPr id="197" name="Picture 196">
                <a:extLst>
                  <a:ext uri="{FF2B5EF4-FFF2-40B4-BE49-F238E27FC236}">
                    <a16:creationId xmlns:a16="http://schemas.microsoft.com/office/drawing/2014/main" id="{3EDEF93C-D71E-FC5A-CB03-8C74C21B95C9}"/>
                  </a:ext>
                </a:extLst>
              </p:cNvPr>
              <p:cNvPicPr>
                <a:picLocks noChangeAspect="1"/>
              </p:cNvPicPr>
              <p:nvPr/>
            </p:nvPicPr>
            <p:blipFill>
              <a:blip r:embed="rId5">
                <a:extLst>
                  <a:ext uri="{28A0092B-C50C-407E-A947-70E740481C1C}">
                    <a14:useLocalDpi xmlns:a14="http://schemas.microsoft.com/office/drawing/2010/main" val="0"/>
                  </a:ext>
                </a:extLst>
              </a:blip>
              <a:srcRect l="15975" r="15975"/>
              <a:stretch/>
            </p:blipFill>
            <p:spPr>
              <a:xfrm>
                <a:off x="1491018" y="1552927"/>
                <a:ext cx="716506" cy="685304"/>
              </a:xfrm>
              <a:prstGeom prst="rect">
                <a:avLst/>
              </a:prstGeom>
            </p:spPr>
          </p:pic>
        </p:grpSp>
        <p:grpSp>
          <p:nvGrpSpPr>
            <p:cNvPr id="6" name="Group 5">
              <a:extLst>
                <a:ext uri="{FF2B5EF4-FFF2-40B4-BE49-F238E27FC236}">
                  <a16:creationId xmlns:a16="http://schemas.microsoft.com/office/drawing/2014/main" id="{12E1CFE6-0A0C-C78A-802B-A09E1AA15201}"/>
                </a:ext>
              </a:extLst>
            </p:cNvPr>
            <p:cNvGrpSpPr/>
            <p:nvPr/>
          </p:nvGrpSpPr>
          <p:grpSpPr>
            <a:xfrm>
              <a:off x="5070434" y="1682751"/>
              <a:ext cx="515371" cy="519608"/>
              <a:chOff x="3717758" y="1335505"/>
              <a:chExt cx="1624262" cy="1637616"/>
            </a:xfrm>
          </p:grpSpPr>
          <p:sp>
            <p:nvSpPr>
              <p:cNvPr id="62" name="Rectangle 61">
                <a:extLst>
                  <a:ext uri="{FF2B5EF4-FFF2-40B4-BE49-F238E27FC236}">
                    <a16:creationId xmlns:a16="http://schemas.microsoft.com/office/drawing/2014/main" id="{B01485A2-F422-51E5-A795-B14ACA36B399}"/>
                  </a:ext>
                </a:extLst>
              </p:cNvPr>
              <p:cNvSpPr/>
              <p:nvPr/>
            </p:nvSpPr>
            <p:spPr>
              <a:xfrm>
                <a:off x="3717758" y="1335505"/>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42BAEEC4-13E3-D41B-CA57-1B775618A967}"/>
                  </a:ext>
                </a:extLst>
              </p:cNvPr>
              <p:cNvSpPr/>
              <p:nvPr/>
            </p:nvSpPr>
            <p:spPr>
              <a:xfrm>
                <a:off x="3898231" y="1549021"/>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2" name="Rectangle 191">
                <a:extLst>
                  <a:ext uri="{FF2B5EF4-FFF2-40B4-BE49-F238E27FC236}">
                    <a16:creationId xmlns:a16="http://schemas.microsoft.com/office/drawing/2014/main" id="{369D7897-2425-1B3B-ABA8-924FD2C88E4F}"/>
                  </a:ext>
                </a:extLst>
              </p:cNvPr>
              <p:cNvSpPr/>
              <p:nvPr/>
            </p:nvSpPr>
            <p:spPr>
              <a:xfrm>
                <a:off x="4078704" y="1762537"/>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3" name="Rectangle 192">
                <a:extLst>
                  <a:ext uri="{FF2B5EF4-FFF2-40B4-BE49-F238E27FC236}">
                    <a16:creationId xmlns:a16="http://schemas.microsoft.com/office/drawing/2014/main" id="{3E84EFC8-A440-C18B-32E9-35B64AE04248}"/>
                  </a:ext>
                </a:extLst>
              </p:cNvPr>
              <p:cNvSpPr/>
              <p:nvPr/>
            </p:nvSpPr>
            <p:spPr>
              <a:xfrm>
                <a:off x="4259179" y="1952079"/>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4" name="Rectangle 193">
                <a:extLst>
                  <a:ext uri="{FF2B5EF4-FFF2-40B4-BE49-F238E27FC236}">
                    <a16:creationId xmlns:a16="http://schemas.microsoft.com/office/drawing/2014/main" id="{278BDA6F-10EE-4A43-F3C6-89031AF0653F}"/>
                  </a:ext>
                </a:extLst>
              </p:cNvPr>
              <p:cNvSpPr/>
              <p:nvPr/>
            </p:nvSpPr>
            <p:spPr>
              <a:xfrm>
                <a:off x="4439652" y="2167005"/>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8830A22-954D-EB8E-BE88-2AAE4F64329E}"/>
                </a:ext>
              </a:extLst>
            </p:cNvPr>
            <p:cNvGrpSpPr/>
            <p:nvPr/>
          </p:nvGrpSpPr>
          <p:grpSpPr>
            <a:xfrm>
              <a:off x="5585805" y="1770834"/>
              <a:ext cx="762099" cy="350599"/>
              <a:chOff x="3841720" y="2038649"/>
              <a:chExt cx="762099" cy="350599"/>
            </a:xfrm>
          </p:grpSpPr>
          <p:grpSp>
            <p:nvGrpSpPr>
              <p:cNvPr id="29" name="Group 28">
                <a:extLst>
                  <a:ext uri="{FF2B5EF4-FFF2-40B4-BE49-F238E27FC236}">
                    <a16:creationId xmlns:a16="http://schemas.microsoft.com/office/drawing/2014/main" id="{1B782438-114C-4C83-A77E-2239E749F018}"/>
                  </a:ext>
                </a:extLst>
              </p:cNvPr>
              <p:cNvGrpSpPr/>
              <p:nvPr/>
            </p:nvGrpSpPr>
            <p:grpSpPr>
              <a:xfrm>
                <a:off x="4011406" y="2038649"/>
                <a:ext cx="347740" cy="350599"/>
                <a:chOff x="3717758" y="1335505"/>
                <a:chExt cx="1624262" cy="1637616"/>
              </a:xfrm>
            </p:grpSpPr>
            <p:sp>
              <p:nvSpPr>
                <p:cNvPr id="57" name="Rectangle 56">
                  <a:extLst>
                    <a:ext uri="{FF2B5EF4-FFF2-40B4-BE49-F238E27FC236}">
                      <a16:creationId xmlns:a16="http://schemas.microsoft.com/office/drawing/2014/main" id="{5DE2BD24-623A-267C-867F-2BBB36586A60}"/>
                    </a:ext>
                  </a:extLst>
                </p:cNvPr>
                <p:cNvSpPr/>
                <p:nvPr/>
              </p:nvSpPr>
              <p:spPr>
                <a:xfrm>
                  <a:off x="3717758" y="1335505"/>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2CE1BABC-0F01-6821-B968-F55520B9DF55}"/>
                    </a:ext>
                  </a:extLst>
                </p:cNvPr>
                <p:cNvSpPr/>
                <p:nvPr/>
              </p:nvSpPr>
              <p:spPr>
                <a:xfrm>
                  <a:off x="3898231" y="1549021"/>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94F70D3-C686-B88F-1BAD-821109B9838A}"/>
                    </a:ext>
                  </a:extLst>
                </p:cNvPr>
                <p:cNvSpPr/>
                <p:nvPr/>
              </p:nvSpPr>
              <p:spPr>
                <a:xfrm>
                  <a:off x="4078704" y="1762537"/>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30C58840-4275-56CC-D2F2-12303190BFFD}"/>
                    </a:ext>
                  </a:extLst>
                </p:cNvPr>
                <p:cNvSpPr/>
                <p:nvPr/>
              </p:nvSpPr>
              <p:spPr>
                <a:xfrm>
                  <a:off x="4259179" y="1952079"/>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F58E6E5-2D30-E9DB-C1FD-C33FB13118C5}"/>
                    </a:ext>
                  </a:extLst>
                </p:cNvPr>
                <p:cNvSpPr/>
                <p:nvPr/>
              </p:nvSpPr>
              <p:spPr>
                <a:xfrm>
                  <a:off x="4439652" y="2167005"/>
                  <a:ext cx="902368" cy="806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B065FDA9-3FFF-B2A4-7C27-8BE03E3A9A88}"/>
                  </a:ext>
                </a:extLst>
              </p:cNvPr>
              <p:cNvGrpSpPr/>
              <p:nvPr/>
            </p:nvGrpSpPr>
            <p:grpSpPr>
              <a:xfrm>
                <a:off x="4324939" y="2063852"/>
                <a:ext cx="179210" cy="231413"/>
                <a:chOff x="7165391" y="1501507"/>
                <a:chExt cx="1130060" cy="1305599"/>
              </a:xfrm>
            </p:grpSpPr>
            <p:sp>
              <p:nvSpPr>
                <p:cNvPr id="42" name="Rectangle 41">
                  <a:extLst>
                    <a:ext uri="{FF2B5EF4-FFF2-40B4-BE49-F238E27FC236}">
                      <a16:creationId xmlns:a16="http://schemas.microsoft.com/office/drawing/2014/main" id="{A6DDF3D1-9022-7598-E943-09D77A194B57}"/>
                    </a:ext>
                  </a:extLst>
                </p:cNvPr>
                <p:cNvSpPr/>
                <p:nvPr/>
              </p:nvSpPr>
              <p:spPr>
                <a:xfrm flipH="1">
                  <a:off x="7165391" y="1501507"/>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5B081DC-DAB5-05D5-0D39-41D4807F69CC}"/>
                    </a:ext>
                  </a:extLst>
                </p:cNvPr>
                <p:cNvSpPr/>
                <p:nvPr/>
              </p:nvSpPr>
              <p:spPr>
                <a:xfrm flipH="1">
                  <a:off x="7391403" y="1789641"/>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AA82C678-8E3D-3BDD-D19A-D1E558937CCD}"/>
                    </a:ext>
                  </a:extLst>
                </p:cNvPr>
                <p:cNvSpPr/>
                <p:nvPr/>
              </p:nvSpPr>
              <p:spPr>
                <a:xfrm flipH="1">
                  <a:off x="7617415" y="2064643"/>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FDC21146-EC4F-EF17-0E42-DB5570A566EE}"/>
                    </a:ext>
                  </a:extLst>
                </p:cNvPr>
                <p:cNvSpPr/>
                <p:nvPr/>
              </p:nvSpPr>
              <p:spPr>
                <a:xfrm flipH="1">
                  <a:off x="7843427" y="2333558"/>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2BBA34D6-89E7-90E6-D99D-3EE3C7E0D42A}"/>
                    </a:ext>
                  </a:extLst>
                </p:cNvPr>
                <p:cNvSpPr/>
                <p:nvPr/>
              </p:nvSpPr>
              <p:spPr>
                <a:xfrm flipH="1">
                  <a:off x="8069439" y="2605202"/>
                  <a:ext cx="226012" cy="2019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1" name="Oval 30">
                <a:extLst>
                  <a:ext uri="{FF2B5EF4-FFF2-40B4-BE49-F238E27FC236}">
                    <a16:creationId xmlns:a16="http://schemas.microsoft.com/office/drawing/2014/main" id="{D34FD480-0EC2-0E85-4CE8-682CAA189DDE}"/>
                  </a:ext>
                </a:extLst>
              </p:cNvPr>
              <p:cNvSpPr/>
              <p:nvPr/>
            </p:nvSpPr>
            <p:spPr>
              <a:xfrm>
                <a:off x="4516779" y="2088185"/>
                <a:ext cx="87040" cy="862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403A7375-E72D-46C9-D1E6-F2A156A193CE}"/>
                  </a:ext>
                </a:extLst>
              </p:cNvPr>
              <p:cNvCxnSpPr/>
              <p:nvPr/>
            </p:nvCxnSpPr>
            <p:spPr>
              <a:xfrm>
                <a:off x="3841720" y="2163666"/>
                <a:ext cx="13063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DED12A-076F-6D7F-B509-3832C00D2079}"/>
                  </a:ext>
                </a:extLst>
              </p:cNvPr>
              <p:cNvCxnSpPr>
                <a:stCxn id="57" idx="0"/>
                <a:endCxn id="42" idx="0"/>
              </p:cNvCxnSpPr>
              <p:nvPr/>
            </p:nvCxnSpPr>
            <p:spPr>
              <a:xfrm>
                <a:off x="4108001" y="2038649"/>
                <a:ext cx="234859" cy="2520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2A7A5B-B742-2562-7AE3-EE76C91BDEAA}"/>
                  </a:ext>
                </a:extLst>
              </p:cNvPr>
              <p:cNvCxnSpPr>
                <a:cxnSpLocks/>
                <a:stCxn id="61" idx="2"/>
                <a:endCxn id="56" idx="2"/>
              </p:cNvCxnSpPr>
              <p:nvPr/>
            </p:nvCxnSpPr>
            <p:spPr>
              <a:xfrm flipV="1">
                <a:off x="4262552" y="2295265"/>
                <a:ext cx="223676" cy="9398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A221351-A5CB-F520-4ACD-5C4689675726}"/>
                  </a:ext>
                </a:extLst>
              </p:cNvPr>
              <p:cNvCxnSpPr>
                <a:cxnSpLocks/>
                <a:stCxn id="42" idx="1"/>
                <a:endCxn id="31" idx="2"/>
              </p:cNvCxnSpPr>
              <p:nvPr/>
            </p:nvCxnSpPr>
            <p:spPr>
              <a:xfrm>
                <a:off x="4360781" y="2081746"/>
                <a:ext cx="155998" cy="4958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0F1140-B67F-F001-E9E8-1D882B101EF3}"/>
                  </a:ext>
                </a:extLst>
              </p:cNvPr>
              <p:cNvCxnSpPr>
                <a:cxnSpLocks/>
                <a:stCxn id="43" idx="1"/>
                <a:endCxn id="31" idx="2"/>
              </p:cNvCxnSpPr>
              <p:nvPr/>
            </p:nvCxnSpPr>
            <p:spPr>
              <a:xfrm flipV="1">
                <a:off x="4396623" y="2131331"/>
                <a:ext cx="120156" cy="148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D9DD8D0-C335-F9FB-7B15-57893AAA3392}"/>
                  </a:ext>
                </a:extLst>
              </p:cNvPr>
              <p:cNvCxnSpPr>
                <a:cxnSpLocks/>
                <a:stCxn id="44" idx="1"/>
                <a:endCxn id="31" idx="2"/>
              </p:cNvCxnSpPr>
              <p:nvPr/>
            </p:nvCxnSpPr>
            <p:spPr>
              <a:xfrm flipV="1">
                <a:off x="4432465" y="2131331"/>
                <a:ext cx="84314" cy="5022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49BA07-4560-8CC2-16BC-B947B17C702B}"/>
                  </a:ext>
                </a:extLst>
              </p:cNvPr>
              <p:cNvCxnSpPr>
                <a:cxnSpLocks/>
                <a:stCxn id="55" idx="1"/>
                <a:endCxn id="31" idx="2"/>
              </p:cNvCxnSpPr>
              <p:nvPr/>
            </p:nvCxnSpPr>
            <p:spPr>
              <a:xfrm flipV="1">
                <a:off x="4468307" y="2131331"/>
                <a:ext cx="48472" cy="9789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9BF5DF-4FA5-858F-2135-3B780AFA529E}"/>
                  </a:ext>
                </a:extLst>
              </p:cNvPr>
              <p:cNvCxnSpPr>
                <a:cxnSpLocks/>
                <a:stCxn id="56" idx="1"/>
                <a:endCxn id="31" idx="2"/>
              </p:cNvCxnSpPr>
              <p:nvPr/>
            </p:nvCxnSpPr>
            <p:spPr>
              <a:xfrm flipV="1">
                <a:off x="4504149" y="2131331"/>
                <a:ext cx="12630" cy="14604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AAE21D20-6803-C3EE-F25E-AA4EF5F447AA}"/>
                </a:ext>
              </a:extLst>
            </p:cNvPr>
            <p:cNvCxnSpPr>
              <a:cxnSpLocks/>
            </p:cNvCxnSpPr>
            <p:nvPr/>
          </p:nvCxnSpPr>
          <p:spPr>
            <a:xfrm>
              <a:off x="4786220" y="1732435"/>
              <a:ext cx="655470" cy="34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F44402-A641-8DE9-7B78-134637E56C73}"/>
                </a:ext>
              </a:extLst>
            </p:cNvPr>
            <p:cNvCxnSpPr>
              <a:cxnSpLocks/>
            </p:cNvCxnSpPr>
            <p:nvPr/>
          </p:nvCxnSpPr>
          <p:spPr>
            <a:xfrm>
              <a:off x="4786220" y="1831824"/>
              <a:ext cx="655470" cy="242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25814B1-248E-E01D-4B09-65CEE897DEEB}"/>
                </a:ext>
              </a:extLst>
            </p:cNvPr>
            <p:cNvSpPr/>
            <p:nvPr/>
          </p:nvSpPr>
          <p:spPr>
            <a:xfrm>
              <a:off x="4687310" y="1734340"/>
              <a:ext cx="98910" cy="993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EB2A1B8-3652-6740-F24E-B9425A036BEB}"/>
                </a:ext>
              </a:extLst>
            </p:cNvPr>
            <p:cNvSpPr txBox="1"/>
            <p:nvPr/>
          </p:nvSpPr>
          <p:spPr>
            <a:xfrm>
              <a:off x="6364580" y="1837625"/>
              <a:ext cx="471283" cy="153888"/>
            </a:xfrm>
            <a:prstGeom prst="rect">
              <a:avLst/>
            </a:prstGeom>
            <a:noFill/>
          </p:spPr>
          <p:txBody>
            <a:bodyPr wrap="none" lIns="0" tIns="0" rIns="0" bIns="0" rtlCol="0">
              <a:spAutoFit/>
            </a:bodyPr>
            <a:lstStyle/>
            <a:p>
              <a:r>
                <a:rPr lang="en-US" sz="1000" dirty="0" err="1">
                  <a:latin typeface="Times New Roman" panose="02020603050405020304" pitchFamily="18" charset="0"/>
                  <a:cs typeface="Times New Roman" panose="02020603050405020304" pitchFamily="18" charset="0"/>
                </a:rPr>
                <a:t>Confuser</a:t>
              </a:r>
              <a:endParaRPr lang="en-US" sz="1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511D103-70F6-614F-0736-FE69302C9EBC}"/>
                </a:ext>
              </a:extLst>
            </p:cNvPr>
            <p:cNvSpPr txBox="1"/>
            <p:nvPr/>
          </p:nvSpPr>
          <p:spPr>
            <a:xfrm>
              <a:off x="5137753" y="2317059"/>
              <a:ext cx="1048887" cy="139464"/>
            </a:xfrm>
            <a:prstGeom prst="rect">
              <a:avLst/>
            </a:prstGeom>
            <a:noFill/>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25 CNN Architectures</a:t>
              </a:r>
            </a:p>
          </p:txBody>
        </p:sp>
        <p:sp>
          <p:nvSpPr>
            <p:cNvPr id="13" name="Rectangle: Rounded Corners 12">
              <a:extLst>
                <a:ext uri="{FF2B5EF4-FFF2-40B4-BE49-F238E27FC236}">
                  <a16:creationId xmlns:a16="http://schemas.microsoft.com/office/drawing/2014/main" id="{A5763CE3-9981-92C0-B78F-58281FB93A97}"/>
                </a:ext>
              </a:extLst>
            </p:cNvPr>
            <p:cNvSpPr/>
            <p:nvPr/>
          </p:nvSpPr>
          <p:spPr>
            <a:xfrm>
              <a:off x="5012997" y="1620379"/>
              <a:ext cx="1346282" cy="65151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Google &amp;amp; DeepMind Researchers Revamp ImageNet | Synced">
              <a:extLst>
                <a:ext uri="{FF2B5EF4-FFF2-40B4-BE49-F238E27FC236}">
                  <a16:creationId xmlns:a16="http://schemas.microsoft.com/office/drawing/2014/main" id="{D02AE978-D8A5-90A9-D7E2-AA4063E4B6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0243" y="871376"/>
              <a:ext cx="874418" cy="37470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3DB2171-19BE-D585-055C-8E4ED0D81FE6}"/>
                </a:ext>
              </a:extLst>
            </p:cNvPr>
            <p:cNvSpPr txBox="1"/>
            <p:nvPr/>
          </p:nvSpPr>
          <p:spPr>
            <a:xfrm>
              <a:off x="5002435" y="1333240"/>
              <a:ext cx="1362682" cy="139464"/>
            </a:xfrm>
            <a:prstGeom prst="rect">
              <a:avLst/>
            </a:prstGeom>
            <a:noFill/>
            <a:ln>
              <a:solidFill>
                <a:schemeClr val="tx1"/>
              </a:solidFill>
            </a:ln>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Custom Pre-training Strategy</a:t>
              </a:r>
            </a:p>
          </p:txBody>
        </p:sp>
        <p:cxnSp>
          <p:nvCxnSpPr>
            <p:cNvPr id="16" name="Straight Connector 15">
              <a:extLst>
                <a:ext uri="{FF2B5EF4-FFF2-40B4-BE49-F238E27FC236}">
                  <a16:creationId xmlns:a16="http://schemas.microsoft.com/office/drawing/2014/main" id="{5CF0AAC3-09DE-AFDF-CCAE-9E130F23B1AD}"/>
                </a:ext>
              </a:extLst>
            </p:cNvPr>
            <p:cNvCxnSpPr>
              <a:stCxn id="15" idx="2"/>
              <a:endCxn id="13" idx="0"/>
            </p:cNvCxnSpPr>
            <p:nvPr/>
          </p:nvCxnSpPr>
          <p:spPr>
            <a:xfrm>
              <a:off x="5683777" y="1472704"/>
              <a:ext cx="2362" cy="147675"/>
            </a:xfrm>
            <a:prstGeom prst="line">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696A5CA-114D-8D3A-670D-8F9EBE070827}"/>
                </a:ext>
              </a:extLst>
            </p:cNvPr>
            <p:cNvCxnSpPr>
              <a:cxnSpLocks/>
              <a:endCxn id="15" idx="0"/>
            </p:cNvCxnSpPr>
            <p:nvPr/>
          </p:nvCxnSpPr>
          <p:spPr>
            <a:xfrm>
              <a:off x="5242224" y="1137915"/>
              <a:ext cx="441553" cy="195326"/>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18" name="Picture 17" descr="A close up of a person's skin&#10;&#10;Description automatically generated with low confidence">
              <a:extLst>
                <a:ext uri="{FF2B5EF4-FFF2-40B4-BE49-F238E27FC236}">
                  <a16:creationId xmlns:a16="http://schemas.microsoft.com/office/drawing/2014/main" id="{10C6A2B2-2AFE-D659-B9D3-E4242BAD3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737382" y="882789"/>
              <a:ext cx="365849" cy="274387"/>
            </a:xfrm>
            <a:prstGeom prst="rect">
              <a:avLst/>
            </a:prstGeom>
          </p:spPr>
        </p:pic>
        <p:pic>
          <p:nvPicPr>
            <p:cNvPr id="19" name="Picture 18">
              <a:extLst>
                <a:ext uri="{FF2B5EF4-FFF2-40B4-BE49-F238E27FC236}">
                  <a16:creationId xmlns:a16="http://schemas.microsoft.com/office/drawing/2014/main" id="{A873D7AA-EA37-1688-C7D7-460D0BF343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000740" y="707351"/>
              <a:ext cx="365851" cy="274388"/>
            </a:xfrm>
            <a:prstGeom prst="rect">
              <a:avLst/>
            </a:prstGeom>
          </p:spPr>
        </p:pic>
        <p:sp>
          <p:nvSpPr>
            <p:cNvPr id="20" name="TextBox 19">
              <a:extLst>
                <a:ext uri="{FF2B5EF4-FFF2-40B4-BE49-F238E27FC236}">
                  <a16:creationId xmlns:a16="http://schemas.microsoft.com/office/drawing/2014/main" id="{92C162B2-6029-F199-ECB3-FD3739C20F35}"/>
                </a:ext>
              </a:extLst>
            </p:cNvPr>
            <p:cNvSpPr txBox="1"/>
            <p:nvPr/>
          </p:nvSpPr>
          <p:spPr>
            <a:xfrm>
              <a:off x="5777888" y="1005559"/>
              <a:ext cx="495328" cy="123111"/>
            </a:xfrm>
            <a:prstGeom prst="rect">
              <a:avLst/>
            </a:prstGeom>
            <a:noFill/>
          </p:spPr>
          <p:txBody>
            <a:bodyPr wrap="square" lIns="0" tIns="0" rIns="0" bIns="0" rtlCol="0">
              <a:spAutoFit/>
            </a:bodyPr>
            <a:lstStyle/>
            <a:p>
              <a:r>
                <a:rPr lang="en-US" sz="800" dirty="0">
                  <a:latin typeface="Times New Roman" panose="02020603050405020304" pitchFamily="18" charset="0"/>
                  <a:cs typeface="Times New Roman" panose="02020603050405020304" pitchFamily="18" charset="0"/>
                </a:rPr>
                <a:t>HAM10000</a:t>
              </a:r>
            </a:p>
          </p:txBody>
        </p:sp>
        <p:cxnSp>
          <p:nvCxnSpPr>
            <p:cNvPr id="21" name="Straight Arrow Connector 20">
              <a:extLst>
                <a:ext uri="{FF2B5EF4-FFF2-40B4-BE49-F238E27FC236}">
                  <a16:creationId xmlns:a16="http://schemas.microsoft.com/office/drawing/2014/main" id="{03E3E3C3-78B7-1D91-2CC3-150C9AB5A05B}"/>
                </a:ext>
              </a:extLst>
            </p:cNvPr>
            <p:cNvCxnSpPr>
              <a:cxnSpLocks/>
              <a:stCxn id="20" idx="2"/>
              <a:endCxn id="15" idx="0"/>
            </p:cNvCxnSpPr>
            <p:nvPr/>
          </p:nvCxnSpPr>
          <p:spPr>
            <a:xfrm flipH="1">
              <a:off x="5683777" y="1128670"/>
              <a:ext cx="341776" cy="20457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07DA9AE-21E8-759D-DC02-0B03A9620CB7}"/>
                </a:ext>
              </a:extLst>
            </p:cNvPr>
            <p:cNvSpPr txBox="1"/>
            <p:nvPr/>
          </p:nvSpPr>
          <p:spPr>
            <a:xfrm>
              <a:off x="6367980" y="1722059"/>
              <a:ext cx="960199" cy="153888"/>
            </a:xfrm>
            <a:prstGeom prst="rect">
              <a:avLst/>
            </a:prstGeom>
            <a:noFill/>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Erythema </a:t>
              </a:r>
              <a:r>
                <a:rPr lang="en-US" sz="1000" dirty="0" err="1">
                  <a:latin typeface="Times New Roman" panose="02020603050405020304" pitchFamily="18" charset="0"/>
                  <a:cs typeface="Times New Roman" panose="02020603050405020304" pitchFamily="18" charset="0"/>
                </a:rPr>
                <a:t>Migrans</a:t>
              </a:r>
              <a:endParaRPr lang="en-US" sz="1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296ECEB-47C0-295E-76A6-C1BAEABDD773}"/>
                </a:ext>
              </a:extLst>
            </p:cNvPr>
            <p:cNvSpPr txBox="1"/>
            <p:nvPr/>
          </p:nvSpPr>
          <p:spPr>
            <a:xfrm>
              <a:off x="3899045" y="1426508"/>
              <a:ext cx="1064394" cy="153888"/>
            </a:xfrm>
            <a:prstGeom prst="rect">
              <a:avLst/>
            </a:prstGeom>
            <a:noFill/>
          </p:spPr>
          <p:txBody>
            <a:bodyPr wrap="none" lIns="0" tIns="0" rIns="0" bIns="0" rtlCol="0">
              <a:spAutoFit/>
            </a:bodyPr>
            <a:lstStyle/>
            <a:p>
              <a:r>
                <a:rPr lang="en-US" sz="1000" dirty="0">
                  <a:latin typeface="Times New Roman" panose="02020603050405020304" pitchFamily="18" charset="0"/>
                  <a:cs typeface="Times New Roman" panose="02020603050405020304" pitchFamily="18" charset="0"/>
                </a:rPr>
                <a:t>Novel Lyme Dataset</a:t>
              </a:r>
            </a:p>
          </p:txBody>
        </p:sp>
      </p:grpSp>
      <p:pic>
        <p:nvPicPr>
          <p:cNvPr id="200" name="Picture 199">
            <a:extLst>
              <a:ext uri="{FF2B5EF4-FFF2-40B4-BE49-F238E27FC236}">
                <a16:creationId xmlns:a16="http://schemas.microsoft.com/office/drawing/2014/main" id="{BFD9B325-107D-81B4-DD87-FF6424351CD3}"/>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flipH="1">
            <a:off x="5981310" y="4546135"/>
            <a:ext cx="1219200" cy="731520"/>
          </a:xfrm>
          <a:prstGeom prst="rect">
            <a:avLst/>
          </a:prstGeom>
        </p:spPr>
      </p:pic>
      <p:sp>
        <p:nvSpPr>
          <p:cNvPr id="201" name="Oval 200">
            <a:extLst>
              <a:ext uri="{FF2B5EF4-FFF2-40B4-BE49-F238E27FC236}">
                <a16:creationId xmlns:a16="http://schemas.microsoft.com/office/drawing/2014/main" id="{0E756098-4442-BB72-3F36-D00C42975016}"/>
              </a:ext>
            </a:extLst>
          </p:cNvPr>
          <p:cNvSpPr/>
          <p:nvPr/>
        </p:nvSpPr>
        <p:spPr>
          <a:xfrm>
            <a:off x="5654843" y="3716493"/>
            <a:ext cx="1879700" cy="633568"/>
          </a:xfrm>
          <a:prstGeom prst="ellipse">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0"/>
              </a:rPr>
              <a:t>Misclassified</a:t>
            </a:r>
          </a:p>
          <a:p>
            <a:pPr algn="ctr"/>
            <a:r>
              <a:rPr lang="en-US" sz="1400" dirty="0">
                <a:solidFill>
                  <a:schemeClr val="tx1"/>
                </a:solidFill>
                <a:latin typeface="Montserrat" pitchFamily="2" charset="0"/>
              </a:rPr>
              <a:t>images</a:t>
            </a:r>
          </a:p>
        </p:txBody>
      </p:sp>
      <p:cxnSp>
        <p:nvCxnSpPr>
          <p:cNvPr id="202" name="Straight Arrow Connector 201">
            <a:extLst>
              <a:ext uri="{FF2B5EF4-FFF2-40B4-BE49-F238E27FC236}">
                <a16:creationId xmlns:a16="http://schemas.microsoft.com/office/drawing/2014/main" id="{123C2EFE-8099-94CF-9785-E38C9FE96F2F}"/>
              </a:ext>
            </a:extLst>
          </p:cNvPr>
          <p:cNvCxnSpPr>
            <a:cxnSpLocks/>
            <a:stCxn id="201" idx="4"/>
            <a:endCxn id="200" idx="0"/>
          </p:cNvCxnSpPr>
          <p:nvPr/>
        </p:nvCxnSpPr>
        <p:spPr>
          <a:xfrm flipH="1">
            <a:off x="6590910" y="4350061"/>
            <a:ext cx="3783" cy="1960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3" name="Rounded Rectangle 10">
            <a:extLst>
              <a:ext uri="{FF2B5EF4-FFF2-40B4-BE49-F238E27FC236}">
                <a16:creationId xmlns:a16="http://schemas.microsoft.com/office/drawing/2014/main" id="{8EF9D2F9-76D3-73CB-C3EB-686D90CACD4A}"/>
              </a:ext>
            </a:extLst>
          </p:cNvPr>
          <p:cNvSpPr/>
          <p:nvPr/>
        </p:nvSpPr>
        <p:spPr>
          <a:xfrm>
            <a:off x="5698415" y="5501620"/>
            <a:ext cx="1784991" cy="758952"/>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0"/>
              </a:rPr>
              <a:t>Initial labeling error!</a:t>
            </a:r>
          </a:p>
        </p:txBody>
      </p:sp>
      <p:sp>
        <p:nvSpPr>
          <p:cNvPr id="206" name="Rectangle 205">
            <a:extLst>
              <a:ext uri="{FF2B5EF4-FFF2-40B4-BE49-F238E27FC236}">
                <a16:creationId xmlns:a16="http://schemas.microsoft.com/office/drawing/2014/main" id="{55A636BF-E526-E0CA-918B-CD14CEA8A29D}"/>
              </a:ext>
            </a:extLst>
          </p:cNvPr>
          <p:cNvSpPr/>
          <p:nvPr/>
        </p:nvSpPr>
        <p:spPr>
          <a:xfrm>
            <a:off x="4701150" y="1332910"/>
            <a:ext cx="3779520" cy="2157591"/>
          </a:xfrm>
          <a:prstGeom prst="rect">
            <a:avLst/>
          </a:prstGeom>
          <a:noFill/>
          <a:ln>
            <a:solidFill>
              <a:schemeClr val="tx1"/>
            </a:solidFill>
            <a:prstDash val="dash"/>
            <a:extLst>
              <a:ext uri="{C807C97D-BFC1-408E-A445-0C87EB9F89A2}">
                <ask:lineSketchStyleProps xmlns:ask="http://schemas.microsoft.com/office/drawing/2018/sketchyshapes" sd="306801416">
                  <a:custGeom>
                    <a:avLst/>
                    <a:gdLst>
                      <a:gd name="connsiteX0" fmla="*/ 0 w 2882657"/>
                      <a:gd name="connsiteY0" fmla="*/ 0 h 2819400"/>
                      <a:gd name="connsiteX1" fmla="*/ 2882657 w 2882657"/>
                      <a:gd name="connsiteY1" fmla="*/ 0 h 2819400"/>
                      <a:gd name="connsiteX2" fmla="*/ 2882657 w 2882657"/>
                      <a:gd name="connsiteY2" fmla="*/ 2819400 h 2819400"/>
                      <a:gd name="connsiteX3" fmla="*/ 0 w 2882657"/>
                      <a:gd name="connsiteY3" fmla="*/ 2819400 h 2819400"/>
                      <a:gd name="connsiteX4" fmla="*/ 0 w 2882657"/>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657" h="2819400" extrusionOk="0">
                        <a:moveTo>
                          <a:pt x="0" y="0"/>
                        </a:moveTo>
                        <a:cubicBezTo>
                          <a:pt x="1082633" y="-156891"/>
                          <a:pt x="2363232" y="-51183"/>
                          <a:pt x="2882657" y="0"/>
                        </a:cubicBezTo>
                        <a:cubicBezTo>
                          <a:pt x="3017065" y="1085667"/>
                          <a:pt x="3007715" y="2146420"/>
                          <a:pt x="2882657" y="2819400"/>
                        </a:cubicBezTo>
                        <a:cubicBezTo>
                          <a:pt x="1886840" y="2858180"/>
                          <a:pt x="1099917" y="2665836"/>
                          <a:pt x="0" y="2819400"/>
                        </a:cubicBezTo>
                        <a:cubicBezTo>
                          <a:pt x="59319" y="1832714"/>
                          <a:pt x="-169866" y="109102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Arrow Connector 210">
            <a:extLst>
              <a:ext uri="{FF2B5EF4-FFF2-40B4-BE49-F238E27FC236}">
                <a16:creationId xmlns:a16="http://schemas.microsoft.com/office/drawing/2014/main" id="{E5037094-6492-0C45-D9C7-FD68A3EFC736}"/>
              </a:ext>
            </a:extLst>
          </p:cNvPr>
          <p:cNvCxnSpPr>
            <a:cxnSpLocks/>
            <a:stCxn id="200" idx="2"/>
            <a:endCxn id="203" idx="0"/>
          </p:cNvCxnSpPr>
          <p:nvPr/>
        </p:nvCxnSpPr>
        <p:spPr>
          <a:xfrm>
            <a:off x="6590910" y="5277655"/>
            <a:ext cx="1" cy="223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EF2FEDBD-AFD7-F3DE-7982-353DB30E56DF}"/>
              </a:ext>
            </a:extLst>
          </p:cNvPr>
          <p:cNvCxnSpPr>
            <a:cxnSpLocks/>
            <a:stCxn id="206" idx="2"/>
            <a:endCxn id="201" idx="0"/>
          </p:cNvCxnSpPr>
          <p:nvPr/>
        </p:nvCxnSpPr>
        <p:spPr>
          <a:xfrm>
            <a:off x="6590910" y="3490501"/>
            <a:ext cx="3783" cy="2259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5" name="Rounded Rectangle 10">
            <a:extLst>
              <a:ext uri="{FF2B5EF4-FFF2-40B4-BE49-F238E27FC236}">
                <a16:creationId xmlns:a16="http://schemas.microsoft.com/office/drawing/2014/main" id="{3E4F406E-74C4-70CE-CBDC-0C2CE4BDFA3B}"/>
              </a:ext>
            </a:extLst>
          </p:cNvPr>
          <p:cNvSpPr/>
          <p:nvPr/>
        </p:nvSpPr>
        <p:spPr>
          <a:xfrm>
            <a:off x="7948865" y="5501620"/>
            <a:ext cx="2890770" cy="758952"/>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0"/>
              </a:rPr>
              <a:t>Proper diagnosis of EM requires both lesion image and patient data [</a:t>
            </a:r>
            <a:r>
              <a:rPr lang="en-US" sz="1400" dirty="0">
                <a:solidFill>
                  <a:schemeClr val="tx1"/>
                </a:solidFill>
                <a:latin typeface="Montserrat" pitchFamily="2" charset="0"/>
                <a:hlinkClick r:id="rId10" action="ppaction://hlinksldjump">
                  <a:extLst>
                    <a:ext uri="{A12FA001-AC4F-418D-AE19-62706E023703}">
                      <ahyp:hlinkClr xmlns:ahyp="http://schemas.microsoft.com/office/drawing/2018/hyperlinkcolor" val="tx"/>
                    </a:ext>
                  </a:extLst>
                </a:hlinkClick>
              </a:rPr>
              <a:t>9</a:t>
            </a:r>
            <a:r>
              <a:rPr lang="en-US" sz="1400" dirty="0">
                <a:solidFill>
                  <a:schemeClr val="tx1"/>
                </a:solidFill>
                <a:latin typeface="Montserrat" pitchFamily="2" charset="0"/>
              </a:rPr>
              <a:t>].</a:t>
            </a:r>
          </a:p>
        </p:txBody>
      </p:sp>
      <p:cxnSp>
        <p:nvCxnSpPr>
          <p:cNvPr id="226" name="Straight Arrow Connector 225">
            <a:extLst>
              <a:ext uri="{FF2B5EF4-FFF2-40B4-BE49-F238E27FC236}">
                <a16:creationId xmlns:a16="http://schemas.microsoft.com/office/drawing/2014/main" id="{4C60FFF3-3B23-DEC3-B4F1-9D46A76EEBA0}"/>
              </a:ext>
            </a:extLst>
          </p:cNvPr>
          <p:cNvCxnSpPr>
            <a:cxnSpLocks/>
            <a:stCxn id="203" idx="3"/>
            <a:endCxn id="225" idx="1"/>
          </p:cNvCxnSpPr>
          <p:nvPr/>
        </p:nvCxnSpPr>
        <p:spPr>
          <a:xfrm>
            <a:off x="7483406" y="5881096"/>
            <a:ext cx="4654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8" name="Footer Placeholder 447">
            <a:extLst>
              <a:ext uri="{FF2B5EF4-FFF2-40B4-BE49-F238E27FC236}">
                <a16:creationId xmlns:a16="http://schemas.microsoft.com/office/drawing/2014/main" id="{14F5824C-9BCC-D3C6-44AD-06364B88DC91}"/>
              </a:ext>
            </a:extLst>
          </p:cNvPr>
          <p:cNvSpPr>
            <a:spLocks noGrp="1"/>
          </p:cNvSpPr>
          <p:nvPr>
            <p:ph type="ftr" sz="quarter" idx="11"/>
          </p:nvPr>
        </p:nvSpPr>
        <p:spPr/>
        <p:txBody>
          <a:bodyPr/>
          <a:lstStyle/>
          <a:p>
            <a:r>
              <a:rPr lang="en-US"/>
              <a:t>Multimodal skin lesion classification with data scarcity problem</a:t>
            </a:r>
          </a:p>
        </p:txBody>
      </p:sp>
      <p:sp>
        <p:nvSpPr>
          <p:cNvPr id="24" name="InSlideAnimateShapeca76586b-cf1c-4016-a077-a6dc4cae8834">
            <a:extLst>
              <a:ext uri="{FF2B5EF4-FFF2-40B4-BE49-F238E27FC236}">
                <a16:creationId xmlns:a16="http://schemas.microsoft.com/office/drawing/2014/main" id="{E21B2889-4267-A474-C5C6-536568046CEE}"/>
              </a:ext>
            </a:extLst>
          </p:cNvPr>
          <p:cNvSpPr/>
          <p:nvPr/>
        </p:nvSpPr>
        <p:spPr>
          <a:xfrm rot="5400000">
            <a:off x="5327754" y="3844034"/>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nSlideAnimateShape814e324c-b3d3-4737-be2d-0e61fdb470f2">
            <a:extLst>
              <a:ext uri="{FF2B5EF4-FFF2-40B4-BE49-F238E27FC236}">
                <a16:creationId xmlns:a16="http://schemas.microsoft.com/office/drawing/2014/main" id="{258CE8E8-6FDE-2E1C-F64B-8FCD19B64061}"/>
              </a:ext>
            </a:extLst>
          </p:cNvPr>
          <p:cNvSpPr/>
          <p:nvPr/>
        </p:nvSpPr>
        <p:spPr>
          <a:xfrm rot="5400000">
            <a:off x="5758914" y="4693637"/>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nSlideAnimateShape8a03d7b8-ca4e-4b24-bce2-9608d51360e3">
            <a:extLst>
              <a:ext uri="{FF2B5EF4-FFF2-40B4-BE49-F238E27FC236}">
                <a16:creationId xmlns:a16="http://schemas.microsoft.com/office/drawing/2014/main" id="{CC46CC79-0766-A7CB-5DA2-C8F295C975A8}"/>
              </a:ext>
            </a:extLst>
          </p:cNvPr>
          <p:cNvSpPr/>
          <p:nvPr/>
        </p:nvSpPr>
        <p:spPr>
          <a:xfrm rot="5400000">
            <a:off x="5363777" y="5698438"/>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nSlideAnimateShape105ed79f-6a7a-4fbc-8c09-0e6fb6c29103">
            <a:extLst>
              <a:ext uri="{FF2B5EF4-FFF2-40B4-BE49-F238E27FC236}">
                <a16:creationId xmlns:a16="http://schemas.microsoft.com/office/drawing/2014/main" id="{A0730776-1F71-8088-4AE1-348144750FD1}"/>
              </a:ext>
            </a:extLst>
          </p:cNvPr>
          <p:cNvSpPr/>
          <p:nvPr/>
        </p:nvSpPr>
        <p:spPr>
          <a:xfrm rot="10800000">
            <a:off x="9292341" y="5129063"/>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ptLabsAgenda_&amp;^@BeamShapeBackground_&amp;^@2023041414552447170">
            <a:extLst>
              <a:ext uri="{FF2B5EF4-FFF2-40B4-BE49-F238E27FC236}">
                <a16:creationId xmlns:a16="http://schemas.microsoft.com/office/drawing/2014/main" id="{174FB3A5-8B8A-3753-EA9F-4FA3E55CBA7D}"/>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Slide Number Placeholder 34">
            <a:extLst>
              <a:ext uri="{FF2B5EF4-FFF2-40B4-BE49-F238E27FC236}">
                <a16:creationId xmlns:a16="http://schemas.microsoft.com/office/drawing/2014/main" id="{A8FBB7A6-F73F-05F9-AE0B-9990E33E015F}"/>
              </a:ext>
            </a:extLst>
          </p:cNvPr>
          <p:cNvSpPr>
            <a:spLocks noGrp="1"/>
          </p:cNvSpPr>
          <p:nvPr>
            <p:ph type="sldNum" sz="quarter" idx="12"/>
          </p:nvPr>
        </p:nvSpPr>
        <p:spPr/>
        <p:txBody>
          <a:bodyPr/>
          <a:lstStyle/>
          <a:p>
            <a:fld id="{6DCCA1CE-54D3-4B1F-BAFE-BDD10B4D91A3}" type="slidenum">
              <a:rPr lang="en-US" smtClean="0"/>
              <a:pPr/>
              <a:t>28</a:t>
            </a:fld>
            <a:r>
              <a:rPr lang="en-US"/>
              <a:t>/52</a:t>
            </a:r>
            <a:endParaRPr lang="en-US" dirty="0"/>
          </a:p>
        </p:txBody>
      </p:sp>
      <p:sp>
        <p:nvSpPr>
          <p:cNvPr id="485" name="PptLabsAgenda_&amp;^@BeamShapeText_&amp;^@Introduction_2">
            <a:extLst>
              <a:ext uri="{FF2B5EF4-FFF2-40B4-BE49-F238E27FC236}">
                <a16:creationId xmlns:a16="http://schemas.microsoft.com/office/drawing/2014/main" id="{384F8F01-6872-D78B-FEF1-4366E0C3280A}"/>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486" name="PptLabsAgenda_&amp;^@BeamShapeText_&amp;^@Introduction_2">
            <a:extLst>
              <a:ext uri="{FF2B5EF4-FFF2-40B4-BE49-F238E27FC236}">
                <a16:creationId xmlns:a16="http://schemas.microsoft.com/office/drawing/2014/main" id="{7D581DC2-06D3-ED9F-2A67-29B21FCC1FB0}"/>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487" name="PptLabsAgenda_&amp;^@BeamShapeText_&amp;^@Introduction_2">
            <a:extLst>
              <a:ext uri="{FF2B5EF4-FFF2-40B4-BE49-F238E27FC236}">
                <a16:creationId xmlns:a16="http://schemas.microsoft.com/office/drawing/2014/main" id="{E548A36D-BEA6-19E8-41F9-EA1C8BD4E811}"/>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488" name="PptLabsAgenda_&amp;^@BeamShapeText_&amp;^@Introduction_2">
            <a:extLst>
              <a:ext uri="{FF2B5EF4-FFF2-40B4-BE49-F238E27FC236}">
                <a16:creationId xmlns:a16="http://schemas.microsoft.com/office/drawing/2014/main" id="{BD257512-4C19-0113-6842-AB5CFD091F1A}"/>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489" name="Oval 4">
            <a:extLst>
              <a:ext uri="{FF2B5EF4-FFF2-40B4-BE49-F238E27FC236}">
                <a16:creationId xmlns:a16="http://schemas.microsoft.com/office/drawing/2014/main" id="{50139F1C-AC9B-DD09-70FF-E3C91787AA0B}"/>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0" name="Oval 5">
            <a:extLst>
              <a:ext uri="{FF2B5EF4-FFF2-40B4-BE49-F238E27FC236}">
                <a16:creationId xmlns:a16="http://schemas.microsoft.com/office/drawing/2014/main" id="{31DA043C-19F7-2443-DBCE-D3C3FDB6E919}"/>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1" name="Oval 6">
            <a:extLst>
              <a:ext uri="{FF2B5EF4-FFF2-40B4-BE49-F238E27FC236}">
                <a16:creationId xmlns:a16="http://schemas.microsoft.com/office/drawing/2014/main" id="{8B0B4369-65FA-D431-A65B-6D1797D9CD33}"/>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2" name="Oval 7">
            <a:extLst>
              <a:ext uri="{FF2B5EF4-FFF2-40B4-BE49-F238E27FC236}">
                <a16:creationId xmlns:a16="http://schemas.microsoft.com/office/drawing/2014/main" id="{9237225F-EAC3-428C-16C4-A9C94938D175}"/>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3" name="Oval 8">
            <a:extLst>
              <a:ext uri="{FF2B5EF4-FFF2-40B4-BE49-F238E27FC236}">
                <a16:creationId xmlns:a16="http://schemas.microsoft.com/office/drawing/2014/main" id="{F0EE13DC-AC40-F109-41A4-E237F3568B48}"/>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4" name="Oval 9">
            <a:extLst>
              <a:ext uri="{FF2B5EF4-FFF2-40B4-BE49-F238E27FC236}">
                <a16:creationId xmlns:a16="http://schemas.microsoft.com/office/drawing/2014/main" id="{9515E372-E5DE-F84E-19F5-FAC48AAEBD67}"/>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5" name="Oval 10">
            <a:extLst>
              <a:ext uri="{FF2B5EF4-FFF2-40B4-BE49-F238E27FC236}">
                <a16:creationId xmlns:a16="http://schemas.microsoft.com/office/drawing/2014/main" id="{269138A0-CCB8-63A9-90C8-4E6A698032D4}"/>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6" name="Oval 4">
            <a:extLst>
              <a:ext uri="{FF2B5EF4-FFF2-40B4-BE49-F238E27FC236}">
                <a16:creationId xmlns:a16="http://schemas.microsoft.com/office/drawing/2014/main" id="{C3BBBE55-FD71-6640-B1E0-CAF90D32C169}"/>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7" name="Oval 5">
            <a:extLst>
              <a:ext uri="{FF2B5EF4-FFF2-40B4-BE49-F238E27FC236}">
                <a16:creationId xmlns:a16="http://schemas.microsoft.com/office/drawing/2014/main" id="{ED4A99EF-A630-79CE-78E6-E1AB7BF998AF}"/>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8" name="Oval 6">
            <a:extLst>
              <a:ext uri="{FF2B5EF4-FFF2-40B4-BE49-F238E27FC236}">
                <a16:creationId xmlns:a16="http://schemas.microsoft.com/office/drawing/2014/main" id="{60CC531A-6585-7CB6-F111-B53E3FFF9EA6}"/>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9" name="Oval 7">
            <a:extLst>
              <a:ext uri="{FF2B5EF4-FFF2-40B4-BE49-F238E27FC236}">
                <a16:creationId xmlns:a16="http://schemas.microsoft.com/office/drawing/2014/main" id="{F6BE4B91-FC34-C484-723A-A49AE498CA2A}"/>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0" name="Oval 8">
            <a:extLst>
              <a:ext uri="{FF2B5EF4-FFF2-40B4-BE49-F238E27FC236}">
                <a16:creationId xmlns:a16="http://schemas.microsoft.com/office/drawing/2014/main" id="{0A81958F-523B-A6A1-A241-47ADE80BDDFB}"/>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01" name="Oval 9">
            <a:extLst>
              <a:ext uri="{FF2B5EF4-FFF2-40B4-BE49-F238E27FC236}">
                <a16:creationId xmlns:a16="http://schemas.microsoft.com/office/drawing/2014/main" id="{36F48829-A761-E1AB-495B-172BD424BC46}"/>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2" name="Oval 9">
            <a:extLst>
              <a:ext uri="{FF2B5EF4-FFF2-40B4-BE49-F238E27FC236}">
                <a16:creationId xmlns:a16="http://schemas.microsoft.com/office/drawing/2014/main" id="{30AFA9CA-60DD-F364-A432-B0F45B01EBC0}"/>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3" name="Oval 10">
            <a:extLst>
              <a:ext uri="{FF2B5EF4-FFF2-40B4-BE49-F238E27FC236}">
                <a16:creationId xmlns:a16="http://schemas.microsoft.com/office/drawing/2014/main" id="{2533A706-FF9E-9537-D034-B07EDF0508DF}"/>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4" name="Oval 11">
            <a:extLst>
              <a:ext uri="{FF2B5EF4-FFF2-40B4-BE49-F238E27FC236}">
                <a16:creationId xmlns:a16="http://schemas.microsoft.com/office/drawing/2014/main" id="{57C9E713-6978-FF66-11E1-8B4DD5F98B99}"/>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5" name="Oval 12">
            <a:extLst>
              <a:ext uri="{FF2B5EF4-FFF2-40B4-BE49-F238E27FC236}">
                <a16:creationId xmlns:a16="http://schemas.microsoft.com/office/drawing/2014/main" id="{30980036-817A-0E53-8BF1-4FD7C3BEBD55}"/>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06" name="Oval 13">
            <a:extLst>
              <a:ext uri="{FF2B5EF4-FFF2-40B4-BE49-F238E27FC236}">
                <a16:creationId xmlns:a16="http://schemas.microsoft.com/office/drawing/2014/main" id="{ECAF5B13-590D-AD6C-7680-2F2123703530}"/>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7" name="Oval 13">
            <a:extLst>
              <a:ext uri="{FF2B5EF4-FFF2-40B4-BE49-F238E27FC236}">
                <a16:creationId xmlns:a16="http://schemas.microsoft.com/office/drawing/2014/main" id="{F9CF31F4-895B-2B10-1D2A-085D9DE8FBDC}"/>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8" name="Oval 13">
            <a:extLst>
              <a:ext uri="{FF2B5EF4-FFF2-40B4-BE49-F238E27FC236}">
                <a16:creationId xmlns:a16="http://schemas.microsoft.com/office/drawing/2014/main" id="{4C3E0B8F-B157-1113-28EF-15F7714D1997}"/>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9" name="Oval 9">
            <a:extLst>
              <a:ext uri="{FF2B5EF4-FFF2-40B4-BE49-F238E27FC236}">
                <a16:creationId xmlns:a16="http://schemas.microsoft.com/office/drawing/2014/main" id="{73112302-483E-DA16-25FF-C1CEDCBD3F5D}"/>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0" name="Oval 10">
            <a:extLst>
              <a:ext uri="{FF2B5EF4-FFF2-40B4-BE49-F238E27FC236}">
                <a16:creationId xmlns:a16="http://schemas.microsoft.com/office/drawing/2014/main" id="{28679D9F-41E0-A1A7-D4E2-B77D9CBF67E9}"/>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1" name="Oval 11">
            <a:extLst>
              <a:ext uri="{FF2B5EF4-FFF2-40B4-BE49-F238E27FC236}">
                <a16:creationId xmlns:a16="http://schemas.microsoft.com/office/drawing/2014/main" id="{5CFC61CF-1E1A-D847-8285-AEDD52004644}"/>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8" name="Oval 12">
            <a:extLst>
              <a:ext uri="{FF2B5EF4-FFF2-40B4-BE49-F238E27FC236}">
                <a16:creationId xmlns:a16="http://schemas.microsoft.com/office/drawing/2014/main" id="{FCE820A9-93FB-B587-2E35-2C1B5A13D125}"/>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9" name="Oval 13">
            <a:extLst>
              <a:ext uri="{FF2B5EF4-FFF2-40B4-BE49-F238E27FC236}">
                <a16:creationId xmlns:a16="http://schemas.microsoft.com/office/drawing/2014/main" id="{89F42D54-9E09-6CFD-0CF6-27CDE498B0E0}"/>
              </a:ext>
            </a:extLst>
          </p:cNvPr>
          <p:cNvSpPr>
            <a:spLocks/>
          </p:cNvSpPr>
          <p:nvPr/>
        </p:nvSpPr>
        <p:spPr>
          <a:xfrm>
            <a:off x="8418357"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4" name="Oval 13">
            <a:extLst>
              <a:ext uri="{FF2B5EF4-FFF2-40B4-BE49-F238E27FC236}">
                <a16:creationId xmlns:a16="http://schemas.microsoft.com/office/drawing/2014/main" id="{C120E2C9-D09D-BDCA-A2C6-2F06DF80B778}"/>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5" name="Oval 13">
            <a:extLst>
              <a:ext uri="{FF2B5EF4-FFF2-40B4-BE49-F238E27FC236}">
                <a16:creationId xmlns:a16="http://schemas.microsoft.com/office/drawing/2014/main" id="{1F115C8D-9DCE-B013-5C3B-0067BC0A09CF}"/>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9">
            <a:extLst>
              <a:ext uri="{FF2B5EF4-FFF2-40B4-BE49-F238E27FC236}">
                <a16:creationId xmlns:a16="http://schemas.microsoft.com/office/drawing/2014/main" id="{40DF9653-7266-5BAB-5569-4D1B9F9BB96B}"/>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8" name="Oval 10">
            <a:extLst>
              <a:ext uri="{FF2B5EF4-FFF2-40B4-BE49-F238E27FC236}">
                <a16:creationId xmlns:a16="http://schemas.microsoft.com/office/drawing/2014/main" id="{422005B9-F67E-2931-4AAC-5C56C5D20EE3}"/>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11">
            <a:extLst>
              <a:ext uri="{FF2B5EF4-FFF2-40B4-BE49-F238E27FC236}">
                <a16:creationId xmlns:a16="http://schemas.microsoft.com/office/drawing/2014/main" id="{990C531D-2B2A-5991-BA95-2D57167785D1}"/>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0" name="Oval 12">
            <a:extLst>
              <a:ext uri="{FF2B5EF4-FFF2-40B4-BE49-F238E27FC236}">
                <a16:creationId xmlns:a16="http://schemas.microsoft.com/office/drawing/2014/main" id="{44D8B28D-3715-E2CE-4083-6D7320759BD8}"/>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2" name="Oval 13">
            <a:extLst>
              <a:ext uri="{FF2B5EF4-FFF2-40B4-BE49-F238E27FC236}">
                <a16:creationId xmlns:a16="http://schemas.microsoft.com/office/drawing/2014/main" id="{D628D73A-B214-BEA8-7909-3215E2359F3C}"/>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13">
            <a:extLst>
              <a:ext uri="{FF2B5EF4-FFF2-40B4-BE49-F238E27FC236}">
                <a16:creationId xmlns:a16="http://schemas.microsoft.com/office/drawing/2014/main" id="{692D6B5D-B08B-3AB3-D1AF-6189C33F6467}"/>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13">
            <a:extLst>
              <a:ext uri="{FF2B5EF4-FFF2-40B4-BE49-F238E27FC236}">
                <a16:creationId xmlns:a16="http://schemas.microsoft.com/office/drawing/2014/main" id="{7A28F02E-AF78-49A1-6641-74B84F5B21A2}"/>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5" name="Oval 11">
            <a:extLst>
              <a:ext uri="{FF2B5EF4-FFF2-40B4-BE49-F238E27FC236}">
                <a16:creationId xmlns:a16="http://schemas.microsoft.com/office/drawing/2014/main" id="{BFE96F81-F750-9A0A-DC24-2FD3B2B64CB3}"/>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12">
            <a:extLst>
              <a:ext uri="{FF2B5EF4-FFF2-40B4-BE49-F238E27FC236}">
                <a16:creationId xmlns:a16="http://schemas.microsoft.com/office/drawing/2014/main" id="{B51A3CB3-C47B-C188-0202-007CAB8982FA}"/>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9" name="Oval 13">
            <a:extLst>
              <a:ext uri="{FF2B5EF4-FFF2-40B4-BE49-F238E27FC236}">
                <a16:creationId xmlns:a16="http://schemas.microsoft.com/office/drawing/2014/main" id="{43356D32-BB1A-076A-91E3-8F6CC9C22951}"/>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12">
            <a:extLst>
              <a:ext uri="{FF2B5EF4-FFF2-40B4-BE49-F238E27FC236}">
                <a16:creationId xmlns:a16="http://schemas.microsoft.com/office/drawing/2014/main" id="{A6DE125A-DDE6-99DF-E671-2E97355A9117}"/>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2" name="Oval 13">
            <a:extLst>
              <a:ext uri="{FF2B5EF4-FFF2-40B4-BE49-F238E27FC236}">
                <a16:creationId xmlns:a16="http://schemas.microsoft.com/office/drawing/2014/main" id="{7BB332D3-892B-0821-DFDC-1E6D8488EF66}"/>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13">
            <a:extLst>
              <a:ext uri="{FF2B5EF4-FFF2-40B4-BE49-F238E27FC236}">
                <a16:creationId xmlns:a16="http://schemas.microsoft.com/office/drawing/2014/main" id="{7DBD7429-A299-8ED1-6CE5-9F2BC9501A8C}"/>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13">
            <a:extLst>
              <a:ext uri="{FF2B5EF4-FFF2-40B4-BE49-F238E27FC236}">
                <a16:creationId xmlns:a16="http://schemas.microsoft.com/office/drawing/2014/main" id="{A2D0967D-3614-F508-8BE2-1F2666E883BA}"/>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7" name="Oval 13">
            <a:extLst>
              <a:ext uri="{FF2B5EF4-FFF2-40B4-BE49-F238E27FC236}">
                <a16:creationId xmlns:a16="http://schemas.microsoft.com/office/drawing/2014/main" id="{F935C660-FEE6-1426-00DD-108107CDEDFF}"/>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3">
            <a:extLst>
              <a:ext uri="{FF2B5EF4-FFF2-40B4-BE49-F238E27FC236}">
                <a16:creationId xmlns:a16="http://schemas.microsoft.com/office/drawing/2014/main" id="{BCF36167-D629-D344-1431-08C4BE6EFFC0}"/>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9" name="Oval 13">
            <a:extLst>
              <a:ext uri="{FF2B5EF4-FFF2-40B4-BE49-F238E27FC236}">
                <a16:creationId xmlns:a16="http://schemas.microsoft.com/office/drawing/2014/main" id="{811125DD-E6CF-CF44-5428-50289D05663E}"/>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8" name="Oval 13">
            <a:extLst>
              <a:ext uri="{FF2B5EF4-FFF2-40B4-BE49-F238E27FC236}">
                <a16:creationId xmlns:a16="http://schemas.microsoft.com/office/drawing/2014/main" id="{7F1D1627-9B1C-4A6C-9DEE-5C5BB7E2D094}"/>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13">
            <a:extLst>
              <a:ext uri="{FF2B5EF4-FFF2-40B4-BE49-F238E27FC236}">
                <a16:creationId xmlns:a16="http://schemas.microsoft.com/office/drawing/2014/main" id="{D30F04E3-DE65-AAEC-0C44-691BD25A1EEF}"/>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3936428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0.01768209 0.06194249 0.01768209 0.06194249 0.03536418 0.123885 E" pathEditMode="relative" ptsTypes="">
                                      <p:cBhvr>
                                        <p:cTn id="11" dur="500" fill="hold"/>
                                        <p:tgtEl>
                                          <p:spTgt spid="24"/>
                                        </p:tgtEl>
                                        <p:attrNameLst>
                                          <p:attrName>ppt_x</p:attrName>
                                          <p:attrName>ppt_y</p:attrName>
                                        </p:attrNameLst>
                                      </p:cBhvr>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fill="hold" grpId="1" nodeType="clickEffect">
                                  <p:stCondLst>
                                    <p:cond delay="0"/>
                                  </p:stCondLst>
                                  <p:childTnLst>
                                    <p:animMotion origin="layout" path="M 0 0 C -0.01620477 0.07325756 -0.01620477 0.07325756 -0.03240954 0.1465151 E" pathEditMode="relative" ptsTypes="">
                                      <p:cBhvr>
                                        <p:cTn id="21" dur="500" fill="hold"/>
                                        <p:tgtEl>
                                          <p:spTgt spid="25"/>
                                        </p:tgtEl>
                                        <p:attrNameLst>
                                          <p:attrName>ppt_x</p:attrName>
                                          <p:attrName>ppt_y</p:attrName>
                                        </p:attrNameLst>
                                      </p:cBhvr>
                                    </p:animMotion>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0" presetClass="exit" presetSubtype="0" fill="hold" grpId="2" nodeType="withEffect">
                                  <p:stCondLst>
                                    <p:cond delay="0"/>
                                  </p:stCondLst>
                                  <p:childTnLst>
                                    <p:animEffect transition="out" filter="fade">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fill="hold" grpId="1" nodeType="clickEffect">
                                  <p:stCondLst>
                                    <p:cond delay="0"/>
                                  </p:stCondLst>
                                  <p:childTnLst>
                                    <p:animMotion origin="layout" path="M 0 0 C 0.1611124 -0.04151173 0.1611124 -0.04151173 0.3222248 -0.08302347 E" pathEditMode="relative" ptsTypes="">
                                      <p:cBhvr>
                                        <p:cTn id="31" dur="500" fill="hold"/>
                                        <p:tgtEl>
                                          <p:spTgt spid="26"/>
                                        </p:tgtEl>
                                        <p:attrNameLst>
                                          <p:attrName>ppt_x</p:attrName>
                                          <p:attrName>ppt_y</p:attrName>
                                        </p:attrNameLst>
                                      </p:cBhvr>
                                    </p:animMotion>
                                  </p:childTnLst>
                                </p:cTn>
                              </p:par>
                              <p:par>
                                <p:cTn id="32" presetID="8" presetClass="emph" presetSubtype="0" fill="hold" grpId="2" nodeType="withEffect">
                                  <p:stCondLst>
                                    <p:cond delay="0"/>
                                  </p:stCondLst>
                                  <p:childTnLst>
                                    <p:animRot by="5400000">
                                      <p:cBhvr>
                                        <p:cTn id="33" dur="500" fill="hold"/>
                                        <p:tgtEl>
                                          <p:spTgt spid="26"/>
                                        </p:tgtEl>
                                        <p:attrNameLst>
                                          <p:attrName>r</p:attrName>
                                        </p:attrNameLst>
                                      </p:cBhvr>
                                    </p:animRo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0" presetClass="exit" presetSubtype="0" fill="hold" grpId="3" nodeType="withEffect">
                                  <p:stCondLst>
                                    <p:cond delay="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5" grpId="0" animBg="1"/>
      <p:bldP spid="25" grpId="1" animBg="1"/>
      <p:bldP spid="25" grpId="2" animBg="1"/>
      <p:bldP spid="26" grpId="0" animBg="1"/>
      <p:bldP spid="26" grpId="1" animBg="1"/>
      <p:bldP spid="26" grpId="2" animBg="1"/>
      <p:bldP spid="26" grpId="3"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Elicitation process (Questionnaire)</a:t>
            </a:r>
          </a:p>
        </p:txBody>
      </p:sp>
      <p:pic>
        <p:nvPicPr>
          <p:cNvPr id="7" name="Picture 6">
            <a:extLst>
              <a:ext uri="{FF2B5EF4-FFF2-40B4-BE49-F238E27FC236}">
                <a16:creationId xmlns:a16="http://schemas.microsoft.com/office/drawing/2014/main" id="{A622F864-F579-AA78-0337-AEAF33AA949A}"/>
              </a:ext>
            </a:extLst>
          </p:cNvPr>
          <p:cNvPicPr>
            <a:picLocks noChangeAspect="1"/>
          </p:cNvPicPr>
          <p:nvPr/>
        </p:nvPicPr>
        <p:blipFill rotWithShape="1">
          <a:blip r:embed="rId2">
            <a:extLst>
              <a:ext uri="{28A0092B-C50C-407E-A947-70E740481C1C}">
                <a14:useLocalDpi xmlns:a14="http://schemas.microsoft.com/office/drawing/2010/main" val="0"/>
              </a:ext>
            </a:extLst>
          </a:blip>
          <a:srcRect t="13304" r="62800" b="41245"/>
          <a:stretch/>
        </p:blipFill>
        <p:spPr>
          <a:xfrm>
            <a:off x="1627991" y="1432551"/>
            <a:ext cx="3906818" cy="4640528"/>
          </a:xfrm>
          <a:prstGeom prst="rect">
            <a:avLst/>
          </a:prstGeom>
        </p:spPr>
      </p:pic>
      <p:sp>
        <p:nvSpPr>
          <p:cNvPr id="55" name="Date Placeholder 54">
            <a:extLst>
              <a:ext uri="{FF2B5EF4-FFF2-40B4-BE49-F238E27FC236}">
                <a16:creationId xmlns:a16="http://schemas.microsoft.com/office/drawing/2014/main" id="{B2F124C9-BFC7-C9F0-453D-E74DD7792D1F}"/>
              </a:ext>
            </a:extLst>
          </p:cNvPr>
          <p:cNvSpPr>
            <a:spLocks noGrp="1"/>
          </p:cNvSpPr>
          <p:nvPr>
            <p:ph type="dt" sz="half" idx="10"/>
          </p:nvPr>
        </p:nvSpPr>
        <p:spPr/>
        <p:txBody>
          <a:bodyPr/>
          <a:lstStyle/>
          <a:p>
            <a:fld id="{CA1ECCB0-8D3E-4250-918F-286A5D6C361E}" type="datetime1">
              <a:rPr lang="en-US" smtClean="0"/>
              <a:t>16-May-23</a:t>
            </a:fld>
            <a:endParaRPr lang="en-US"/>
          </a:p>
        </p:txBody>
      </p:sp>
      <p:sp>
        <p:nvSpPr>
          <p:cNvPr id="56" name="Footer Placeholder 55">
            <a:extLst>
              <a:ext uri="{FF2B5EF4-FFF2-40B4-BE49-F238E27FC236}">
                <a16:creationId xmlns:a16="http://schemas.microsoft.com/office/drawing/2014/main" id="{94140873-7641-D76A-C38E-D309B1036287}"/>
              </a:ext>
            </a:extLst>
          </p:cNvPr>
          <p:cNvSpPr>
            <a:spLocks noGrp="1"/>
          </p:cNvSpPr>
          <p:nvPr>
            <p:ph type="ftr" sz="quarter" idx="11"/>
          </p:nvPr>
        </p:nvSpPr>
        <p:spPr/>
        <p:txBody>
          <a:bodyPr/>
          <a:lstStyle/>
          <a:p>
            <a:r>
              <a:rPr lang="en-US"/>
              <a:t>Multimodal skin lesion classification with data scarcity problem</a:t>
            </a:r>
          </a:p>
        </p:txBody>
      </p:sp>
      <p:pic>
        <p:nvPicPr>
          <p:cNvPr id="53" name="Picture 52">
            <a:extLst>
              <a:ext uri="{FF2B5EF4-FFF2-40B4-BE49-F238E27FC236}">
                <a16:creationId xmlns:a16="http://schemas.microsoft.com/office/drawing/2014/main" id="{F4368060-222C-773B-D318-8CC0C98BFB74}"/>
              </a:ext>
            </a:extLst>
          </p:cNvPr>
          <p:cNvPicPr>
            <a:picLocks noChangeAspect="1"/>
          </p:cNvPicPr>
          <p:nvPr/>
        </p:nvPicPr>
        <p:blipFill rotWithShape="1">
          <a:blip r:embed="rId2">
            <a:extLst>
              <a:ext uri="{28A0092B-C50C-407E-A947-70E740481C1C}">
                <a14:useLocalDpi xmlns:a14="http://schemas.microsoft.com/office/drawing/2010/main" val="0"/>
              </a:ext>
            </a:extLst>
          </a:blip>
          <a:srcRect t="57846" r="62800" b="-459"/>
          <a:stretch/>
        </p:blipFill>
        <p:spPr>
          <a:xfrm>
            <a:off x="6159411" y="1432551"/>
            <a:ext cx="4166834" cy="4640528"/>
          </a:xfrm>
          <a:prstGeom prst="rect">
            <a:avLst/>
          </a:prstGeom>
        </p:spPr>
      </p:pic>
      <p:sp>
        <p:nvSpPr>
          <p:cNvPr id="3" name="PptLabsAgenda_&amp;^@BeamShapeBackground_&amp;^@2023041414552447170">
            <a:extLst>
              <a:ext uri="{FF2B5EF4-FFF2-40B4-BE49-F238E27FC236}">
                <a16:creationId xmlns:a16="http://schemas.microsoft.com/office/drawing/2014/main" id="{9313CABF-FC9A-549B-5D04-2883D00FA1B8}"/>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 name="Slide Number Placeholder 7">
            <a:extLst>
              <a:ext uri="{FF2B5EF4-FFF2-40B4-BE49-F238E27FC236}">
                <a16:creationId xmlns:a16="http://schemas.microsoft.com/office/drawing/2014/main" id="{5C8DFE0D-BB6D-8C52-B5C5-F5481CE03F1D}"/>
              </a:ext>
            </a:extLst>
          </p:cNvPr>
          <p:cNvSpPr>
            <a:spLocks noGrp="1"/>
          </p:cNvSpPr>
          <p:nvPr>
            <p:ph type="sldNum" sz="quarter" idx="12"/>
          </p:nvPr>
        </p:nvSpPr>
        <p:spPr/>
        <p:txBody>
          <a:bodyPr/>
          <a:lstStyle/>
          <a:p>
            <a:fld id="{6DCCA1CE-54D3-4B1F-BAFE-BDD10B4D91A3}" type="slidenum">
              <a:rPr lang="en-US" smtClean="0"/>
              <a:pPr/>
              <a:t>29</a:t>
            </a:fld>
            <a:r>
              <a:rPr lang="en-US"/>
              <a:t>/52</a:t>
            </a:r>
            <a:endParaRPr lang="en-US" dirty="0"/>
          </a:p>
        </p:txBody>
      </p:sp>
      <p:sp>
        <p:nvSpPr>
          <p:cNvPr id="62" name="PptLabsAgenda_&amp;^@BeamShapeText_&amp;^@Introduction_2">
            <a:extLst>
              <a:ext uri="{FF2B5EF4-FFF2-40B4-BE49-F238E27FC236}">
                <a16:creationId xmlns:a16="http://schemas.microsoft.com/office/drawing/2014/main" id="{B86F07B4-DC74-83A1-E1A2-E72465DA2908}"/>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63" name="PptLabsAgenda_&amp;^@BeamShapeText_&amp;^@Introduction_2">
            <a:extLst>
              <a:ext uri="{FF2B5EF4-FFF2-40B4-BE49-F238E27FC236}">
                <a16:creationId xmlns:a16="http://schemas.microsoft.com/office/drawing/2014/main" id="{B3F52C7D-7415-26E3-5B4D-AFB0634E0599}"/>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64" name="PptLabsAgenda_&amp;^@BeamShapeText_&amp;^@Introduction_2">
            <a:extLst>
              <a:ext uri="{FF2B5EF4-FFF2-40B4-BE49-F238E27FC236}">
                <a16:creationId xmlns:a16="http://schemas.microsoft.com/office/drawing/2014/main" id="{A5C500EC-A7AC-A305-279D-DE4989F65BF5}"/>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65" name="PptLabsAgenda_&amp;^@BeamShapeText_&amp;^@Introduction_2">
            <a:extLst>
              <a:ext uri="{FF2B5EF4-FFF2-40B4-BE49-F238E27FC236}">
                <a16:creationId xmlns:a16="http://schemas.microsoft.com/office/drawing/2014/main" id="{D5C80C7F-E2AB-BE36-5D22-74EEC970997F}"/>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66" name="Oval 4">
            <a:extLst>
              <a:ext uri="{FF2B5EF4-FFF2-40B4-BE49-F238E27FC236}">
                <a16:creationId xmlns:a16="http://schemas.microsoft.com/office/drawing/2014/main" id="{79E94628-D442-84D5-19B1-72C57D2E12BD}"/>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7" name="Oval 5">
            <a:extLst>
              <a:ext uri="{FF2B5EF4-FFF2-40B4-BE49-F238E27FC236}">
                <a16:creationId xmlns:a16="http://schemas.microsoft.com/office/drawing/2014/main" id="{B58FCE51-2E14-05A1-5F0F-979324231BB9}"/>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8" name="Oval 6">
            <a:extLst>
              <a:ext uri="{FF2B5EF4-FFF2-40B4-BE49-F238E27FC236}">
                <a16:creationId xmlns:a16="http://schemas.microsoft.com/office/drawing/2014/main" id="{8FBF00C5-E4DC-7AC3-C1AD-CD13944A2336}"/>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9" name="Oval 7">
            <a:extLst>
              <a:ext uri="{FF2B5EF4-FFF2-40B4-BE49-F238E27FC236}">
                <a16:creationId xmlns:a16="http://schemas.microsoft.com/office/drawing/2014/main" id="{D92FC98F-96D8-5E87-6026-4081776188A5}"/>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0" name="Oval 8">
            <a:extLst>
              <a:ext uri="{FF2B5EF4-FFF2-40B4-BE49-F238E27FC236}">
                <a16:creationId xmlns:a16="http://schemas.microsoft.com/office/drawing/2014/main" id="{A9B52F9A-2940-FE86-4B83-46916DF56765}"/>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71" name="Oval 9">
            <a:extLst>
              <a:ext uri="{FF2B5EF4-FFF2-40B4-BE49-F238E27FC236}">
                <a16:creationId xmlns:a16="http://schemas.microsoft.com/office/drawing/2014/main" id="{9A7ED446-91E9-72B4-FFA5-8271C8B8482F}"/>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2" name="Oval 10">
            <a:extLst>
              <a:ext uri="{FF2B5EF4-FFF2-40B4-BE49-F238E27FC236}">
                <a16:creationId xmlns:a16="http://schemas.microsoft.com/office/drawing/2014/main" id="{5AC84169-718F-3D13-8BEE-E9EA145AC771}"/>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3" name="Oval 4">
            <a:extLst>
              <a:ext uri="{FF2B5EF4-FFF2-40B4-BE49-F238E27FC236}">
                <a16:creationId xmlns:a16="http://schemas.microsoft.com/office/drawing/2014/main" id="{3BBFF374-08FB-86F0-E8BD-24AF2DCF9451}"/>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4" name="Oval 5">
            <a:extLst>
              <a:ext uri="{FF2B5EF4-FFF2-40B4-BE49-F238E27FC236}">
                <a16:creationId xmlns:a16="http://schemas.microsoft.com/office/drawing/2014/main" id="{F72DB02C-1AB2-CC2F-8D92-D6FB7CFEDF1D}"/>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75" name="Oval 6">
            <a:extLst>
              <a:ext uri="{FF2B5EF4-FFF2-40B4-BE49-F238E27FC236}">
                <a16:creationId xmlns:a16="http://schemas.microsoft.com/office/drawing/2014/main" id="{513E7E5C-E8C2-2724-6807-BD0EDC2025AC}"/>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6" name="Oval 7">
            <a:extLst>
              <a:ext uri="{FF2B5EF4-FFF2-40B4-BE49-F238E27FC236}">
                <a16:creationId xmlns:a16="http://schemas.microsoft.com/office/drawing/2014/main" id="{A9EDA7FE-F03E-9F34-A500-63E966607BCB}"/>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7" name="Oval 8">
            <a:extLst>
              <a:ext uri="{FF2B5EF4-FFF2-40B4-BE49-F238E27FC236}">
                <a16:creationId xmlns:a16="http://schemas.microsoft.com/office/drawing/2014/main" id="{A7894247-126B-A8B9-4BEA-0873BDCB8648}"/>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78" name="Oval 9">
            <a:extLst>
              <a:ext uri="{FF2B5EF4-FFF2-40B4-BE49-F238E27FC236}">
                <a16:creationId xmlns:a16="http://schemas.microsoft.com/office/drawing/2014/main" id="{FDF10780-B992-4323-0E5E-BA5B9769074C}"/>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9" name="Oval 9">
            <a:extLst>
              <a:ext uri="{FF2B5EF4-FFF2-40B4-BE49-F238E27FC236}">
                <a16:creationId xmlns:a16="http://schemas.microsoft.com/office/drawing/2014/main" id="{6926E8EA-405A-C918-F20F-A43D6CB8C308}"/>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0" name="Oval 10">
            <a:extLst>
              <a:ext uri="{FF2B5EF4-FFF2-40B4-BE49-F238E27FC236}">
                <a16:creationId xmlns:a16="http://schemas.microsoft.com/office/drawing/2014/main" id="{2E2611B6-8F91-DE49-996A-D9B9925A9FED}"/>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1" name="Oval 11">
            <a:extLst>
              <a:ext uri="{FF2B5EF4-FFF2-40B4-BE49-F238E27FC236}">
                <a16:creationId xmlns:a16="http://schemas.microsoft.com/office/drawing/2014/main" id="{F242149E-3494-FB6C-3184-7ED1A17BC633}"/>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2" name="Oval 12">
            <a:extLst>
              <a:ext uri="{FF2B5EF4-FFF2-40B4-BE49-F238E27FC236}">
                <a16:creationId xmlns:a16="http://schemas.microsoft.com/office/drawing/2014/main" id="{64976579-5859-3D80-C8F9-D41C397EC639}"/>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83" name="Oval 13">
            <a:extLst>
              <a:ext uri="{FF2B5EF4-FFF2-40B4-BE49-F238E27FC236}">
                <a16:creationId xmlns:a16="http://schemas.microsoft.com/office/drawing/2014/main" id="{E903263A-2327-AB21-1887-9E708691F9CB}"/>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4" name="Oval 13">
            <a:extLst>
              <a:ext uri="{FF2B5EF4-FFF2-40B4-BE49-F238E27FC236}">
                <a16:creationId xmlns:a16="http://schemas.microsoft.com/office/drawing/2014/main" id="{2E71E0E9-0B7D-3F04-1599-D1D7D2B1ECF2}"/>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5" name="Oval 13">
            <a:extLst>
              <a:ext uri="{FF2B5EF4-FFF2-40B4-BE49-F238E27FC236}">
                <a16:creationId xmlns:a16="http://schemas.microsoft.com/office/drawing/2014/main" id="{DE3EBA68-B7FC-A5ED-0D5B-A95010F13E53}"/>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6" name="Oval 9">
            <a:extLst>
              <a:ext uri="{FF2B5EF4-FFF2-40B4-BE49-F238E27FC236}">
                <a16:creationId xmlns:a16="http://schemas.microsoft.com/office/drawing/2014/main" id="{34C4519A-0698-B5FB-05BE-D20498D6934F}"/>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7" name="Oval 10">
            <a:extLst>
              <a:ext uri="{FF2B5EF4-FFF2-40B4-BE49-F238E27FC236}">
                <a16:creationId xmlns:a16="http://schemas.microsoft.com/office/drawing/2014/main" id="{C950B071-0117-B6AC-0999-877583C68F92}"/>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8" name="Oval 11">
            <a:extLst>
              <a:ext uri="{FF2B5EF4-FFF2-40B4-BE49-F238E27FC236}">
                <a16:creationId xmlns:a16="http://schemas.microsoft.com/office/drawing/2014/main" id="{85168EC7-C7F1-462C-1AEB-1A8F1F4CCF89}"/>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9" name="Oval 12">
            <a:extLst>
              <a:ext uri="{FF2B5EF4-FFF2-40B4-BE49-F238E27FC236}">
                <a16:creationId xmlns:a16="http://schemas.microsoft.com/office/drawing/2014/main" id="{7141416B-6582-83FA-16FD-54D5C6660539}"/>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90" name="Oval 13">
            <a:extLst>
              <a:ext uri="{FF2B5EF4-FFF2-40B4-BE49-F238E27FC236}">
                <a16:creationId xmlns:a16="http://schemas.microsoft.com/office/drawing/2014/main" id="{1A49AFBE-EDFC-9360-3ACD-0BDA98673E9E}"/>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1" name="Oval 13">
            <a:extLst>
              <a:ext uri="{FF2B5EF4-FFF2-40B4-BE49-F238E27FC236}">
                <a16:creationId xmlns:a16="http://schemas.microsoft.com/office/drawing/2014/main" id="{33327C0C-3832-37FE-2DF6-BB801B17C624}"/>
              </a:ext>
            </a:extLst>
          </p:cNvPr>
          <p:cNvSpPr>
            <a:spLocks/>
          </p:cNvSpPr>
          <p:nvPr/>
        </p:nvSpPr>
        <p:spPr>
          <a:xfrm>
            <a:off x="8516748"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2" name="Oval 13">
            <a:extLst>
              <a:ext uri="{FF2B5EF4-FFF2-40B4-BE49-F238E27FC236}">
                <a16:creationId xmlns:a16="http://schemas.microsoft.com/office/drawing/2014/main" id="{AC41FCC9-F1C8-933F-7050-4D6B15FE9357}"/>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3" name="Oval 9">
            <a:extLst>
              <a:ext uri="{FF2B5EF4-FFF2-40B4-BE49-F238E27FC236}">
                <a16:creationId xmlns:a16="http://schemas.microsoft.com/office/drawing/2014/main" id="{20E7F29D-BDA6-C799-51D3-0B4A31405DED}"/>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4" name="Oval 10">
            <a:extLst>
              <a:ext uri="{FF2B5EF4-FFF2-40B4-BE49-F238E27FC236}">
                <a16:creationId xmlns:a16="http://schemas.microsoft.com/office/drawing/2014/main" id="{DDAC7723-3188-1D36-5110-6F42E48A4930}"/>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5" name="Oval 11">
            <a:extLst>
              <a:ext uri="{FF2B5EF4-FFF2-40B4-BE49-F238E27FC236}">
                <a16:creationId xmlns:a16="http://schemas.microsoft.com/office/drawing/2014/main" id="{02ED796D-C4B6-7E6D-29A3-9ECFFAADD23D}"/>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6" name="Oval 12">
            <a:extLst>
              <a:ext uri="{FF2B5EF4-FFF2-40B4-BE49-F238E27FC236}">
                <a16:creationId xmlns:a16="http://schemas.microsoft.com/office/drawing/2014/main" id="{E903522C-6342-33EA-11FD-1830E5B1F3DE}"/>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97" name="Oval 13">
            <a:extLst>
              <a:ext uri="{FF2B5EF4-FFF2-40B4-BE49-F238E27FC236}">
                <a16:creationId xmlns:a16="http://schemas.microsoft.com/office/drawing/2014/main" id="{AAED701F-232E-4D2B-9FBF-6551891B4D5D}"/>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8" name="Oval 13">
            <a:extLst>
              <a:ext uri="{FF2B5EF4-FFF2-40B4-BE49-F238E27FC236}">
                <a16:creationId xmlns:a16="http://schemas.microsoft.com/office/drawing/2014/main" id="{B442B6FB-33C5-28F1-2FE1-2340F141953A}"/>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9" name="Oval 13">
            <a:extLst>
              <a:ext uri="{FF2B5EF4-FFF2-40B4-BE49-F238E27FC236}">
                <a16:creationId xmlns:a16="http://schemas.microsoft.com/office/drawing/2014/main" id="{6C22E569-BD63-A279-A166-E5385DEDB183}"/>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0" name="Oval 11">
            <a:extLst>
              <a:ext uri="{FF2B5EF4-FFF2-40B4-BE49-F238E27FC236}">
                <a16:creationId xmlns:a16="http://schemas.microsoft.com/office/drawing/2014/main" id="{6416DC17-7FAD-13A6-2947-4C199391E0A7}"/>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1" name="Oval 12">
            <a:extLst>
              <a:ext uri="{FF2B5EF4-FFF2-40B4-BE49-F238E27FC236}">
                <a16:creationId xmlns:a16="http://schemas.microsoft.com/office/drawing/2014/main" id="{0685EC39-F03E-B5FD-2A37-F08D4A2445ED}"/>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2" name="Oval 13">
            <a:extLst>
              <a:ext uri="{FF2B5EF4-FFF2-40B4-BE49-F238E27FC236}">
                <a16:creationId xmlns:a16="http://schemas.microsoft.com/office/drawing/2014/main" id="{C1C12A5E-6738-F23E-85ED-A4B0090F40BF}"/>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3" name="Oval 12">
            <a:extLst>
              <a:ext uri="{FF2B5EF4-FFF2-40B4-BE49-F238E27FC236}">
                <a16:creationId xmlns:a16="http://schemas.microsoft.com/office/drawing/2014/main" id="{57621EF7-65F4-CCF8-BDF4-071D1547CD2F}"/>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4" name="Oval 13">
            <a:extLst>
              <a:ext uri="{FF2B5EF4-FFF2-40B4-BE49-F238E27FC236}">
                <a16:creationId xmlns:a16="http://schemas.microsoft.com/office/drawing/2014/main" id="{D3A5EF50-C060-DA98-D802-55CBFFBCF58F}"/>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5" name="Oval 13">
            <a:extLst>
              <a:ext uri="{FF2B5EF4-FFF2-40B4-BE49-F238E27FC236}">
                <a16:creationId xmlns:a16="http://schemas.microsoft.com/office/drawing/2014/main" id="{A993096A-94F5-A595-BAB0-CF4BC6AAADB4}"/>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6" name="Oval 13">
            <a:extLst>
              <a:ext uri="{FF2B5EF4-FFF2-40B4-BE49-F238E27FC236}">
                <a16:creationId xmlns:a16="http://schemas.microsoft.com/office/drawing/2014/main" id="{9EE1BC41-E29F-3221-464E-C2454244B937}"/>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7" name="Oval 13">
            <a:extLst>
              <a:ext uri="{FF2B5EF4-FFF2-40B4-BE49-F238E27FC236}">
                <a16:creationId xmlns:a16="http://schemas.microsoft.com/office/drawing/2014/main" id="{635D11DB-0AD4-080E-A35E-21AAA96AE907}"/>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8" name="Oval 13">
            <a:extLst>
              <a:ext uri="{FF2B5EF4-FFF2-40B4-BE49-F238E27FC236}">
                <a16:creationId xmlns:a16="http://schemas.microsoft.com/office/drawing/2014/main" id="{0835850A-BD77-A250-01E7-9C4720BC2DC8}"/>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9" name="Oval 13">
            <a:extLst>
              <a:ext uri="{FF2B5EF4-FFF2-40B4-BE49-F238E27FC236}">
                <a16:creationId xmlns:a16="http://schemas.microsoft.com/office/drawing/2014/main" id="{F774D4C9-F2DC-06DE-9AA1-EF25C419B7CC}"/>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0" name="Oval 13">
            <a:extLst>
              <a:ext uri="{FF2B5EF4-FFF2-40B4-BE49-F238E27FC236}">
                <a16:creationId xmlns:a16="http://schemas.microsoft.com/office/drawing/2014/main" id="{20587F62-A8DA-A312-675F-509794B8929F}"/>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1" name="Oval 13">
            <a:extLst>
              <a:ext uri="{FF2B5EF4-FFF2-40B4-BE49-F238E27FC236}">
                <a16:creationId xmlns:a16="http://schemas.microsoft.com/office/drawing/2014/main" id="{ABDE2A94-671D-2195-F498-120B1B555609}"/>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1642911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F3B38C-A64A-426A-4FA6-A570CDC7456C}"/>
              </a:ext>
            </a:extLst>
          </p:cNvPr>
          <p:cNvSpPr>
            <a:spLocks noGrp="1"/>
          </p:cNvSpPr>
          <p:nvPr>
            <p:ph type="dt" sz="half" idx="10"/>
          </p:nvPr>
        </p:nvSpPr>
        <p:spPr/>
        <p:txBody>
          <a:bodyPr/>
          <a:lstStyle/>
          <a:p>
            <a:fld id="{F56EE64A-8370-4C95-968E-C9B343B3C2AE}" type="datetime1">
              <a:rPr lang="en-US" smtClean="0"/>
              <a:t>16-May-23</a:t>
            </a:fld>
            <a:endParaRPr lang="en-US"/>
          </a:p>
        </p:txBody>
      </p:sp>
      <p:sp>
        <p:nvSpPr>
          <p:cNvPr id="5" name="Footer Placeholder 4">
            <a:extLst>
              <a:ext uri="{FF2B5EF4-FFF2-40B4-BE49-F238E27FC236}">
                <a16:creationId xmlns:a16="http://schemas.microsoft.com/office/drawing/2014/main" id="{76B705D5-2B3E-A6E5-2CFF-32269D06A171}"/>
              </a:ext>
            </a:extLst>
          </p:cNvPr>
          <p:cNvSpPr>
            <a:spLocks noGrp="1"/>
          </p:cNvSpPr>
          <p:nvPr>
            <p:ph type="ftr" sz="quarter" idx="11"/>
          </p:nvPr>
        </p:nvSpPr>
        <p:spPr/>
        <p:txBody>
          <a:bodyPr/>
          <a:lstStyle/>
          <a:p>
            <a:r>
              <a:rPr lang="en-US"/>
              <a:t>Multimodal skin lesion classification with data scarcity problem</a:t>
            </a:r>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D7FFB9F0-7D3C-4CB5-BBA0-6A9BCC684BE3}"/>
                  </a:ext>
                </a:extLst>
              </p:cNvPr>
              <p:cNvGraphicFramePr>
                <a:graphicFrameLocks noChangeAspect="1"/>
              </p:cNvGraphicFramePr>
              <p:nvPr>
                <p:extLst>
                  <p:ext uri="{D42A27DB-BD31-4B8C-83A1-F6EECF244321}">
                    <p14:modId xmlns:p14="http://schemas.microsoft.com/office/powerpoint/2010/main" val="2492340714"/>
                  </p:ext>
                </p:extLst>
              </p:nvPr>
            </p:nvGraphicFramePr>
            <p:xfrm>
              <a:off x="0" y="572249"/>
              <a:ext cx="12192000" cy="5857126"/>
            </p:xfrm>
            <a:graphic>
              <a:graphicData uri="http://schemas.microsoft.com/office/powerpoint/2016/summaryzoom">
                <psuz:summaryZm>
                  <psuz:summaryZmObj sectionId="{AB54D7C2-17D4-4834-9F0B-3D2E8919D2CD}" offsetFactorY="2694">
                    <psuz:zmPr id="{A396D23E-3BA1-418E-98ED-68F56A30A499}" transitionDur="1000">
                      <p166:blipFill xmlns:p166="http://schemas.microsoft.com/office/powerpoint/2016/6/main">
                        <a:blip r:embed="rId2"/>
                        <a:stretch>
                          <a:fillRect/>
                        </a:stretch>
                      </p166:blipFill>
                      <p166:spPr xmlns:p166="http://schemas.microsoft.com/office/powerpoint/2016/6/main">
                        <a:xfrm>
                          <a:off x="1322442" y="276005"/>
                          <a:ext cx="4685701" cy="2635707"/>
                        </a:xfrm>
                        <a:prstGeom prst="rect">
                          <a:avLst/>
                        </a:prstGeom>
                        <a:ln w="3175">
                          <a:solidFill>
                            <a:prstClr val="ltGray"/>
                          </a:solidFill>
                        </a:ln>
                      </p166:spPr>
                    </psuz:zmPr>
                  </psuz:summaryZmObj>
                  <psuz:summaryZmObj sectionId="{1DC1E2EF-5384-40D6-A065-51B1766EA326}" offsetFactorX="1140" offsetFactorY="2652">
                    <psuz:zmPr id="{FFC1484B-DBBE-4E43-8B8A-AED497448B69}" transitionDur="1000">
                      <p166:blipFill xmlns:p166="http://schemas.microsoft.com/office/powerpoint/2016/6/main">
                        <a:blip r:embed="rId3"/>
                        <a:stretch>
                          <a:fillRect/>
                        </a:stretch>
                      </p166:blipFill>
                      <p166:spPr xmlns:p166="http://schemas.microsoft.com/office/powerpoint/2016/6/main">
                        <a:xfrm>
                          <a:off x="6237274" y="274898"/>
                          <a:ext cx="4685701" cy="2635707"/>
                        </a:xfrm>
                        <a:prstGeom prst="rect">
                          <a:avLst/>
                        </a:prstGeom>
                        <a:ln w="3175">
                          <a:solidFill>
                            <a:prstClr val="ltGray"/>
                          </a:solidFill>
                        </a:ln>
                      </p166:spPr>
                    </psuz:zmPr>
                  </psuz:summaryZmObj>
                  <psuz:summaryZmObj sectionId="{36F34362-7D55-48D9-BC7D-16A3B79BE567}" offsetFactorY="7468">
                    <psuz:zmPr id="{E538AD5E-3889-4983-9429-C32D41B1DBBA}" transitionDur="1000">
                      <p166:blipFill xmlns:p166="http://schemas.microsoft.com/office/powerpoint/2016/6/main">
                        <a:blip r:embed="rId4"/>
                        <a:stretch>
                          <a:fillRect/>
                        </a:stretch>
                      </p166:blipFill>
                      <p166:spPr xmlns:p166="http://schemas.microsoft.com/office/powerpoint/2016/6/main">
                        <a:xfrm>
                          <a:off x="1322442" y="3213255"/>
                          <a:ext cx="4685701" cy="2635707"/>
                        </a:xfrm>
                        <a:prstGeom prst="rect">
                          <a:avLst/>
                        </a:prstGeom>
                        <a:ln w="3175">
                          <a:solidFill>
                            <a:prstClr val="ltGray"/>
                          </a:solidFill>
                        </a:ln>
                      </p166:spPr>
                    </psuz:zmPr>
                  </psuz:summaryZmObj>
                  <psuz:summaryZmObj sectionId="{24EAF389-1B3A-49F9-A170-86FF31F549A3}" offsetFactorY="7541">
                    <psuz:zmPr id="{4904CE45-90A2-4E79-815C-8C0C249D4E0D}" transitionDur="1000">
                      <p166:blipFill xmlns:p166="http://schemas.microsoft.com/office/powerpoint/2016/6/main">
                        <a:blip r:embed="rId5"/>
                        <a:stretch>
                          <a:fillRect/>
                        </a:stretch>
                      </p166:blipFill>
                      <p166:spPr xmlns:p166="http://schemas.microsoft.com/office/powerpoint/2016/6/main">
                        <a:xfrm>
                          <a:off x="6183857" y="3215179"/>
                          <a:ext cx="4685701" cy="2635707"/>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D7FFB9F0-7D3C-4CB5-BBA0-6A9BCC684BE3}"/>
                  </a:ext>
                </a:extLst>
              </p:cNvPr>
              <p:cNvGrpSpPr>
                <a:grpSpLocks noGrp="1" noUngrp="1" noRot="1" noChangeAspect="1" noMove="1" noResize="1"/>
              </p:cNvGrpSpPr>
              <p:nvPr/>
            </p:nvGrpSpPr>
            <p:grpSpPr>
              <a:xfrm>
                <a:off x="0" y="572249"/>
                <a:ext cx="12192000" cy="5857126"/>
                <a:chOff x="0" y="572249"/>
                <a:chExt cx="12192000" cy="5857126"/>
              </a:xfrm>
            </p:grpSpPr>
            <p:pic>
              <p:nvPicPr>
                <p:cNvPr id="2" name="Picture 2">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322442" y="848254"/>
                  <a:ext cx="4685701" cy="2635707"/>
                </a:xfrm>
                <a:prstGeom prst="rect">
                  <a:avLst/>
                </a:prstGeom>
                <a:ln w="3175">
                  <a:solidFill>
                    <a:prstClr val="ltGray"/>
                  </a:solidFill>
                </a:ln>
              </p:spPr>
            </p:pic>
            <p:pic>
              <p:nvPicPr>
                <p:cNvPr id="3" name="Picture 3">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237274" y="847147"/>
                  <a:ext cx="4685701" cy="2635707"/>
                </a:xfrm>
                <a:prstGeom prst="rect">
                  <a:avLst/>
                </a:prstGeom>
                <a:ln w="3175">
                  <a:solidFill>
                    <a:prstClr val="ltGray"/>
                  </a:solidFill>
                </a:ln>
              </p:spPr>
            </p:pic>
            <p:pic>
              <p:nvPicPr>
                <p:cNvPr id="6" name="Picture 6">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322442" y="3785504"/>
                  <a:ext cx="4685701" cy="2635707"/>
                </a:xfrm>
                <a:prstGeom prst="rect">
                  <a:avLst/>
                </a:prstGeom>
                <a:ln w="3175">
                  <a:solidFill>
                    <a:prstClr val="ltGray"/>
                  </a:solidFill>
                </a:ln>
              </p:spPr>
            </p:pic>
            <p:pic>
              <p:nvPicPr>
                <p:cNvPr id="13" name="Picture 13">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83857" y="3787428"/>
                  <a:ext cx="4685701" cy="2635707"/>
                </a:xfrm>
                <a:prstGeom prst="rect">
                  <a:avLst/>
                </a:prstGeom>
                <a:ln w="3175">
                  <a:solidFill>
                    <a:prstClr val="ltGray"/>
                  </a:solidFill>
                </a:ln>
              </p:spPr>
            </p:pic>
          </p:grpSp>
        </mc:Fallback>
      </mc:AlternateContent>
      <p:sp>
        <p:nvSpPr>
          <p:cNvPr id="8" name="PptLabsAgenda_&amp;^@BeamShapeBackground_&amp;^@2023041414552447170">
            <a:extLst>
              <a:ext uri="{FF2B5EF4-FFF2-40B4-BE49-F238E27FC236}">
                <a16:creationId xmlns:a16="http://schemas.microsoft.com/office/drawing/2014/main" id="{25177CEA-2D84-E555-851E-9814E53E5EDC}"/>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Montserrat" pitchFamily="2" charset="0"/>
              </a:rPr>
              <a:t>Visual outline</a:t>
            </a:r>
            <a:endParaRPr lang="en-US" sz="2800" dirty="0">
              <a:latin typeface="Montserrat" pitchFamily="2" charset="0"/>
            </a:endParaRPr>
          </a:p>
        </p:txBody>
      </p:sp>
      <p:sp>
        <p:nvSpPr>
          <p:cNvPr id="9" name="TextBox 8">
            <a:extLst>
              <a:ext uri="{FF2B5EF4-FFF2-40B4-BE49-F238E27FC236}">
                <a16:creationId xmlns:a16="http://schemas.microsoft.com/office/drawing/2014/main" id="{430A6DA8-5802-5D5B-2BAB-8C50EC33A161}"/>
              </a:ext>
            </a:extLst>
          </p:cNvPr>
          <p:cNvSpPr txBox="1"/>
          <p:nvPr/>
        </p:nvSpPr>
        <p:spPr>
          <a:xfrm>
            <a:off x="2573339" y="545373"/>
            <a:ext cx="2016125" cy="307777"/>
          </a:xfrm>
          <a:prstGeom prst="rect">
            <a:avLst/>
          </a:prstGeom>
          <a:noFill/>
        </p:spPr>
        <p:txBody>
          <a:bodyPr wrap="square">
            <a:spAutoFit/>
          </a:bodyPr>
          <a:lstStyle/>
          <a:p>
            <a:pPr algn="ctr"/>
            <a:r>
              <a:rPr lang="en-US" sz="1400" dirty="0">
                <a:solidFill>
                  <a:srgbClr val="FF0000"/>
                </a:solidFill>
                <a:latin typeface="Montserrat" pitchFamily="2" charset="0"/>
              </a:rPr>
              <a:t>Context</a:t>
            </a:r>
          </a:p>
        </p:txBody>
      </p:sp>
      <p:sp>
        <p:nvSpPr>
          <p:cNvPr id="10" name="TextBox 9">
            <a:extLst>
              <a:ext uri="{FF2B5EF4-FFF2-40B4-BE49-F238E27FC236}">
                <a16:creationId xmlns:a16="http://schemas.microsoft.com/office/drawing/2014/main" id="{27229D66-C5B8-D9C6-2164-13A148B80A17}"/>
              </a:ext>
            </a:extLst>
          </p:cNvPr>
          <p:cNvSpPr txBox="1"/>
          <p:nvPr/>
        </p:nvSpPr>
        <p:spPr>
          <a:xfrm>
            <a:off x="7602537" y="545373"/>
            <a:ext cx="2016125" cy="307777"/>
          </a:xfrm>
          <a:prstGeom prst="rect">
            <a:avLst/>
          </a:prstGeom>
          <a:noFill/>
        </p:spPr>
        <p:txBody>
          <a:bodyPr wrap="square">
            <a:spAutoFit/>
          </a:bodyPr>
          <a:lstStyle/>
          <a:p>
            <a:pPr algn="ctr"/>
            <a:r>
              <a:rPr lang="en-US" sz="1400" dirty="0">
                <a:solidFill>
                  <a:srgbClr val="FF0000"/>
                </a:solidFill>
                <a:latin typeface="Montserrat" pitchFamily="2" charset="0"/>
              </a:rPr>
              <a:t>Background</a:t>
            </a:r>
          </a:p>
        </p:txBody>
      </p:sp>
      <p:sp>
        <p:nvSpPr>
          <p:cNvPr id="11" name="TextBox 10">
            <a:extLst>
              <a:ext uri="{FF2B5EF4-FFF2-40B4-BE49-F238E27FC236}">
                <a16:creationId xmlns:a16="http://schemas.microsoft.com/office/drawing/2014/main" id="{93968535-1A0B-28F6-03DC-7104C8A05EA7}"/>
              </a:ext>
            </a:extLst>
          </p:cNvPr>
          <p:cNvSpPr txBox="1"/>
          <p:nvPr/>
        </p:nvSpPr>
        <p:spPr>
          <a:xfrm>
            <a:off x="2383947" y="3476864"/>
            <a:ext cx="2394904" cy="307777"/>
          </a:xfrm>
          <a:prstGeom prst="rect">
            <a:avLst/>
          </a:prstGeom>
          <a:noFill/>
        </p:spPr>
        <p:txBody>
          <a:bodyPr wrap="square">
            <a:spAutoFit/>
          </a:bodyPr>
          <a:lstStyle/>
          <a:p>
            <a:pPr algn="ctr"/>
            <a:r>
              <a:rPr lang="en-US" sz="1400" dirty="0">
                <a:solidFill>
                  <a:srgbClr val="FF0000"/>
                </a:solidFill>
                <a:latin typeface="Montserrat" pitchFamily="2" charset="0"/>
              </a:rPr>
              <a:t>Contributions</a:t>
            </a:r>
          </a:p>
        </p:txBody>
      </p:sp>
      <p:sp>
        <p:nvSpPr>
          <p:cNvPr id="12" name="TextBox 11">
            <a:extLst>
              <a:ext uri="{FF2B5EF4-FFF2-40B4-BE49-F238E27FC236}">
                <a16:creationId xmlns:a16="http://schemas.microsoft.com/office/drawing/2014/main" id="{ACBCD8EC-63D6-10E8-3C32-CB21C63E35C2}"/>
              </a:ext>
            </a:extLst>
          </p:cNvPr>
          <p:cNvSpPr txBox="1"/>
          <p:nvPr/>
        </p:nvSpPr>
        <p:spPr>
          <a:xfrm>
            <a:off x="7602536" y="3476864"/>
            <a:ext cx="2016125" cy="307777"/>
          </a:xfrm>
          <a:prstGeom prst="rect">
            <a:avLst/>
          </a:prstGeom>
          <a:noFill/>
        </p:spPr>
        <p:txBody>
          <a:bodyPr wrap="square">
            <a:spAutoFit/>
          </a:bodyPr>
          <a:lstStyle/>
          <a:p>
            <a:pPr algn="ctr"/>
            <a:r>
              <a:rPr lang="en-US" sz="1400" dirty="0">
                <a:solidFill>
                  <a:srgbClr val="FF0000"/>
                </a:solidFill>
                <a:latin typeface="Montserrat" pitchFamily="2" charset="0"/>
              </a:rPr>
              <a:t>Conclusion</a:t>
            </a:r>
          </a:p>
        </p:txBody>
      </p:sp>
      <p:sp>
        <p:nvSpPr>
          <p:cNvPr id="14" name="Slide Number Placeholder 13">
            <a:extLst>
              <a:ext uri="{FF2B5EF4-FFF2-40B4-BE49-F238E27FC236}">
                <a16:creationId xmlns:a16="http://schemas.microsoft.com/office/drawing/2014/main" id="{0501B373-A54B-3C0A-7AFD-DEC83C542687}"/>
              </a:ext>
            </a:extLst>
          </p:cNvPr>
          <p:cNvSpPr>
            <a:spLocks noGrp="1"/>
          </p:cNvSpPr>
          <p:nvPr>
            <p:ph type="sldNum" sz="quarter" idx="12"/>
          </p:nvPr>
        </p:nvSpPr>
        <p:spPr/>
        <p:txBody>
          <a:bodyPr/>
          <a:lstStyle/>
          <a:p>
            <a:fld id="{6DCCA1CE-54D3-4B1F-BAFE-BDD10B4D91A3}" type="slidenum">
              <a:rPr lang="en-US" smtClean="0"/>
              <a:pPr/>
              <a:t>3</a:t>
            </a:fld>
            <a:r>
              <a:rPr lang="en-US"/>
              <a:t>/52</a:t>
            </a:r>
            <a:endParaRPr lang="en-US" dirty="0"/>
          </a:p>
        </p:txBody>
      </p:sp>
    </p:spTree>
    <p:extLst>
      <p:ext uri="{BB962C8B-B14F-4D97-AF65-F5344CB8AC3E}">
        <p14:creationId xmlns:p14="http://schemas.microsoft.com/office/powerpoint/2010/main" val="402028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Elicitation process (Questionnaire ) (cont.)</a:t>
            </a:r>
          </a:p>
        </p:txBody>
      </p:sp>
      <p:sp>
        <p:nvSpPr>
          <p:cNvPr id="55" name="Date Placeholder 54">
            <a:extLst>
              <a:ext uri="{FF2B5EF4-FFF2-40B4-BE49-F238E27FC236}">
                <a16:creationId xmlns:a16="http://schemas.microsoft.com/office/drawing/2014/main" id="{B2F124C9-BFC7-C9F0-453D-E74DD7792D1F}"/>
              </a:ext>
            </a:extLst>
          </p:cNvPr>
          <p:cNvSpPr>
            <a:spLocks noGrp="1"/>
          </p:cNvSpPr>
          <p:nvPr>
            <p:ph type="dt" sz="half" idx="10"/>
          </p:nvPr>
        </p:nvSpPr>
        <p:spPr/>
        <p:txBody>
          <a:bodyPr/>
          <a:lstStyle/>
          <a:p>
            <a:fld id="{D02F380D-BFF1-4E0D-AE1E-D9DDB5E701D4}" type="datetime1">
              <a:rPr lang="en-US" smtClean="0"/>
              <a:t>16-May-23</a:t>
            </a:fld>
            <a:endParaRPr lang="en-US"/>
          </a:p>
        </p:txBody>
      </p:sp>
      <p:sp>
        <p:nvSpPr>
          <p:cNvPr id="56" name="Footer Placeholder 55">
            <a:extLst>
              <a:ext uri="{FF2B5EF4-FFF2-40B4-BE49-F238E27FC236}">
                <a16:creationId xmlns:a16="http://schemas.microsoft.com/office/drawing/2014/main" id="{94140873-7641-D76A-C38E-D309B1036287}"/>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9313CABF-FC9A-549B-5D04-2883D00FA1B8}"/>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5" name="Picture 4">
            <a:extLst>
              <a:ext uri="{FF2B5EF4-FFF2-40B4-BE49-F238E27FC236}">
                <a16:creationId xmlns:a16="http://schemas.microsoft.com/office/drawing/2014/main" id="{79F40CDA-BD54-39F1-BB8E-AB815553A5DF}"/>
              </a:ext>
            </a:extLst>
          </p:cNvPr>
          <p:cNvPicPr>
            <a:picLocks noChangeAspect="1"/>
          </p:cNvPicPr>
          <p:nvPr/>
        </p:nvPicPr>
        <p:blipFill rotWithShape="1">
          <a:blip r:embed="rId2">
            <a:extLst>
              <a:ext uri="{28A0092B-C50C-407E-A947-70E740481C1C}">
                <a14:useLocalDpi xmlns:a14="http://schemas.microsoft.com/office/drawing/2010/main" val="0"/>
              </a:ext>
            </a:extLst>
          </a:blip>
          <a:srcRect t="13234" r="62536"/>
          <a:stretch/>
        </p:blipFill>
        <p:spPr>
          <a:xfrm>
            <a:off x="75987" y="1262746"/>
            <a:ext cx="2299611" cy="5177606"/>
          </a:xfrm>
          <a:prstGeom prst="rect">
            <a:avLst/>
          </a:prstGeom>
        </p:spPr>
      </p:pic>
      <p:cxnSp>
        <p:nvCxnSpPr>
          <p:cNvPr id="6" name="Straight Connector 5">
            <a:extLst>
              <a:ext uri="{FF2B5EF4-FFF2-40B4-BE49-F238E27FC236}">
                <a16:creationId xmlns:a16="http://schemas.microsoft.com/office/drawing/2014/main" id="{1E7A42D1-61C4-D9F5-6441-79D08227C5EF}"/>
              </a:ext>
            </a:extLst>
          </p:cNvPr>
          <p:cNvCxnSpPr>
            <a:cxnSpLocks/>
          </p:cNvCxnSpPr>
          <p:nvPr/>
        </p:nvCxnSpPr>
        <p:spPr>
          <a:xfrm>
            <a:off x="2505420" y="1262746"/>
            <a:ext cx="0" cy="510026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7CAA246-3C37-43B1-ED20-357A415B43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37743" y="2469932"/>
            <a:ext cx="9581001" cy="2017986"/>
          </a:xfrm>
          <a:prstGeom prst="rect">
            <a:avLst/>
          </a:prstGeom>
        </p:spPr>
      </p:pic>
      <p:grpSp>
        <p:nvGrpSpPr>
          <p:cNvPr id="32" name="Group 31">
            <a:extLst>
              <a:ext uri="{FF2B5EF4-FFF2-40B4-BE49-F238E27FC236}">
                <a16:creationId xmlns:a16="http://schemas.microsoft.com/office/drawing/2014/main" id="{CF6BA81A-E068-B606-91E2-1F1C8ACFA9EE}"/>
              </a:ext>
            </a:extLst>
          </p:cNvPr>
          <p:cNvGrpSpPr/>
          <p:nvPr/>
        </p:nvGrpSpPr>
        <p:grpSpPr>
          <a:xfrm>
            <a:off x="2674377" y="3142595"/>
            <a:ext cx="9307416" cy="2552509"/>
            <a:chOff x="2674377" y="3142595"/>
            <a:chExt cx="9307416" cy="2552509"/>
          </a:xfrm>
        </p:grpSpPr>
        <p:grpSp>
          <p:nvGrpSpPr>
            <p:cNvPr id="31" name="Group 30">
              <a:extLst>
                <a:ext uri="{FF2B5EF4-FFF2-40B4-BE49-F238E27FC236}">
                  <a16:creationId xmlns:a16="http://schemas.microsoft.com/office/drawing/2014/main" id="{08472971-0574-BCC2-2839-56659B1BDD09}"/>
                </a:ext>
              </a:extLst>
            </p:cNvPr>
            <p:cNvGrpSpPr/>
            <p:nvPr/>
          </p:nvGrpSpPr>
          <p:grpSpPr>
            <a:xfrm>
              <a:off x="2674377" y="3142595"/>
              <a:ext cx="9307416" cy="2552509"/>
              <a:chOff x="2674377" y="3142595"/>
              <a:chExt cx="9307416" cy="2552509"/>
            </a:xfrm>
          </p:grpSpPr>
          <p:sp>
            <p:nvSpPr>
              <p:cNvPr id="10" name="InSlideAnimateShape67925bdc-099b-498b-a207-caad57fbb405">
                <a:extLst>
                  <a:ext uri="{FF2B5EF4-FFF2-40B4-BE49-F238E27FC236}">
                    <a16:creationId xmlns:a16="http://schemas.microsoft.com/office/drawing/2014/main" id="{83EE53EC-5F39-36BD-FC3A-6B54ECD71511}"/>
                  </a:ext>
                </a:extLst>
              </p:cNvPr>
              <p:cNvSpPr>
                <a:spLocks/>
              </p:cNvSpPr>
              <p:nvPr/>
            </p:nvSpPr>
            <p:spPr>
              <a:xfrm>
                <a:off x="6598905" y="4895003"/>
                <a:ext cx="1458676" cy="800101"/>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ontserrat" pitchFamily="2" charset="0"/>
                  </a:rPr>
                  <a:t>1536 possible cases</a:t>
                </a:r>
              </a:p>
            </p:txBody>
          </p:sp>
          <p:sp>
            <p:nvSpPr>
              <p:cNvPr id="11" name="InSlideAnimateShape846c7bb0-a988-4d78-8d2f-ec684b0f9b3c">
                <a:extLst>
                  <a:ext uri="{FF2B5EF4-FFF2-40B4-BE49-F238E27FC236}">
                    <a16:creationId xmlns:a16="http://schemas.microsoft.com/office/drawing/2014/main" id="{7DB7E718-989D-DA38-C188-9A94FCC9FF56}"/>
                  </a:ext>
                </a:extLst>
              </p:cNvPr>
              <p:cNvSpPr>
                <a:spLocks/>
              </p:cNvSpPr>
              <p:nvPr/>
            </p:nvSpPr>
            <p:spPr>
              <a:xfrm>
                <a:off x="2674377" y="3142595"/>
                <a:ext cx="9307416" cy="210206"/>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nSlideAnimateShape846c7bb0-a988-4d78-8d2f-ec684b0f9b3c">
                <a:extLst>
                  <a:ext uri="{FF2B5EF4-FFF2-40B4-BE49-F238E27FC236}">
                    <a16:creationId xmlns:a16="http://schemas.microsoft.com/office/drawing/2014/main" id="{85B71BEC-7F2B-0AB4-032E-EFD3F61AB4E1}"/>
                  </a:ext>
                </a:extLst>
              </p:cNvPr>
              <p:cNvSpPr>
                <a:spLocks/>
              </p:cNvSpPr>
              <p:nvPr/>
            </p:nvSpPr>
            <p:spPr>
              <a:xfrm>
                <a:off x="2674377" y="3429000"/>
                <a:ext cx="9307416" cy="210206"/>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nSlideAnimateShape846c7bb0-a988-4d78-8d2f-ec684b0f9b3c">
                <a:extLst>
                  <a:ext uri="{FF2B5EF4-FFF2-40B4-BE49-F238E27FC236}">
                    <a16:creationId xmlns:a16="http://schemas.microsoft.com/office/drawing/2014/main" id="{F13BAE49-B762-22E4-5FED-40093EBC6346}"/>
                  </a:ext>
                </a:extLst>
              </p:cNvPr>
              <p:cNvSpPr>
                <a:spLocks/>
              </p:cNvSpPr>
              <p:nvPr/>
            </p:nvSpPr>
            <p:spPr>
              <a:xfrm>
                <a:off x="2674377" y="3920361"/>
                <a:ext cx="9307416" cy="210206"/>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nSlideAnimateShape846c7bb0-a988-4d78-8d2f-ec684b0f9b3c">
                <a:extLst>
                  <a:ext uri="{FF2B5EF4-FFF2-40B4-BE49-F238E27FC236}">
                    <a16:creationId xmlns:a16="http://schemas.microsoft.com/office/drawing/2014/main" id="{C9E48DAE-C9DF-CA50-3F36-7E3FF32CA211}"/>
                  </a:ext>
                </a:extLst>
              </p:cNvPr>
              <p:cNvSpPr>
                <a:spLocks/>
              </p:cNvSpPr>
              <p:nvPr/>
            </p:nvSpPr>
            <p:spPr>
              <a:xfrm>
                <a:off x="2674377" y="4181916"/>
                <a:ext cx="9307416" cy="210206"/>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30E1F5A-5BDE-34A3-FFA6-6CD617C97699}"/>
                  </a:ext>
                </a:extLst>
              </p:cNvPr>
              <p:cNvCxnSpPr>
                <a:stCxn id="11" idx="1"/>
                <a:endCxn id="10" idx="0"/>
              </p:cNvCxnSpPr>
              <p:nvPr/>
            </p:nvCxnSpPr>
            <p:spPr>
              <a:xfrm>
                <a:off x="2674377" y="3247698"/>
                <a:ext cx="4653866" cy="1647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1AF266-EA1E-9C2A-ACB2-CF9869CA00CB}"/>
                  </a:ext>
                </a:extLst>
              </p:cNvPr>
              <p:cNvCxnSpPr>
                <a:cxnSpLocks/>
                <a:stCxn id="12" idx="1"/>
                <a:endCxn id="10" idx="0"/>
              </p:cNvCxnSpPr>
              <p:nvPr/>
            </p:nvCxnSpPr>
            <p:spPr>
              <a:xfrm>
                <a:off x="2674377" y="3534103"/>
                <a:ext cx="4653866" cy="136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F8459259-9951-05FD-5180-D5A9DA837647}"/>
                </a:ext>
              </a:extLst>
            </p:cNvPr>
            <p:cNvCxnSpPr>
              <a:cxnSpLocks/>
              <a:stCxn id="14" idx="3"/>
              <a:endCxn id="10" idx="0"/>
            </p:cNvCxnSpPr>
            <p:nvPr/>
          </p:nvCxnSpPr>
          <p:spPr>
            <a:xfrm flipH="1">
              <a:off x="7328243" y="4287019"/>
              <a:ext cx="4653550" cy="607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EB683D4-629F-B158-8A58-669D5294447D}"/>
                </a:ext>
              </a:extLst>
            </p:cNvPr>
            <p:cNvCxnSpPr>
              <a:cxnSpLocks/>
              <a:stCxn id="13" idx="3"/>
              <a:endCxn id="10" idx="0"/>
            </p:cNvCxnSpPr>
            <p:nvPr/>
          </p:nvCxnSpPr>
          <p:spPr>
            <a:xfrm flipH="1">
              <a:off x="7328243" y="4025464"/>
              <a:ext cx="4653550" cy="869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D075428E-831F-EC54-D8C8-7D9E75474E02}"/>
              </a:ext>
            </a:extLst>
          </p:cNvPr>
          <p:cNvSpPr>
            <a:spLocks noGrp="1"/>
          </p:cNvSpPr>
          <p:nvPr>
            <p:ph type="sldNum" sz="quarter" idx="12"/>
          </p:nvPr>
        </p:nvSpPr>
        <p:spPr/>
        <p:txBody>
          <a:bodyPr/>
          <a:lstStyle/>
          <a:p>
            <a:fld id="{6DCCA1CE-54D3-4B1F-BAFE-BDD10B4D91A3}" type="slidenum">
              <a:rPr lang="en-US" smtClean="0"/>
              <a:pPr/>
              <a:t>30</a:t>
            </a:fld>
            <a:r>
              <a:rPr lang="en-US"/>
              <a:t>/52</a:t>
            </a:r>
            <a:endParaRPr lang="en-US" dirty="0"/>
          </a:p>
        </p:txBody>
      </p:sp>
      <p:sp>
        <p:nvSpPr>
          <p:cNvPr id="72" name="PptLabsAgenda_&amp;^@BeamShapeText_&amp;^@Introduction_2">
            <a:extLst>
              <a:ext uri="{FF2B5EF4-FFF2-40B4-BE49-F238E27FC236}">
                <a16:creationId xmlns:a16="http://schemas.microsoft.com/office/drawing/2014/main" id="{FF34751F-F3A0-7AF3-4389-730598FA6DBE}"/>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73" name="PptLabsAgenda_&amp;^@BeamShapeText_&amp;^@Introduction_2">
            <a:extLst>
              <a:ext uri="{FF2B5EF4-FFF2-40B4-BE49-F238E27FC236}">
                <a16:creationId xmlns:a16="http://schemas.microsoft.com/office/drawing/2014/main" id="{EB2FD44E-DA6D-683E-E706-8B9E5D917223}"/>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74" name="PptLabsAgenda_&amp;^@BeamShapeText_&amp;^@Introduction_2">
            <a:extLst>
              <a:ext uri="{FF2B5EF4-FFF2-40B4-BE49-F238E27FC236}">
                <a16:creationId xmlns:a16="http://schemas.microsoft.com/office/drawing/2014/main" id="{0F8D1B69-2772-4D42-D166-28E070FBB396}"/>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75" name="PptLabsAgenda_&amp;^@BeamShapeText_&amp;^@Introduction_2">
            <a:extLst>
              <a:ext uri="{FF2B5EF4-FFF2-40B4-BE49-F238E27FC236}">
                <a16:creationId xmlns:a16="http://schemas.microsoft.com/office/drawing/2014/main" id="{B470CFB2-766A-C8AF-174B-280D2E86C4DF}"/>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76" name="Oval 4">
            <a:extLst>
              <a:ext uri="{FF2B5EF4-FFF2-40B4-BE49-F238E27FC236}">
                <a16:creationId xmlns:a16="http://schemas.microsoft.com/office/drawing/2014/main" id="{93F81B24-9D7D-D06F-17B6-B2CBC99A74D7}"/>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7" name="Oval 5">
            <a:extLst>
              <a:ext uri="{FF2B5EF4-FFF2-40B4-BE49-F238E27FC236}">
                <a16:creationId xmlns:a16="http://schemas.microsoft.com/office/drawing/2014/main" id="{ECAEE0F6-96B9-182E-A853-F80809BC8926}"/>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78" name="Oval 6">
            <a:extLst>
              <a:ext uri="{FF2B5EF4-FFF2-40B4-BE49-F238E27FC236}">
                <a16:creationId xmlns:a16="http://schemas.microsoft.com/office/drawing/2014/main" id="{C24CE485-FB5E-BA78-83E6-76331F624A58}"/>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9" name="Oval 7">
            <a:extLst>
              <a:ext uri="{FF2B5EF4-FFF2-40B4-BE49-F238E27FC236}">
                <a16:creationId xmlns:a16="http://schemas.microsoft.com/office/drawing/2014/main" id="{0837EE8E-0D79-E8FC-5F25-6C6A34F9A614}"/>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0" name="Oval 8">
            <a:extLst>
              <a:ext uri="{FF2B5EF4-FFF2-40B4-BE49-F238E27FC236}">
                <a16:creationId xmlns:a16="http://schemas.microsoft.com/office/drawing/2014/main" id="{EB004C28-CA0D-6637-5961-A3593C044EE0}"/>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81" name="Oval 9">
            <a:extLst>
              <a:ext uri="{FF2B5EF4-FFF2-40B4-BE49-F238E27FC236}">
                <a16:creationId xmlns:a16="http://schemas.microsoft.com/office/drawing/2014/main" id="{CD5E6143-A1E6-B5C5-F24C-639F74D9EE04}"/>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2" name="Oval 10">
            <a:extLst>
              <a:ext uri="{FF2B5EF4-FFF2-40B4-BE49-F238E27FC236}">
                <a16:creationId xmlns:a16="http://schemas.microsoft.com/office/drawing/2014/main" id="{2F1349AB-352E-FCE8-475A-09993D3AEB79}"/>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3" name="Oval 4">
            <a:extLst>
              <a:ext uri="{FF2B5EF4-FFF2-40B4-BE49-F238E27FC236}">
                <a16:creationId xmlns:a16="http://schemas.microsoft.com/office/drawing/2014/main" id="{9020A9BF-1634-175C-B2BA-910E2B530888}"/>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4" name="Oval 5">
            <a:extLst>
              <a:ext uri="{FF2B5EF4-FFF2-40B4-BE49-F238E27FC236}">
                <a16:creationId xmlns:a16="http://schemas.microsoft.com/office/drawing/2014/main" id="{241C1B83-0E39-0407-57A3-85C4CB44D7C4}"/>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85" name="Oval 6">
            <a:extLst>
              <a:ext uri="{FF2B5EF4-FFF2-40B4-BE49-F238E27FC236}">
                <a16:creationId xmlns:a16="http://schemas.microsoft.com/office/drawing/2014/main" id="{FB56D696-7D8D-ADDF-A486-4BBEDA68E60E}"/>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6" name="Oval 7">
            <a:extLst>
              <a:ext uri="{FF2B5EF4-FFF2-40B4-BE49-F238E27FC236}">
                <a16:creationId xmlns:a16="http://schemas.microsoft.com/office/drawing/2014/main" id="{B7B618FB-B223-E873-EF25-FF80C410D26C}"/>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7" name="Oval 8">
            <a:extLst>
              <a:ext uri="{FF2B5EF4-FFF2-40B4-BE49-F238E27FC236}">
                <a16:creationId xmlns:a16="http://schemas.microsoft.com/office/drawing/2014/main" id="{E4CD8BF5-0685-58F6-17FE-8DE08EE51F97}"/>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88" name="Oval 9">
            <a:extLst>
              <a:ext uri="{FF2B5EF4-FFF2-40B4-BE49-F238E27FC236}">
                <a16:creationId xmlns:a16="http://schemas.microsoft.com/office/drawing/2014/main" id="{CAC39B71-76AA-C061-B5CF-CA1D5E4FF259}"/>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9" name="Oval 9">
            <a:extLst>
              <a:ext uri="{FF2B5EF4-FFF2-40B4-BE49-F238E27FC236}">
                <a16:creationId xmlns:a16="http://schemas.microsoft.com/office/drawing/2014/main" id="{6149C2D2-C6AE-FE83-186F-134C84C9F65D}"/>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0" name="Oval 10">
            <a:extLst>
              <a:ext uri="{FF2B5EF4-FFF2-40B4-BE49-F238E27FC236}">
                <a16:creationId xmlns:a16="http://schemas.microsoft.com/office/drawing/2014/main" id="{06ABD843-A226-3F9C-C06D-0F7C8D146D2C}"/>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1" name="Oval 11">
            <a:extLst>
              <a:ext uri="{FF2B5EF4-FFF2-40B4-BE49-F238E27FC236}">
                <a16:creationId xmlns:a16="http://schemas.microsoft.com/office/drawing/2014/main" id="{2F0B07B9-9D32-4039-A939-7FC371FE5FAF}"/>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2" name="Oval 12">
            <a:extLst>
              <a:ext uri="{FF2B5EF4-FFF2-40B4-BE49-F238E27FC236}">
                <a16:creationId xmlns:a16="http://schemas.microsoft.com/office/drawing/2014/main" id="{9BB2F744-A92A-AE67-1CD3-8C0EAA496FCD}"/>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93" name="Oval 13">
            <a:extLst>
              <a:ext uri="{FF2B5EF4-FFF2-40B4-BE49-F238E27FC236}">
                <a16:creationId xmlns:a16="http://schemas.microsoft.com/office/drawing/2014/main" id="{2E8CA9BC-BE33-B451-9360-FE3950A6C2E4}"/>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4" name="Oval 13">
            <a:extLst>
              <a:ext uri="{FF2B5EF4-FFF2-40B4-BE49-F238E27FC236}">
                <a16:creationId xmlns:a16="http://schemas.microsoft.com/office/drawing/2014/main" id="{8C26E954-89D5-06C5-FD0E-31A5EBD7975F}"/>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5" name="Oval 13">
            <a:extLst>
              <a:ext uri="{FF2B5EF4-FFF2-40B4-BE49-F238E27FC236}">
                <a16:creationId xmlns:a16="http://schemas.microsoft.com/office/drawing/2014/main" id="{4C416D2B-4184-594E-6DBD-078098D3C494}"/>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6" name="Oval 9">
            <a:extLst>
              <a:ext uri="{FF2B5EF4-FFF2-40B4-BE49-F238E27FC236}">
                <a16:creationId xmlns:a16="http://schemas.microsoft.com/office/drawing/2014/main" id="{4A0A3A97-B4E4-A1EA-3453-CF8D0309702E}"/>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7" name="Oval 10">
            <a:extLst>
              <a:ext uri="{FF2B5EF4-FFF2-40B4-BE49-F238E27FC236}">
                <a16:creationId xmlns:a16="http://schemas.microsoft.com/office/drawing/2014/main" id="{E9D58D43-EA42-6FB6-1405-32B9A0A2046E}"/>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8" name="Oval 11">
            <a:extLst>
              <a:ext uri="{FF2B5EF4-FFF2-40B4-BE49-F238E27FC236}">
                <a16:creationId xmlns:a16="http://schemas.microsoft.com/office/drawing/2014/main" id="{6503D240-077D-126A-46BB-9CA3CB094D7D}"/>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9" name="Oval 12">
            <a:extLst>
              <a:ext uri="{FF2B5EF4-FFF2-40B4-BE49-F238E27FC236}">
                <a16:creationId xmlns:a16="http://schemas.microsoft.com/office/drawing/2014/main" id="{CE27ED46-1CB2-E703-C059-2CA82E44BE79}"/>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0" name="Oval 13">
            <a:extLst>
              <a:ext uri="{FF2B5EF4-FFF2-40B4-BE49-F238E27FC236}">
                <a16:creationId xmlns:a16="http://schemas.microsoft.com/office/drawing/2014/main" id="{B537A055-A177-8C54-ADF5-F2DF4CF7928F}"/>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1" name="Oval 13">
            <a:extLst>
              <a:ext uri="{FF2B5EF4-FFF2-40B4-BE49-F238E27FC236}">
                <a16:creationId xmlns:a16="http://schemas.microsoft.com/office/drawing/2014/main" id="{A1F8C42E-2ECC-7A7B-A858-8338BCB89CBE}"/>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2" name="Oval 13">
            <a:extLst>
              <a:ext uri="{FF2B5EF4-FFF2-40B4-BE49-F238E27FC236}">
                <a16:creationId xmlns:a16="http://schemas.microsoft.com/office/drawing/2014/main" id="{BD904063-64B4-A43B-A741-A1577BB615B6}"/>
              </a:ext>
            </a:extLst>
          </p:cNvPr>
          <p:cNvSpPr>
            <a:spLocks/>
          </p:cNvSpPr>
          <p:nvPr/>
        </p:nvSpPr>
        <p:spPr>
          <a:xfrm>
            <a:off x="8615140"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3" name="Oval 9">
            <a:extLst>
              <a:ext uri="{FF2B5EF4-FFF2-40B4-BE49-F238E27FC236}">
                <a16:creationId xmlns:a16="http://schemas.microsoft.com/office/drawing/2014/main" id="{479F6F0E-174F-8DFD-E1C8-9E5E7FF168F9}"/>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4" name="Oval 10">
            <a:extLst>
              <a:ext uri="{FF2B5EF4-FFF2-40B4-BE49-F238E27FC236}">
                <a16:creationId xmlns:a16="http://schemas.microsoft.com/office/drawing/2014/main" id="{316083D9-DDD8-49C0-36FD-5C64AF4FA4D0}"/>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5" name="Oval 11">
            <a:extLst>
              <a:ext uri="{FF2B5EF4-FFF2-40B4-BE49-F238E27FC236}">
                <a16:creationId xmlns:a16="http://schemas.microsoft.com/office/drawing/2014/main" id="{C0A55086-74CD-3F44-054D-E92400F93D04}"/>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6" name="Oval 12">
            <a:extLst>
              <a:ext uri="{FF2B5EF4-FFF2-40B4-BE49-F238E27FC236}">
                <a16:creationId xmlns:a16="http://schemas.microsoft.com/office/drawing/2014/main" id="{E07741B1-37A2-F874-26BB-ED5FCF3EAEB3}"/>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07" name="Oval 13">
            <a:extLst>
              <a:ext uri="{FF2B5EF4-FFF2-40B4-BE49-F238E27FC236}">
                <a16:creationId xmlns:a16="http://schemas.microsoft.com/office/drawing/2014/main" id="{2AB34F69-A19B-DEAC-4D02-BD4F8849B4F4}"/>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8" name="Oval 13">
            <a:extLst>
              <a:ext uri="{FF2B5EF4-FFF2-40B4-BE49-F238E27FC236}">
                <a16:creationId xmlns:a16="http://schemas.microsoft.com/office/drawing/2014/main" id="{CF36281A-4679-4C37-DF19-4C107A45B2B1}"/>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09" name="Oval 13">
            <a:extLst>
              <a:ext uri="{FF2B5EF4-FFF2-40B4-BE49-F238E27FC236}">
                <a16:creationId xmlns:a16="http://schemas.microsoft.com/office/drawing/2014/main" id="{0B1BE385-A6C4-5009-3CB5-A64B065EE288}"/>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0" name="Oval 11">
            <a:extLst>
              <a:ext uri="{FF2B5EF4-FFF2-40B4-BE49-F238E27FC236}">
                <a16:creationId xmlns:a16="http://schemas.microsoft.com/office/drawing/2014/main" id="{D914F158-B919-F9B6-36CA-A727A43EAC59}"/>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1" name="Oval 12">
            <a:extLst>
              <a:ext uri="{FF2B5EF4-FFF2-40B4-BE49-F238E27FC236}">
                <a16:creationId xmlns:a16="http://schemas.microsoft.com/office/drawing/2014/main" id="{C0A73309-D42A-4EF5-43C0-0FEBFB7B3631}"/>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12" name="Oval 13">
            <a:extLst>
              <a:ext uri="{FF2B5EF4-FFF2-40B4-BE49-F238E27FC236}">
                <a16:creationId xmlns:a16="http://schemas.microsoft.com/office/drawing/2014/main" id="{5B995A6D-B9C6-597C-D678-D2EE11AB98BB}"/>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3" name="Oval 12">
            <a:extLst>
              <a:ext uri="{FF2B5EF4-FFF2-40B4-BE49-F238E27FC236}">
                <a16:creationId xmlns:a16="http://schemas.microsoft.com/office/drawing/2014/main" id="{827DE557-3BBC-41F0-53A2-FC93A2B60451}"/>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14" name="Oval 13">
            <a:extLst>
              <a:ext uri="{FF2B5EF4-FFF2-40B4-BE49-F238E27FC236}">
                <a16:creationId xmlns:a16="http://schemas.microsoft.com/office/drawing/2014/main" id="{454D5E8B-8C4E-BC64-2A92-4EA84F099517}"/>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5" name="Oval 13">
            <a:extLst>
              <a:ext uri="{FF2B5EF4-FFF2-40B4-BE49-F238E27FC236}">
                <a16:creationId xmlns:a16="http://schemas.microsoft.com/office/drawing/2014/main" id="{37F8E45F-FA1E-C0AB-FA3B-23477947C040}"/>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6" name="Oval 13">
            <a:extLst>
              <a:ext uri="{FF2B5EF4-FFF2-40B4-BE49-F238E27FC236}">
                <a16:creationId xmlns:a16="http://schemas.microsoft.com/office/drawing/2014/main" id="{42226D85-297D-E25A-98CB-21C32DE9A63E}"/>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7" name="Oval 13">
            <a:extLst>
              <a:ext uri="{FF2B5EF4-FFF2-40B4-BE49-F238E27FC236}">
                <a16:creationId xmlns:a16="http://schemas.microsoft.com/office/drawing/2014/main" id="{BAEF2459-5771-CFB8-7390-01CA1D0D0597}"/>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8" name="Oval 13">
            <a:extLst>
              <a:ext uri="{FF2B5EF4-FFF2-40B4-BE49-F238E27FC236}">
                <a16:creationId xmlns:a16="http://schemas.microsoft.com/office/drawing/2014/main" id="{6A97FBDE-2C21-539B-ACF6-B2349ED5350D}"/>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9" name="Oval 13">
            <a:extLst>
              <a:ext uri="{FF2B5EF4-FFF2-40B4-BE49-F238E27FC236}">
                <a16:creationId xmlns:a16="http://schemas.microsoft.com/office/drawing/2014/main" id="{9108644E-D576-1B07-DCBF-B56C0E69A40A}"/>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20" name="Oval 13">
            <a:extLst>
              <a:ext uri="{FF2B5EF4-FFF2-40B4-BE49-F238E27FC236}">
                <a16:creationId xmlns:a16="http://schemas.microsoft.com/office/drawing/2014/main" id="{B75579F9-84B2-BC53-2C6D-18CB3DE7C6DF}"/>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21" name="Oval 13">
            <a:extLst>
              <a:ext uri="{FF2B5EF4-FFF2-40B4-BE49-F238E27FC236}">
                <a16:creationId xmlns:a16="http://schemas.microsoft.com/office/drawing/2014/main" id="{53DD20D7-DA48-F2CB-093B-6B77926586F9}"/>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9029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Elicitation process (Questionnaire and weight attribution from doctors)</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8A3796C8-E853-4DCE-A32E-DB58A2D1F44D}" type="datetime1">
              <a:rPr lang="en-US" smtClean="0"/>
              <a:t>16-May-23</a:t>
            </a:fld>
            <a:endParaRPr lang="en-US" dirty="0"/>
          </a:p>
        </p:txBody>
      </p:sp>
      <p:pic>
        <p:nvPicPr>
          <p:cNvPr id="7" name="Picture 6">
            <a:extLst>
              <a:ext uri="{FF2B5EF4-FFF2-40B4-BE49-F238E27FC236}">
                <a16:creationId xmlns:a16="http://schemas.microsoft.com/office/drawing/2014/main" id="{A622F864-F579-AA78-0337-AEAF33AA94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25988" y="1377990"/>
            <a:ext cx="5219331" cy="5074130"/>
          </a:xfrm>
          <a:prstGeom prst="rect">
            <a:avLst/>
          </a:prstGeom>
        </p:spPr>
      </p:pic>
      <p:sp>
        <p:nvSpPr>
          <p:cNvPr id="58" name="Footer Placeholder 57">
            <a:extLst>
              <a:ext uri="{FF2B5EF4-FFF2-40B4-BE49-F238E27FC236}">
                <a16:creationId xmlns:a16="http://schemas.microsoft.com/office/drawing/2014/main" id="{DAB04006-2739-D85A-FB5D-8D4C725C808F}"/>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567EB050-9C73-DDF1-0580-E0C657C6BFC1}"/>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6" name="Picture 5" descr="Shape&#10;&#10;Description automatically generated with medium confidence">
            <a:extLst>
              <a:ext uri="{FF2B5EF4-FFF2-40B4-BE49-F238E27FC236}">
                <a16:creationId xmlns:a16="http://schemas.microsoft.com/office/drawing/2014/main" id="{CE7235F3-9DDD-6F91-4F42-7DD006108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 y="2306103"/>
            <a:ext cx="12195144" cy="2245795"/>
          </a:xfrm>
          <a:prstGeom prst="rect">
            <a:avLst/>
          </a:prstGeom>
        </p:spPr>
      </p:pic>
      <p:sp>
        <p:nvSpPr>
          <p:cNvPr id="5" name="Slide Number Placeholder 4">
            <a:extLst>
              <a:ext uri="{FF2B5EF4-FFF2-40B4-BE49-F238E27FC236}">
                <a16:creationId xmlns:a16="http://schemas.microsoft.com/office/drawing/2014/main" id="{5DF1053E-DBD8-137F-EBC1-679C5680AA6A}"/>
              </a:ext>
            </a:extLst>
          </p:cNvPr>
          <p:cNvSpPr>
            <a:spLocks noGrp="1"/>
          </p:cNvSpPr>
          <p:nvPr>
            <p:ph type="sldNum" sz="quarter" idx="12"/>
          </p:nvPr>
        </p:nvSpPr>
        <p:spPr/>
        <p:txBody>
          <a:bodyPr/>
          <a:lstStyle/>
          <a:p>
            <a:fld id="{6DCCA1CE-54D3-4B1F-BAFE-BDD10B4D91A3}" type="slidenum">
              <a:rPr lang="en-US" smtClean="0"/>
              <a:pPr/>
              <a:t>31</a:t>
            </a:fld>
            <a:r>
              <a:rPr lang="en-US"/>
              <a:t>/52</a:t>
            </a:r>
            <a:endParaRPr lang="en-US" dirty="0"/>
          </a:p>
        </p:txBody>
      </p:sp>
      <p:sp>
        <p:nvSpPr>
          <p:cNvPr id="59" name="PptLabsAgenda_&amp;^@BeamShapeText_&amp;^@Introduction_2">
            <a:extLst>
              <a:ext uri="{FF2B5EF4-FFF2-40B4-BE49-F238E27FC236}">
                <a16:creationId xmlns:a16="http://schemas.microsoft.com/office/drawing/2014/main" id="{DD9A2FAF-D0A1-0F3F-8EF8-9CB6CBAAB716}"/>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60" name="PptLabsAgenda_&amp;^@BeamShapeText_&amp;^@Introduction_2">
            <a:extLst>
              <a:ext uri="{FF2B5EF4-FFF2-40B4-BE49-F238E27FC236}">
                <a16:creationId xmlns:a16="http://schemas.microsoft.com/office/drawing/2014/main" id="{3429D6B9-A3BA-7188-9348-8DEF9AAAF26E}"/>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61" name="PptLabsAgenda_&amp;^@BeamShapeText_&amp;^@Introduction_2">
            <a:extLst>
              <a:ext uri="{FF2B5EF4-FFF2-40B4-BE49-F238E27FC236}">
                <a16:creationId xmlns:a16="http://schemas.microsoft.com/office/drawing/2014/main" id="{EBBE30F6-E194-10D9-5104-746DF058D456}"/>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62" name="PptLabsAgenda_&amp;^@BeamShapeText_&amp;^@Introduction_2">
            <a:extLst>
              <a:ext uri="{FF2B5EF4-FFF2-40B4-BE49-F238E27FC236}">
                <a16:creationId xmlns:a16="http://schemas.microsoft.com/office/drawing/2014/main" id="{93D47123-5575-5C0B-446B-DC5FC8D46DD3}"/>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63" name="Oval 4">
            <a:extLst>
              <a:ext uri="{FF2B5EF4-FFF2-40B4-BE49-F238E27FC236}">
                <a16:creationId xmlns:a16="http://schemas.microsoft.com/office/drawing/2014/main" id="{5A7089E4-DC52-DF68-029B-29EE0BC75FFC}"/>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2" name="Oval 5">
            <a:extLst>
              <a:ext uri="{FF2B5EF4-FFF2-40B4-BE49-F238E27FC236}">
                <a16:creationId xmlns:a16="http://schemas.microsoft.com/office/drawing/2014/main" id="{B25F9F19-A5A4-A819-782F-30E3F024CB3A}"/>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3" name="Oval 6">
            <a:extLst>
              <a:ext uri="{FF2B5EF4-FFF2-40B4-BE49-F238E27FC236}">
                <a16:creationId xmlns:a16="http://schemas.microsoft.com/office/drawing/2014/main" id="{1F4622D5-B684-3C42-5CB9-E43E928A956D}"/>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4" name="Oval 7">
            <a:extLst>
              <a:ext uri="{FF2B5EF4-FFF2-40B4-BE49-F238E27FC236}">
                <a16:creationId xmlns:a16="http://schemas.microsoft.com/office/drawing/2014/main" id="{582B8193-F532-3F51-0633-5BC9E1D9E102}"/>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5" name="Oval 8">
            <a:extLst>
              <a:ext uri="{FF2B5EF4-FFF2-40B4-BE49-F238E27FC236}">
                <a16:creationId xmlns:a16="http://schemas.microsoft.com/office/drawing/2014/main" id="{4B93283E-032B-4FE7-68CF-E0EF9D4FDD0D}"/>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6" name="Oval 9">
            <a:extLst>
              <a:ext uri="{FF2B5EF4-FFF2-40B4-BE49-F238E27FC236}">
                <a16:creationId xmlns:a16="http://schemas.microsoft.com/office/drawing/2014/main" id="{59091EFB-C623-3ACC-5004-0B07A31E5C4B}"/>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7" name="Oval 10">
            <a:extLst>
              <a:ext uri="{FF2B5EF4-FFF2-40B4-BE49-F238E27FC236}">
                <a16:creationId xmlns:a16="http://schemas.microsoft.com/office/drawing/2014/main" id="{31652BBC-53CE-EF66-6707-CAD725C91EC4}"/>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8" name="Oval 4">
            <a:extLst>
              <a:ext uri="{FF2B5EF4-FFF2-40B4-BE49-F238E27FC236}">
                <a16:creationId xmlns:a16="http://schemas.microsoft.com/office/drawing/2014/main" id="{E146707A-0CC1-40C5-59B9-02FB97F3596A}"/>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9" name="Oval 5">
            <a:extLst>
              <a:ext uri="{FF2B5EF4-FFF2-40B4-BE49-F238E27FC236}">
                <a16:creationId xmlns:a16="http://schemas.microsoft.com/office/drawing/2014/main" id="{5202979B-98DF-0F67-4F47-09E948797624}"/>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0" name="Oval 6">
            <a:extLst>
              <a:ext uri="{FF2B5EF4-FFF2-40B4-BE49-F238E27FC236}">
                <a16:creationId xmlns:a16="http://schemas.microsoft.com/office/drawing/2014/main" id="{4EE0FFE8-BB15-9C89-43A4-8228E79E22EE}"/>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1" name="Oval 7">
            <a:extLst>
              <a:ext uri="{FF2B5EF4-FFF2-40B4-BE49-F238E27FC236}">
                <a16:creationId xmlns:a16="http://schemas.microsoft.com/office/drawing/2014/main" id="{2814E462-33DF-889A-68AC-D630D611697A}"/>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2" name="Oval 8">
            <a:extLst>
              <a:ext uri="{FF2B5EF4-FFF2-40B4-BE49-F238E27FC236}">
                <a16:creationId xmlns:a16="http://schemas.microsoft.com/office/drawing/2014/main" id="{41625473-6E2A-5ED0-B27E-D28A56B84155}"/>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3" name="Oval 9">
            <a:extLst>
              <a:ext uri="{FF2B5EF4-FFF2-40B4-BE49-F238E27FC236}">
                <a16:creationId xmlns:a16="http://schemas.microsoft.com/office/drawing/2014/main" id="{A2B1A86B-D828-986A-545A-63FF36E23187}"/>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4" name="Oval 9">
            <a:extLst>
              <a:ext uri="{FF2B5EF4-FFF2-40B4-BE49-F238E27FC236}">
                <a16:creationId xmlns:a16="http://schemas.microsoft.com/office/drawing/2014/main" id="{72F3FF08-4812-E054-2A6D-80F991CB4B68}"/>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5" name="Oval 10">
            <a:extLst>
              <a:ext uri="{FF2B5EF4-FFF2-40B4-BE49-F238E27FC236}">
                <a16:creationId xmlns:a16="http://schemas.microsoft.com/office/drawing/2014/main" id="{4ED17B08-DDFD-5847-1350-629E48E96170}"/>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6" name="Oval 11">
            <a:extLst>
              <a:ext uri="{FF2B5EF4-FFF2-40B4-BE49-F238E27FC236}">
                <a16:creationId xmlns:a16="http://schemas.microsoft.com/office/drawing/2014/main" id="{CDB37D30-96DE-90B2-70F3-D192F6FEFB5E}"/>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12">
            <a:extLst>
              <a:ext uri="{FF2B5EF4-FFF2-40B4-BE49-F238E27FC236}">
                <a16:creationId xmlns:a16="http://schemas.microsoft.com/office/drawing/2014/main" id="{76E44FDE-570C-8273-DDF6-9F850E314787}"/>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8" name="Oval 13">
            <a:extLst>
              <a:ext uri="{FF2B5EF4-FFF2-40B4-BE49-F238E27FC236}">
                <a16:creationId xmlns:a16="http://schemas.microsoft.com/office/drawing/2014/main" id="{E8174F3E-3E2D-6A2D-1273-82038BEBAE86}"/>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13">
            <a:extLst>
              <a:ext uri="{FF2B5EF4-FFF2-40B4-BE49-F238E27FC236}">
                <a16:creationId xmlns:a16="http://schemas.microsoft.com/office/drawing/2014/main" id="{7F205047-696C-2F35-842F-B6D5F2A900ED}"/>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0" name="Oval 13">
            <a:extLst>
              <a:ext uri="{FF2B5EF4-FFF2-40B4-BE49-F238E27FC236}">
                <a16:creationId xmlns:a16="http://schemas.microsoft.com/office/drawing/2014/main" id="{8DFCC2DC-FDB2-3E5F-EB69-C6A914BDC8E3}"/>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9">
            <a:extLst>
              <a:ext uri="{FF2B5EF4-FFF2-40B4-BE49-F238E27FC236}">
                <a16:creationId xmlns:a16="http://schemas.microsoft.com/office/drawing/2014/main" id="{13C33A2B-4ABB-10AC-43EA-CBE65DE32BF6}"/>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2" name="Oval 10">
            <a:extLst>
              <a:ext uri="{FF2B5EF4-FFF2-40B4-BE49-F238E27FC236}">
                <a16:creationId xmlns:a16="http://schemas.microsoft.com/office/drawing/2014/main" id="{B17016DE-8AD4-4F3F-A457-3111E6DDE8C9}"/>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11">
            <a:extLst>
              <a:ext uri="{FF2B5EF4-FFF2-40B4-BE49-F238E27FC236}">
                <a16:creationId xmlns:a16="http://schemas.microsoft.com/office/drawing/2014/main" id="{6E5DDC34-532E-9568-897F-5BA0AE304CCC}"/>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12">
            <a:extLst>
              <a:ext uri="{FF2B5EF4-FFF2-40B4-BE49-F238E27FC236}">
                <a16:creationId xmlns:a16="http://schemas.microsoft.com/office/drawing/2014/main" id="{56694B9A-FFCA-9E5E-EB94-A9EBA9506A7A}"/>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5" name="Oval 13">
            <a:extLst>
              <a:ext uri="{FF2B5EF4-FFF2-40B4-BE49-F238E27FC236}">
                <a16:creationId xmlns:a16="http://schemas.microsoft.com/office/drawing/2014/main" id="{6753782D-0AB1-B445-0F70-9B361EA15BBF}"/>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13">
            <a:extLst>
              <a:ext uri="{FF2B5EF4-FFF2-40B4-BE49-F238E27FC236}">
                <a16:creationId xmlns:a16="http://schemas.microsoft.com/office/drawing/2014/main" id="{C834128C-D5D2-429D-EE0D-1DAEF2981CE2}"/>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13">
            <a:extLst>
              <a:ext uri="{FF2B5EF4-FFF2-40B4-BE49-F238E27FC236}">
                <a16:creationId xmlns:a16="http://schemas.microsoft.com/office/drawing/2014/main" id="{629D26BD-A500-80E7-7506-7039BD72C578}"/>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8" name="Oval 9">
            <a:extLst>
              <a:ext uri="{FF2B5EF4-FFF2-40B4-BE49-F238E27FC236}">
                <a16:creationId xmlns:a16="http://schemas.microsoft.com/office/drawing/2014/main" id="{03ED2D17-A344-BD28-5C77-F91FE1EB2A28}"/>
              </a:ext>
            </a:extLst>
          </p:cNvPr>
          <p:cNvSpPr>
            <a:spLocks/>
          </p:cNvSpPr>
          <p:nvPr/>
        </p:nvSpPr>
        <p:spPr>
          <a:xfrm>
            <a:off x="8713532"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9" name="Oval 10">
            <a:extLst>
              <a:ext uri="{FF2B5EF4-FFF2-40B4-BE49-F238E27FC236}">
                <a16:creationId xmlns:a16="http://schemas.microsoft.com/office/drawing/2014/main" id="{63677ADA-C0BB-F0DC-6950-BC4D288D787E}"/>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0" name="Oval 11">
            <a:extLst>
              <a:ext uri="{FF2B5EF4-FFF2-40B4-BE49-F238E27FC236}">
                <a16:creationId xmlns:a16="http://schemas.microsoft.com/office/drawing/2014/main" id="{E5FCA002-F838-0ED4-EE87-2C818490055A}"/>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12">
            <a:extLst>
              <a:ext uri="{FF2B5EF4-FFF2-40B4-BE49-F238E27FC236}">
                <a16:creationId xmlns:a16="http://schemas.microsoft.com/office/drawing/2014/main" id="{2E0A4264-B8BA-C44D-D7F8-743DF87963E0}"/>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2" name="Oval 13">
            <a:extLst>
              <a:ext uri="{FF2B5EF4-FFF2-40B4-BE49-F238E27FC236}">
                <a16:creationId xmlns:a16="http://schemas.microsoft.com/office/drawing/2014/main" id="{BD7D4C33-6AC4-02FD-F1B0-09CB3053DBB9}"/>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13">
            <a:extLst>
              <a:ext uri="{FF2B5EF4-FFF2-40B4-BE49-F238E27FC236}">
                <a16:creationId xmlns:a16="http://schemas.microsoft.com/office/drawing/2014/main" id="{CEE1A51E-057B-BB9B-10F4-CE6D3772C869}"/>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13">
            <a:extLst>
              <a:ext uri="{FF2B5EF4-FFF2-40B4-BE49-F238E27FC236}">
                <a16:creationId xmlns:a16="http://schemas.microsoft.com/office/drawing/2014/main" id="{2527EB87-962E-7E01-FC6D-9F975A2C9481}"/>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5" name="Oval 11">
            <a:extLst>
              <a:ext uri="{FF2B5EF4-FFF2-40B4-BE49-F238E27FC236}">
                <a16:creationId xmlns:a16="http://schemas.microsoft.com/office/drawing/2014/main" id="{2AC474C8-3DCE-3D40-4B75-CEDD9E255CEA}"/>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12">
            <a:extLst>
              <a:ext uri="{FF2B5EF4-FFF2-40B4-BE49-F238E27FC236}">
                <a16:creationId xmlns:a16="http://schemas.microsoft.com/office/drawing/2014/main" id="{D0DC1940-6183-BA8A-83F9-E24CD07D1BF8}"/>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7" name="Oval 13">
            <a:extLst>
              <a:ext uri="{FF2B5EF4-FFF2-40B4-BE49-F238E27FC236}">
                <a16:creationId xmlns:a16="http://schemas.microsoft.com/office/drawing/2014/main" id="{4FA124B7-5B2B-30FE-033C-25E93C309988}"/>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2">
            <a:extLst>
              <a:ext uri="{FF2B5EF4-FFF2-40B4-BE49-F238E27FC236}">
                <a16:creationId xmlns:a16="http://schemas.microsoft.com/office/drawing/2014/main" id="{E5D48213-CA9B-6215-6326-889CC38155F7}"/>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9" name="Oval 13">
            <a:extLst>
              <a:ext uri="{FF2B5EF4-FFF2-40B4-BE49-F238E27FC236}">
                <a16:creationId xmlns:a16="http://schemas.microsoft.com/office/drawing/2014/main" id="{F9FADE90-5FAF-E503-416E-C29019DED79A}"/>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13">
            <a:extLst>
              <a:ext uri="{FF2B5EF4-FFF2-40B4-BE49-F238E27FC236}">
                <a16:creationId xmlns:a16="http://schemas.microsoft.com/office/drawing/2014/main" id="{5257B7B5-3E50-E716-D4C0-209A4F8DAC38}"/>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1" name="Oval 13">
            <a:extLst>
              <a:ext uri="{FF2B5EF4-FFF2-40B4-BE49-F238E27FC236}">
                <a16:creationId xmlns:a16="http://schemas.microsoft.com/office/drawing/2014/main" id="{ECD9028B-950E-4301-C145-DA407FC0CCE9}"/>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3" name="Oval 13">
            <a:extLst>
              <a:ext uri="{FF2B5EF4-FFF2-40B4-BE49-F238E27FC236}">
                <a16:creationId xmlns:a16="http://schemas.microsoft.com/office/drawing/2014/main" id="{2C8CE904-55ED-E1E5-0B42-1A7C91CCA197}"/>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4" name="Oval 13">
            <a:extLst>
              <a:ext uri="{FF2B5EF4-FFF2-40B4-BE49-F238E27FC236}">
                <a16:creationId xmlns:a16="http://schemas.microsoft.com/office/drawing/2014/main" id="{4616D314-3D4D-9F57-5B5E-71D4FFD23029}"/>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5" name="Oval 13">
            <a:extLst>
              <a:ext uri="{FF2B5EF4-FFF2-40B4-BE49-F238E27FC236}">
                <a16:creationId xmlns:a16="http://schemas.microsoft.com/office/drawing/2014/main" id="{6345C847-035C-C2A5-60E8-7585B09176DA}"/>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3">
            <a:extLst>
              <a:ext uri="{FF2B5EF4-FFF2-40B4-BE49-F238E27FC236}">
                <a16:creationId xmlns:a16="http://schemas.microsoft.com/office/drawing/2014/main" id="{493D0B17-428B-1EC0-ECB4-0253CFBB4AB3}"/>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3">
            <a:extLst>
              <a:ext uri="{FF2B5EF4-FFF2-40B4-BE49-F238E27FC236}">
                <a16:creationId xmlns:a16="http://schemas.microsoft.com/office/drawing/2014/main" id="{E863F9AA-33E4-08F3-26F4-191BD3242536}"/>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1819684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Elicitation process (notations)</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5D2B11A1-5E0F-4856-89DF-04B084E72A8D}" type="datetime1">
              <a:rPr lang="en-US" smtClean="0"/>
              <a:t>16-May-23</a:t>
            </a:fld>
            <a:endParaRPr lang="en-US" dirty="0"/>
          </a:p>
        </p:txBody>
      </p:sp>
      <p:grpSp>
        <p:nvGrpSpPr>
          <p:cNvPr id="10" name="Group 9">
            <a:extLst>
              <a:ext uri="{FF2B5EF4-FFF2-40B4-BE49-F238E27FC236}">
                <a16:creationId xmlns:a16="http://schemas.microsoft.com/office/drawing/2014/main" id="{AB274530-FDB9-3B73-8870-C8DD6FCE7352}"/>
              </a:ext>
            </a:extLst>
          </p:cNvPr>
          <p:cNvGrpSpPr/>
          <p:nvPr/>
        </p:nvGrpSpPr>
        <p:grpSpPr>
          <a:xfrm>
            <a:off x="168578" y="1387134"/>
            <a:ext cx="11419157" cy="5074130"/>
            <a:chOff x="168578" y="1387134"/>
            <a:chExt cx="11419157" cy="5074130"/>
          </a:xfrm>
        </p:grpSpPr>
        <p:pic>
          <p:nvPicPr>
            <p:cNvPr id="7" name="Picture 6">
              <a:extLst>
                <a:ext uri="{FF2B5EF4-FFF2-40B4-BE49-F238E27FC236}">
                  <a16:creationId xmlns:a16="http://schemas.microsoft.com/office/drawing/2014/main" id="{A622F864-F579-AA78-0337-AEAF33AA94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578" y="1387134"/>
              <a:ext cx="5219331" cy="5074130"/>
            </a:xfrm>
            <a:prstGeom prst="rect">
              <a:avLst/>
            </a:prstGeom>
          </p:spPr>
        </p:pic>
        <p:pic>
          <p:nvPicPr>
            <p:cNvPr id="4" name="Picture 3">
              <a:extLst>
                <a:ext uri="{FF2B5EF4-FFF2-40B4-BE49-F238E27FC236}">
                  <a16:creationId xmlns:a16="http://schemas.microsoft.com/office/drawing/2014/main" id="{E1A5D5D3-41CE-0A5B-4157-2A509DA845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21520" y="1387134"/>
              <a:ext cx="4666215" cy="4758293"/>
            </a:xfrm>
            <a:prstGeom prst="rect">
              <a:avLst/>
            </a:prstGeom>
          </p:spPr>
        </p:pic>
        <p:sp>
          <p:nvSpPr>
            <p:cNvPr id="3" name="Rectangle: Rounded Corners 2">
              <a:extLst>
                <a:ext uri="{FF2B5EF4-FFF2-40B4-BE49-F238E27FC236}">
                  <a16:creationId xmlns:a16="http://schemas.microsoft.com/office/drawing/2014/main" id="{3B6ADC14-8E5C-5F08-ABD9-197FC34F99DB}"/>
                </a:ext>
              </a:extLst>
            </p:cNvPr>
            <p:cNvSpPr/>
            <p:nvPr/>
          </p:nvSpPr>
          <p:spPr>
            <a:xfrm>
              <a:off x="7821270" y="4954353"/>
              <a:ext cx="2743201" cy="1315462"/>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cxnSp>
          <p:nvCxnSpPr>
            <p:cNvPr id="5" name="Straight Connector 6">
              <a:extLst>
                <a:ext uri="{FF2B5EF4-FFF2-40B4-BE49-F238E27FC236}">
                  <a16:creationId xmlns:a16="http://schemas.microsoft.com/office/drawing/2014/main" id="{0008977E-B6B3-D491-5F13-B46F1025F44A}"/>
                </a:ext>
              </a:extLst>
            </p:cNvPr>
            <p:cNvCxnSpPr>
              <a:cxnSpLocks/>
            </p:cNvCxnSpPr>
            <p:nvPr/>
          </p:nvCxnSpPr>
          <p:spPr>
            <a:xfrm flipH="1">
              <a:off x="6096000" y="1452287"/>
              <a:ext cx="18567" cy="4969221"/>
            </a:xfrm>
            <a:prstGeom prst="line">
              <a:avLst/>
            </a:prstGeom>
          </p:spPr>
          <p:style>
            <a:lnRef idx="1">
              <a:schemeClr val="accent1"/>
            </a:lnRef>
            <a:fillRef idx="0">
              <a:schemeClr val="accent1"/>
            </a:fillRef>
            <a:effectRef idx="0">
              <a:schemeClr val="accent1"/>
            </a:effectRef>
            <a:fontRef idx="minor">
              <a:schemeClr val="tx1"/>
            </a:fontRef>
          </p:style>
        </p:cxnSp>
      </p:grpSp>
      <p:sp>
        <p:nvSpPr>
          <p:cNvPr id="8" name="Footer Placeholder 7">
            <a:extLst>
              <a:ext uri="{FF2B5EF4-FFF2-40B4-BE49-F238E27FC236}">
                <a16:creationId xmlns:a16="http://schemas.microsoft.com/office/drawing/2014/main" id="{AF87E257-31A4-F8E0-07C2-03045263E5A9}"/>
              </a:ext>
            </a:extLst>
          </p:cNvPr>
          <p:cNvSpPr>
            <a:spLocks noGrp="1"/>
          </p:cNvSpPr>
          <p:nvPr>
            <p:ph type="ftr" sz="quarter" idx="11"/>
          </p:nvPr>
        </p:nvSpPr>
        <p:spPr/>
        <p:txBody>
          <a:bodyPr/>
          <a:lstStyle/>
          <a:p>
            <a:r>
              <a:rPr lang="en-US"/>
              <a:t>Multimodal skin lesion classification with data scarcity problem</a:t>
            </a:r>
          </a:p>
        </p:txBody>
      </p:sp>
      <p:sp>
        <p:nvSpPr>
          <p:cNvPr id="6" name="PptLabsAgenda_&amp;^@BeamShapeBackground_&amp;^@2023041414552447170">
            <a:extLst>
              <a:ext uri="{FF2B5EF4-FFF2-40B4-BE49-F238E27FC236}">
                <a16:creationId xmlns:a16="http://schemas.microsoft.com/office/drawing/2014/main" id="{7720451A-AB1F-A0D9-A425-A65EDA1E6545}"/>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grpSp>
        <p:nvGrpSpPr>
          <p:cNvPr id="23" name="Group 22">
            <a:extLst>
              <a:ext uri="{FF2B5EF4-FFF2-40B4-BE49-F238E27FC236}">
                <a16:creationId xmlns:a16="http://schemas.microsoft.com/office/drawing/2014/main" id="{2FB12B08-C628-4F01-CA48-149570BADD21}"/>
              </a:ext>
            </a:extLst>
          </p:cNvPr>
          <p:cNvGrpSpPr/>
          <p:nvPr/>
        </p:nvGrpSpPr>
        <p:grpSpPr>
          <a:xfrm>
            <a:off x="418119" y="1706695"/>
            <a:ext cx="11173104" cy="4219822"/>
            <a:chOff x="418119" y="1706695"/>
            <a:chExt cx="11173104" cy="4219822"/>
          </a:xfrm>
        </p:grpSpPr>
        <p:pic>
          <p:nvPicPr>
            <p:cNvPr id="24" name="Picture 23">
              <a:extLst>
                <a:ext uri="{FF2B5EF4-FFF2-40B4-BE49-F238E27FC236}">
                  <a16:creationId xmlns:a16="http://schemas.microsoft.com/office/drawing/2014/main" id="{336C8936-7B8B-75E2-19C3-8F2264418CE7}"/>
                </a:ext>
              </a:extLst>
            </p:cNvPr>
            <p:cNvPicPr>
              <a:picLocks noChangeAspect="1"/>
            </p:cNvPicPr>
            <p:nvPr/>
          </p:nvPicPr>
          <p:blipFill rotWithShape="1">
            <a:blip r:embed="rId3">
              <a:extLst>
                <a:ext uri="{28A0092B-C50C-407E-A947-70E740481C1C}">
                  <a14:useLocalDpi xmlns:a14="http://schemas.microsoft.com/office/drawing/2010/main" val="0"/>
                </a:ext>
              </a:extLst>
            </a:blip>
            <a:srcRect t="73150"/>
            <a:stretch/>
          </p:blipFill>
          <p:spPr>
            <a:xfrm>
              <a:off x="4308973" y="4512498"/>
              <a:ext cx="4666215" cy="1277614"/>
            </a:xfrm>
            <a:prstGeom prst="rect">
              <a:avLst/>
            </a:prstGeom>
          </p:spPr>
        </p:pic>
        <p:sp>
          <p:nvSpPr>
            <p:cNvPr id="25" name="Rectangle: Rounded Corners 24">
              <a:extLst>
                <a:ext uri="{FF2B5EF4-FFF2-40B4-BE49-F238E27FC236}">
                  <a16:creationId xmlns:a16="http://schemas.microsoft.com/office/drawing/2014/main" id="{63A5F2C8-CEF2-C083-6932-0D46D3FB1CD7}"/>
                </a:ext>
              </a:extLst>
            </p:cNvPr>
            <p:cNvSpPr/>
            <p:nvPr/>
          </p:nvSpPr>
          <p:spPr>
            <a:xfrm>
              <a:off x="5139101" y="4611055"/>
              <a:ext cx="2743201" cy="1315462"/>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26" name="Picture 25" descr="Shape&#10;&#10;Description automatically generated with medium confidence">
              <a:extLst>
                <a:ext uri="{FF2B5EF4-FFF2-40B4-BE49-F238E27FC236}">
                  <a16:creationId xmlns:a16="http://schemas.microsoft.com/office/drawing/2014/main" id="{830CB1D8-2548-E1D0-F573-6B158392E8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33" y="1706695"/>
              <a:ext cx="10783990" cy="2474522"/>
            </a:xfrm>
            <a:prstGeom prst="rect">
              <a:avLst/>
            </a:prstGeom>
          </p:spPr>
        </p:pic>
        <p:grpSp>
          <p:nvGrpSpPr>
            <p:cNvPr id="27" name="Group 26">
              <a:extLst>
                <a:ext uri="{FF2B5EF4-FFF2-40B4-BE49-F238E27FC236}">
                  <a16:creationId xmlns:a16="http://schemas.microsoft.com/office/drawing/2014/main" id="{5AE17572-0B4B-1B6C-3236-6312815EC208}"/>
                </a:ext>
              </a:extLst>
            </p:cNvPr>
            <p:cNvGrpSpPr/>
            <p:nvPr/>
          </p:nvGrpSpPr>
          <p:grpSpPr>
            <a:xfrm>
              <a:off x="418119" y="2315531"/>
              <a:ext cx="10568953" cy="679918"/>
              <a:chOff x="418119" y="2315531"/>
              <a:chExt cx="10568953" cy="679918"/>
            </a:xfrm>
          </p:grpSpPr>
          <p:sp>
            <p:nvSpPr>
              <p:cNvPr id="28" name="InSlideAnimateShape1b299fb5-28e4-4488-b5b3-3e33916bd1f9">
                <a:extLst>
                  <a:ext uri="{FF2B5EF4-FFF2-40B4-BE49-F238E27FC236}">
                    <a16:creationId xmlns:a16="http://schemas.microsoft.com/office/drawing/2014/main" id="{7DA6B480-1A7F-710E-CB81-D09DEE0AB99C}"/>
                  </a:ext>
                </a:extLst>
              </p:cNvPr>
              <p:cNvSpPr/>
              <p:nvPr/>
            </p:nvSpPr>
            <p:spPr>
              <a:xfrm rot="5400000">
                <a:off x="498868" y="2638370"/>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CD5D849-4E60-6E29-5276-0B77C1FB5FE4}"/>
                  </a:ext>
                </a:extLst>
              </p:cNvPr>
              <p:cNvSpPr/>
              <p:nvPr/>
            </p:nvSpPr>
            <p:spPr>
              <a:xfrm>
                <a:off x="838201" y="2333297"/>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Rectangle: Rounded Corners 29">
                <a:extLst>
                  <a:ext uri="{FF2B5EF4-FFF2-40B4-BE49-F238E27FC236}">
                    <a16:creationId xmlns:a16="http://schemas.microsoft.com/office/drawing/2014/main" id="{3DB14384-1919-1847-FC9E-53FED8B67CBD}"/>
                  </a:ext>
                </a:extLst>
              </p:cNvPr>
              <p:cNvSpPr/>
              <p:nvPr/>
            </p:nvSpPr>
            <p:spPr>
              <a:xfrm>
                <a:off x="3087416" y="2320786"/>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Rectangle: Rounded Corners 30">
                <a:extLst>
                  <a:ext uri="{FF2B5EF4-FFF2-40B4-BE49-F238E27FC236}">
                    <a16:creationId xmlns:a16="http://schemas.microsoft.com/office/drawing/2014/main" id="{5C048745-4B16-5205-B7B5-3DC3DE7E66A1}"/>
                  </a:ext>
                </a:extLst>
              </p:cNvPr>
              <p:cNvSpPr/>
              <p:nvPr/>
            </p:nvSpPr>
            <p:spPr>
              <a:xfrm>
                <a:off x="5336196" y="2320786"/>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Rectangle: Rounded Corners 31">
                <a:extLst>
                  <a:ext uri="{FF2B5EF4-FFF2-40B4-BE49-F238E27FC236}">
                    <a16:creationId xmlns:a16="http://schemas.microsoft.com/office/drawing/2014/main" id="{5AC7874C-C2B7-92C3-6911-D44D40665571}"/>
                  </a:ext>
                </a:extLst>
              </p:cNvPr>
              <p:cNvSpPr/>
              <p:nvPr/>
            </p:nvSpPr>
            <p:spPr>
              <a:xfrm>
                <a:off x="7101935" y="2333297"/>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Rectangle: Rounded Corners 32">
                <a:extLst>
                  <a:ext uri="{FF2B5EF4-FFF2-40B4-BE49-F238E27FC236}">
                    <a16:creationId xmlns:a16="http://schemas.microsoft.com/office/drawing/2014/main" id="{EABBF9F9-552A-079D-6CA5-B8B7A600DBB8}"/>
                  </a:ext>
                </a:extLst>
              </p:cNvPr>
              <p:cNvSpPr/>
              <p:nvPr/>
            </p:nvSpPr>
            <p:spPr>
              <a:xfrm>
                <a:off x="8189126" y="2315531"/>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Rectangle: Rounded Corners 33">
                <a:extLst>
                  <a:ext uri="{FF2B5EF4-FFF2-40B4-BE49-F238E27FC236}">
                    <a16:creationId xmlns:a16="http://schemas.microsoft.com/office/drawing/2014/main" id="{4B85597E-264D-1FF9-05CF-9FBD4F98E0C4}"/>
                  </a:ext>
                </a:extLst>
              </p:cNvPr>
              <p:cNvSpPr/>
              <p:nvPr/>
            </p:nvSpPr>
            <p:spPr>
              <a:xfrm>
                <a:off x="10437906" y="2315531"/>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grpSp>
      </p:grpSp>
      <p:sp>
        <p:nvSpPr>
          <p:cNvPr id="11" name="Slide Number Placeholder 10">
            <a:extLst>
              <a:ext uri="{FF2B5EF4-FFF2-40B4-BE49-F238E27FC236}">
                <a16:creationId xmlns:a16="http://schemas.microsoft.com/office/drawing/2014/main" id="{FC071BE9-92A9-A115-A0A9-41DCA98F66BD}"/>
              </a:ext>
            </a:extLst>
          </p:cNvPr>
          <p:cNvSpPr>
            <a:spLocks noGrp="1"/>
          </p:cNvSpPr>
          <p:nvPr>
            <p:ph type="sldNum" sz="quarter" idx="12"/>
          </p:nvPr>
        </p:nvSpPr>
        <p:spPr/>
        <p:txBody>
          <a:bodyPr/>
          <a:lstStyle/>
          <a:p>
            <a:fld id="{6DCCA1CE-54D3-4B1F-BAFE-BDD10B4D91A3}" type="slidenum">
              <a:rPr lang="en-US" smtClean="0"/>
              <a:pPr/>
              <a:t>32</a:t>
            </a:fld>
            <a:r>
              <a:rPr lang="en-US"/>
              <a:t>/52</a:t>
            </a:r>
            <a:endParaRPr lang="en-US" dirty="0"/>
          </a:p>
        </p:txBody>
      </p:sp>
      <p:sp>
        <p:nvSpPr>
          <p:cNvPr id="202" name="PptLabsAgenda_&amp;^@BeamShapeText_&amp;^@Introduction_2">
            <a:extLst>
              <a:ext uri="{FF2B5EF4-FFF2-40B4-BE49-F238E27FC236}">
                <a16:creationId xmlns:a16="http://schemas.microsoft.com/office/drawing/2014/main" id="{566DB1C1-4837-2D5F-AF34-F274F4AB0B47}"/>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203" name="PptLabsAgenda_&amp;^@BeamShapeText_&amp;^@Introduction_2">
            <a:extLst>
              <a:ext uri="{FF2B5EF4-FFF2-40B4-BE49-F238E27FC236}">
                <a16:creationId xmlns:a16="http://schemas.microsoft.com/office/drawing/2014/main" id="{419F3BDA-C792-489B-774C-5671FB0AA9A0}"/>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204" name="PptLabsAgenda_&amp;^@BeamShapeText_&amp;^@Introduction_2">
            <a:extLst>
              <a:ext uri="{FF2B5EF4-FFF2-40B4-BE49-F238E27FC236}">
                <a16:creationId xmlns:a16="http://schemas.microsoft.com/office/drawing/2014/main" id="{31C71AD4-B4EA-B21E-A498-15333A89FB30}"/>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205" name="PptLabsAgenda_&amp;^@BeamShapeText_&amp;^@Introduction_2">
            <a:extLst>
              <a:ext uri="{FF2B5EF4-FFF2-40B4-BE49-F238E27FC236}">
                <a16:creationId xmlns:a16="http://schemas.microsoft.com/office/drawing/2014/main" id="{020FF954-A582-44CB-961C-A4C619FF8790}"/>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206" name="Oval 4">
            <a:extLst>
              <a:ext uri="{FF2B5EF4-FFF2-40B4-BE49-F238E27FC236}">
                <a16:creationId xmlns:a16="http://schemas.microsoft.com/office/drawing/2014/main" id="{9E213904-D562-3FAC-8728-4A5AAFE4FD89}"/>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5">
            <a:extLst>
              <a:ext uri="{FF2B5EF4-FFF2-40B4-BE49-F238E27FC236}">
                <a16:creationId xmlns:a16="http://schemas.microsoft.com/office/drawing/2014/main" id="{3909CDAE-AF54-FEEA-1B00-D08ACFA57135}"/>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8" name="Oval 6">
            <a:extLst>
              <a:ext uri="{FF2B5EF4-FFF2-40B4-BE49-F238E27FC236}">
                <a16:creationId xmlns:a16="http://schemas.microsoft.com/office/drawing/2014/main" id="{103B85F0-A186-F6B2-DC39-69BD2D62CA86}"/>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7">
            <a:extLst>
              <a:ext uri="{FF2B5EF4-FFF2-40B4-BE49-F238E27FC236}">
                <a16:creationId xmlns:a16="http://schemas.microsoft.com/office/drawing/2014/main" id="{0014D2E9-FA3E-29B3-2935-75B620DF8516}"/>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0" name="Oval 8">
            <a:extLst>
              <a:ext uri="{FF2B5EF4-FFF2-40B4-BE49-F238E27FC236}">
                <a16:creationId xmlns:a16="http://schemas.microsoft.com/office/drawing/2014/main" id="{167C91C3-7CBD-6CED-6C86-744D615F7712}"/>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1" name="Oval 9">
            <a:extLst>
              <a:ext uri="{FF2B5EF4-FFF2-40B4-BE49-F238E27FC236}">
                <a16:creationId xmlns:a16="http://schemas.microsoft.com/office/drawing/2014/main" id="{80BEFB22-2290-2DC2-10B7-B329F269AFA2}"/>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2" name="Oval 10">
            <a:extLst>
              <a:ext uri="{FF2B5EF4-FFF2-40B4-BE49-F238E27FC236}">
                <a16:creationId xmlns:a16="http://schemas.microsoft.com/office/drawing/2014/main" id="{3FF836D4-E7E7-5972-D7EF-32456E85DC56}"/>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4">
            <a:extLst>
              <a:ext uri="{FF2B5EF4-FFF2-40B4-BE49-F238E27FC236}">
                <a16:creationId xmlns:a16="http://schemas.microsoft.com/office/drawing/2014/main" id="{C0A800E0-F7E7-B141-C4C0-E632C3BD9270}"/>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5">
            <a:extLst>
              <a:ext uri="{FF2B5EF4-FFF2-40B4-BE49-F238E27FC236}">
                <a16:creationId xmlns:a16="http://schemas.microsoft.com/office/drawing/2014/main" id="{935B5932-AB0D-EFF0-4173-9D19D8685443}"/>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5" name="Oval 6">
            <a:extLst>
              <a:ext uri="{FF2B5EF4-FFF2-40B4-BE49-F238E27FC236}">
                <a16:creationId xmlns:a16="http://schemas.microsoft.com/office/drawing/2014/main" id="{8182B361-F50F-AADF-F3E8-457B741B9EDE}"/>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7">
            <a:extLst>
              <a:ext uri="{FF2B5EF4-FFF2-40B4-BE49-F238E27FC236}">
                <a16:creationId xmlns:a16="http://schemas.microsoft.com/office/drawing/2014/main" id="{6B89532C-A56E-60D7-3389-37855D01AD88}"/>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8">
            <a:extLst>
              <a:ext uri="{FF2B5EF4-FFF2-40B4-BE49-F238E27FC236}">
                <a16:creationId xmlns:a16="http://schemas.microsoft.com/office/drawing/2014/main" id="{08FABE67-DA30-0EA9-7860-153C9BCAA499}"/>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8" name="Oval 9">
            <a:extLst>
              <a:ext uri="{FF2B5EF4-FFF2-40B4-BE49-F238E27FC236}">
                <a16:creationId xmlns:a16="http://schemas.microsoft.com/office/drawing/2014/main" id="{20B995A4-36CB-B7E4-2D4E-6EF515079C86}"/>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9" name="Oval 9">
            <a:extLst>
              <a:ext uri="{FF2B5EF4-FFF2-40B4-BE49-F238E27FC236}">
                <a16:creationId xmlns:a16="http://schemas.microsoft.com/office/drawing/2014/main" id="{7D95B536-C7AE-0C7C-E69E-5381658337D2}"/>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0" name="Oval 10">
            <a:extLst>
              <a:ext uri="{FF2B5EF4-FFF2-40B4-BE49-F238E27FC236}">
                <a16:creationId xmlns:a16="http://schemas.microsoft.com/office/drawing/2014/main" id="{2404D44E-5C1C-3C8C-989D-339A6D6B9089}"/>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11">
            <a:extLst>
              <a:ext uri="{FF2B5EF4-FFF2-40B4-BE49-F238E27FC236}">
                <a16:creationId xmlns:a16="http://schemas.microsoft.com/office/drawing/2014/main" id="{CADCF1C0-CE0D-90EC-7A5F-1CB3E648C7BC}"/>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2" name="Oval 12">
            <a:extLst>
              <a:ext uri="{FF2B5EF4-FFF2-40B4-BE49-F238E27FC236}">
                <a16:creationId xmlns:a16="http://schemas.microsoft.com/office/drawing/2014/main" id="{0CA36285-E728-0672-ECCE-C1093D09885F}"/>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3" name="Oval 13">
            <a:extLst>
              <a:ext uri="{FF2B5EF4-FFF2-40B4-BE49-F238E27FC236}">
                <a16:creationId xmlns:a16="http://schemas.microsoft.com/office/drawing/2014/main" id="{A31B0315-4F1E-DEF4-5A68-DC4203F3277F}"/>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13">
            <a:extLst>
              <a:ext uri="{FF2B5EF4-FFF2-40B4-BE49-F238E27FC236}">
                <a16:creationId xmlns:a16="http://schemas.microsoft.com/office/drawing/2014/main" id="{8637CBCB-23A7-ADBE-37B6-2E28FA87E766}"/>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5" name="Oval 13">
            <a:extLst>
              <a:ext uri="{FF2B5EF4-FFF2-40B4-BE49-F238E27FC236}">
                <a16:creationId xmlns:a16="http://schemas.microsoft.com/office/drawing/2014/main" id="{599A9624-343E-F556-670C-EBE5FBFE8746}"/>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9">
            <a:extLst>
              <a:ext uri="{FF2B5EF4-FFF2-40B4-BE49-F238E27FC236}">
                <a16:creationId xmlns:a16="http://schemas.microsoft.com/office/drawing/2014/main" id="{908251BC-7408-CC00-C36D-F44213F47CC3}"/>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7" name="Oval 10">
            <a:extLst>
              <a:ext uri="{FF2B5EF4-FFF2-40B4-BE49-F238E27FC236}">
                <a16:creationId xmlns:a16="http://schemas.microsoft.com/office/drawing/2014/main" id="{8DADEE6E-3D72-B335-1FA9-2FAE08907CF4}"/>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1">
            <a:extLst>
              <a:ext uri="{FF2B5EF4-FFF2-40B4-BE49-F238E27FC236}">
                <a16:creationId xmlns:a16="http://schemas.microsoft.com/office/drawing/2014/main" id="{CBF2B93C-4B29-47A3-AC9B-D6077E1D24C2}"/>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9" name="Oval 12">
            <a:extLst>
              <a:ext uri="{FF2B5EF4-FFF2-40B4-BE49-F238E27FC236}">
                <a16:creationId xmlns:a16="http://schemas.microsoft.com/office/drawing/2014/main" id="{158C1399-93F5-4BD5-13BE-8EDA7A730ECD}"/>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0" name="Oval 13">
            <a:extLst>
              <a:ext uri="{FF2B5EF4-FFF2-40B4-BE49-F238E27FC236}">
                <a16:creationId xmlns:a16="http://schemas.microsoft.com/office/drawing/2014/main" id="{C4CE4ABD-8752-2F2C-D766-98B987C230A5}"/>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1" name="Oval 13">
            <a:extLst>
              <a:ext uri="{FF2B5EF4-FFF2-40B4-BE49-F238E27FC236}">
                <a16:creationId xmlns:a16="http://schemas.microsoft.com/office/drawing/2014/main" id="{2D731DDB-C40E-6882-ED3B-13EA5035FF6D}"/>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3" name="Oval 13">
            <a:extLst>
              <a:ext uri="{FF2B5EF4-FFF2-40B4-BE49-F238E27FC236}">
                <a16:creationId xmlns:a16="http://schemas.microsoft.com/office/drawing/2014/main" id="{D3C0F8C8-0DB1-297C-3B3C-72633B0B42AB}"/>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4" name="Oval 9">
            <a:extLst>
              <a:ext uri="{FF2B5EF4-FFF2-40B4-BE49-F238E27FC236}">
                <a16:creationId xmlns:a16="http://schemas.microsoft.com/office/drawing/2014/main" id="{A62BC058-5560-2B97-A33D-03E16DADE3FD}"/>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5" name="Oval 10">
            <a:extLst>
              <a:ext uri="{FF2B5EF4-FFF2-40B4-BE49-F238E27FC236}">
                <a16:creationId xmlns:a16="http://schemas.microsoft.com/office/drawing/2014/main" id="{6F83EB25-D214-8DE3-E39F-5EFA15504848}"/>
              </a:ext>
            </a:extLst>
          </p:cNvPr>
          <p:cNvSpPr>
            <a:spLocks/>
          </p:cNvSpPr>
          <p:nvPr/>
        </p:nvSpPr>
        <p:spPr>
          <a:xfrm>
            <a:off x="8811923"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1">
            <a:extLst>
              <a:ext uri="{FF2B5EF4-FFF2-40B4-BE49-F238E27FC236}">
                <a16:creationId xmlns:a16="http://schemas.microsoft.com/office/drawing/2014/main" id="{C19A2BFB-1595-136E-9961-B644F5545D54}"/>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2">
            <a:extLst>
              <a:ext uri="{FF2B5EF4-FFF2-40B4-BE49-F238E27FC236}">
                <a16:creationId xmlns:a16="http://schemas.microsoft.com/office/drawing/2014/main" id="{C5BD462C-C74C-2C6B-BE37-04E725FEF550}"/>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8" name="Oval 13">
            <a:extLst>
              <a:ext uri="{FF2B5EF4-FFF2-40B4-BE49-F238E27FC236}">
                <a16:creationId xmlns:a16="http://schemas.microsoft.com/office/drawing/2014/main" id="{742FF604-E220-0A9B-F239-2128C8B5E445}"/>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9" name="Oval 13">
            <a:extLst>
              <a:ext uri="{FF2B5EF4-FFF2-40B4-BE49-F238E27FC236}">
                <a16:creationId xmlns:a16="http://schemas.microsoft.com/office/drawing/2014/main" id="{5BBA5EB3-DA77-7F0B-8A02-A2937DE6E57C}"/>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0" name="Oval 13">
            <a:extLst>
              <a:ext uri="{FF2B5EF4-FFF2-40B4-BE49-F238E27FC236}">
                <a16:creationId xmlns:a16="http://schemas.microsoft.com/office/drawing/2014/main" id="{47CED518-BE1B-7FE1-9C99-3B4E2A5CD8F6}"/>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1" name="Oval 11">
            <a:extLst>
              <a:ext uri="{FF2B5EF4-FFF2-40B4-BE49-F238E27FC236}">
                <a16:creationId xmlns:a16="http://schemas.microsoft.com/office/drawing/2014/main" id="{BCEF2FEA-74D2-49A9-8997-634649A0ABAB}"/>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2" name="Oval 12">
            <a:extLst>
              <a:ext uri="{FF2B5EF4-FFF2-40B4-BE49-F238E27FC236}">
                <a16:creationId xmlns:a16="http://schemas.microsoft.com/office/drawing/2014/main" id="{4E2A9754-C39A-3342-78FF-794438F2AABF}"/>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3" name="Oval 13">
            <a:extLst>
              <a:ext uri="{FF2B5EF4-FFF2-40B4-BE49-F238E27FC236}">
                <a16:creationId xmlns:a16="http://schemas.microsoft.com/office/drawing/2014/main" id="{148F4DD3-B153-3753-BCD2-C42CADEFD3C6}"/>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4" name="Oval 12">
            <a:extLst>
              <a:ext uri="{FF2B5EF4-FFF2-40B4-BE49-F238E27FC236}">
                <a16:creationId xmlns:a16="http://schemas.microsoft.com/office/drawing/2014/main" id="{91891E09-FBE7-7A06-15FA-0984BCF435DB}"/>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5" name="Oval 13">
            <a:extLst>
              <a:ext uri="{FF2B5EF4-FFF2-40B4-BE49-F238E27FC236}">
                <a16:creationId xmlns:a16="http://schemas.microsoft.com/office/drawing/2014/main" id="{F78D290B-66D3-B0FB-C8F5-426A2ED14087}"/>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6" name="Oval 13">
            <a:extLst>
              <a:ext uri="{FF2B5EF4-FFF2-40B4-BE49-F238E27FC236}">
                <a16:creationId xmlns:a16="http://schemas.microsoft.com/office/drawing/2014/main" id="{2BC755C5-EC1F-870C-0D56-97E20D9F9E1E}"/>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7" name="Oval 13">
            <a:extLst>
              <a:ext uri="{FF2B5EF4-FFF2-40B4-BE49-F238E27FC236}">
                <a16:creationId xmlns:a16="http://schemas.microsoft.com/office/drawing/2014/main" id="{9E12F605-5276-108A-B78B-3C3539B4E0CE}"/>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8" name="Oval 13">
            <a:extLst>
              <a:ext uri="{FF2B5EF4-FFF2-40B4-BE49-F238E27FC236}">
                <a16:creationId xmlns:a16="http://schemas.microsoft.com/office/drawing/2014/main" id="{E2FB00DD-D5A1-B3D5-E0B6-F38A740789A8}"/>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9" name="Oval 13">
            <a:extLst>
              <a:ext uri="{FF2B5EF4-FFF2-40B4-BE49-F238E27FC236}">
                <a16:creationId xmlns:a16="http://schemas.microsoft.com/office/drawing/2014/main" id="{FA8C22AE-B85A-6447-3C97-7BF10A6B0292}"/>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0" name="Oval 13">
            <a:extLst>
              <a:ext uri="{FF2B5EF4-FFF2-40B4-BE49-F238E27FC236}">
                <a16:creationId xmlns:a16="http://schemas.microsoft.com/office/drawing/2014/main" id="{66B217D0-A736-A90D-F8E9-01657D0AC48B}"/>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1" name="Oval 13">
            <a:extLst>
              <a:ext uri="{FF2B5EF4-FFF2-40B4-BE49-F238E27FC236}">
                <a16:creationId xmlns:a16="http://schemas.microsoft.com/office/drawing/2014/main" id="{066A163F-22A8-3A7D-DFFE-6CACF851F2E1}"/>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2" name="Oval 13">
            <a:extLst>
              <a:ext uri="{FF2B5EF4-FFF2-40B4-BE49-F238E27FC236}">
                <a16:creationId xmlns:a16="http://schemas.microsoft.com/office/drawing/2014/main" id="{02D62A63-7F47-AB5A-7ED3-9668AD75369B}"/>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3218714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Elicitation process (notations)</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57D72577-DBF4-4423-817B-578BC8A34CD5}" type="datetime1">
              <a:rPr lang="en-US" smtClean="0"/>
              <a:t>16-May-23</a:t>
            </a:fld>
            <a:endParaRPr lang="en-US" dirty="0"/>
          </a:p>
        </p:txBody>
      </p:sp>
      <p:sp>
        <p:nvSpPr>
          <p:cNvPr id="8" name="Footer Placeholder 7">
            <a:extLst>
              <a:ext uri="{FF2B5EF4-FFF2-40B4-BE49-F238E27FC236}">
                <a16:creationId xmlns:a16="http://schemas.microsoft.com/office/drawing/2014/main" id="{AF87E257-31A4-F8E0-07C2-03045263E5A9}"/>
              </a:ext>
            </a:extLst>
          </p:cNvPr>
          <p:cNvSpPr>
            <a:spLocks noGrp="1"/>
          </p:cNvSpPr>
          <p:nvPr>
            <p:ph type="ftr" sz="quarter" idx="11"/>
          </p:nvPr>
        </p:nvSpPr>
        <p:spPr/>
        <p:txBody>
          <a:bodyPr/>
          <a:lstStyle/>
          <a:p>
            <a:r>
              <a:rPr lang="en-US"/>
              <a:t>Multimodal skin lesion classification with data scarcity problem</a:t>
            </a:r>
          </a:p>
        </p:txBody>
      </p:sp>
      <p:sp>
        <p:nvSpPr>
          <p:cNvPr id="6" name="PptLabsAgenda_&amp;^@BeamShapeBackground_&amp;^@2023041414552447170">
            <a:extLst>
              <a:ext uri="{FF2B5EF4-FFF2-40B4-BE49-F238E27FC236}">
                <a16:creationId xmlns:a16="http://schemas.microsoft.com/office/drawing/2014/main" id="{7720451A-AB1F-A0D9-A425-A65EDA1E6545}"/>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grpSp>
        <p:nvGrpSpPr>
          <p:cNvPr id="20" name="Group 19">
            <a:extLst>
              <a:ext uri="{FF2B5EF4-FFF2-40B4-BE49-F238E27FC236}">
                <a16:creationId xmlns:a16="http://schemas.microsoft.com/office/drawing/2014/main" id="{0F8E5C4E-5842-C062-F6F2-E9E656C1B8E5}"/>
              </a:ext>
            </a:extLst>
          </p:cNvPr>
          <p:cNvGrpSpPr/>
          <p:nvPr/>
        </p:nvGrpSpPr>
        <p:grpSpPr>
          <a:xfrm>
            <a:off x="418119" y="1706695"/>
            <a:ext cx="11173104" cy="4219822"/>
            <a:chOff x="418119" y="1706695"/>
            <a:chExt cx="11173104" cy="4219822"/>
          </a:xfrm>
        </p:grpSpPr>
        <p:pic>
          <p:nvPicPr>
            <p:cNvPr id="4" name="Picture 3">
              <a:extLst>
                <a:ext uri="{FF2B5EF4-FFF2-40B4-BE49-F238E27FC236}">
                  <a16:creationId xmlns:a16="http://schemas.microsoft.com/office/drawing/2014/main" id="{E1A5D5D3-41CE-0A5B-4157-2A509DA8454F}"/>
                </a:ext>
              </a:extLst>
            </p:cNvPr>
            <p:cNvPicPr>
              <a:picLocks noChangeAspect="1"/>
            </p:cNvPicPr>
            <p:nvPr/>
          </p:nvPicPr>
          <p:blipFill rotWithShape="1">
            <a:blip r:embed="rId2">
              <a:extLst>
                <a:ext uri="{28A0092B-C50C-407E-A947-70E740481C1C}">
                  <a14:useLocalDpi xmlns:a14="http://schemas.microsoft.com/office/drawing/2010/main" val="0"/>
                </a:ext>
              </a:extLst>
            </a:blip>
            <a:srcRect t="73150"/>
            <a:stretch/>
          </p:blipFill>
          <p:spPr>
            <a:xfrm>
              <a:off x="4308973" y="4512498"/>
              <a:ext cx="4666215" cy="1277614"/>
            </a:xfrm>
            <a:prstGeom prst="rect">
              <a:avLst/>
            </a:prstGeom>
          </p:spPr>
        </p:pic>
        <p:sp>
          <p:nvSpPr>
            <p:cNvPr id="3" name="Rectangle: Rounded Corners 2">
              <a:extLst>
                <a:ext uri="{FF2B5EF4-FFF2-40B4-BE49-F238E27FC236}">
                  <a16:creationId xmlns:a16="http://schemas.microsoft.com/office/drawing/2014/main" id="{3B6ADC14-8E5C-5F08-ABD9-197FC34F99DB}"/>
                </a:ext>
              </a:extLst>
            </p:cNvPr>
            <p:cNvSpPr/>
            <p:nvPr/>
          </p:nvSpPr>
          <p:spPr>
            <a:xfrm>
              <a:off x="5139101" y="4611055"/>
              <a:ext cx="2743201" cy="1315462"/>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11" name="Picture 10" descr="Shape&#10;&#10;Description automatically generated with medium confidence">
              <a:extLst>
                <a:ext uri="{FF2B5EF4-FFF2-40B4-BE49-F238E27FC236}">
                  <a16:creationId xmlns:a16="http://schemas.microsoft.com/office/drawing/2014/main" id="{AE7B2330-E6EE-5610-1D68-232B3A174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33" y="1706695"/>
              <a:ext cx="10783990" cy="2474522"/>
            </a:xfrm>
            <a:prstGeom prst="rect">
              <a:avLst/>
            </a:prstGeom>
          </p:spPr>
        </p:pic>
        <p:grpSp>
          <p:nvGrpSpPr>
            <p:cNvPr id="19" name="Group 18">
              <a:extLst>
                <a:ext uri="{FF2B5EF4-FFF2-40B4-BE49-F238E27FC236}">
                  <a16:creationId xmlns:a16="http://schemas.microsoft.com/office/drawing/2014/main" id="{0BB622A8-D6B8-CA12-50EC-F31CD951A3E7}"/>
                </a:ext>
              </a:extLst>
            </p:cNvPr>
            <p:cNvGrpSpPr/>
            <p:nvPr/>
          </p:nvGrpSpPr>
          <p:grpSpPr>
            <a:xfrm>
              <a:off x="418119" y="2315531"/>
              <a:ext cx="10568953" cy="679918"/>
              <a:chOff x="418119" y="2315531"/>
              <a:chExt cx="10568953" cy="679918"/>
            </a:xfrm>
          </p:grpSpPr>
          <p:sp>
            <p:nvSpPr>
              <p:cNvPr id="12" name="InSlideAnimateShape1b299fb5-28e4-4488-b5b3-3e33916bd1f9">
                <a:extLst>
                  <a:ext uri="{FF2B5EF4-FFF2-40B4-BE49-F238E27FC236}">
                    <a16:creationId xmlns:a16="http://schemas.microsoft.com/office/drawing/2014/main" id="{B11B7BF4-A45B-34DA-E4FF-14AAEBF0CAF3}"/>
                  </a:ext>
                </a:extLst>
              </p:cNvPr>
              <p:cNvSpPr/>
              <p:nvPr/>
            </p:nvSpPr>
            <p:spPr>
              <a:xfrm rot="5400000">
                <a:off x="498868" y="2638370"/>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F991CD1-10FB-69B0-0CE8-CD84AFB61DD8}"/>
                  </a:ext>
                </a:extLst>
              </p:cNvPr>
              <p:cNvSpPr/>
              <p:nvPr/>
            </p:nvSpPr>
            <p:spPr>
              <a:xfrm>
                <a:off x="838201" y="2333297"/>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Rectangle: Rounded Corners 13">
                <a:extLst>
                  <a:ext uri="{FF2B5EF4-FFF2-40B4-BE49-F238E27FC236}">
                    <a16:creationId xmlns:a16="http://schemas.microsoft.com/office/drawing/2014/main" id="{7062D2E7-4695-D48E-8936-C6E2BC6A95CE}"/>
                  </a:ext>
                </a:extLst>
              </p:cNvPr>
              <p:cNvSpPr/>
              <p:nvPr/>
            </p:nvSpPr>
            <p:spPr>
              <a:xfrm>
                <a:off x="3087416" y="2320786"/>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Rectangle: Rounded Corners 14">
                <a:extLst>
                  <a:ext uri="{FF2B5EF4-FFF2-40B4-BE49-F238E27FC236}">
                    <a16:creationId xmlns:a16="http://schemas.microsoft.com/office/drawing/2014/main" id="{0193F6BD-7870-0CFE-DA30-F4F6ACAEF522}"/>
                  </a:ext>
                </a:extLst>
              </p:cNvPr>
              <p:cNvSpPr/>
              <p:nvPr/>
            </p:nvSpPr>
            <p:spPr>
              <a:xfrm>
                <a:off x="5336196" y="2320786"/>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Rectangle: Rounded Corners 15">
                <a:extLst>
                  <a:ext uri="{FF2B5EF4-FFF2-40B4-BE49-F238E27FC236}">
                    <a16:creationId xmlns:a16="http://schemas.microsoft.com/office/drawing/2014/main" id="{5E2DC526-BF50-6AA2-EF9A-81AA6796B2B1}"/>
                  </a:ext>
                </a:extLst>
              </p:cNvPr>
              <p:cNvSpPr/>
              <p:nvPr/>
            </p:nvSpPr>
            <p:spPr>
              <a:xfrm>
                <a:off x="7101935" y="2333297"/>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Rectangle: Rounded Corners 16">
                <a:extLst>
                  <a:ext uri="{FF2B5EF4-FFF2-40B4-BE49-F238E27FC236}">
                    <a16:creationId xmlns:a16="http://schemas.microsoft.com/office/drawing/2014/main" id="{FDC4FDC1-605C-1CA5-5C2B-809B39A95E04}"/>
                  </a:ext>
                </a:extLst>
              </p:cNvPr>
              <p:cNvSpPr/>
              <p:nvPr/>
            </p:nvSpPr>
            <p:spPr>
              <a:xfrm>
                <a:off x="8189126" y="2315531"/>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Rectangle: Rounded Corners 17">
                <a:extLst>
                  <a:ext uri="{FF2B5EF4-FFF2-40B4-BE49-F238E27FC236}">
                    <a16:creationId xmlns:a16="http://schemas.microsoft.com/office/drawing/2014/main" id="{7972B253-CB69-55A0-C4B6-C0DA71C70825}"/>
                  </a:ext>
                </a:extLst>
              </p:cNvPr>
              <p:cNvSpPr/>
              <p:nvPr/>
            </p:nvSpPr>
            <p:spPr>
              <a:xfrm>
                <a:off x="10437906" y="2315531"/>
                <a:ext cx="549166" cy="66215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grpSp>
      </p:grpSp>
      <p:sp>
        <p:nvSpPr>
          <p:cNvPr id="5" name="Slide Number Placeholder 4">
            <a:extLst>
              <a:ext uri="{FF2B5EF4-FFF2-40B4-BE49-F238E27FC236}">
                <a16:creationId xmlns:a16="http://schemas.microsoft.com/office/drawing/2014/main" id="{68B8D3A5-68C5-5066-E529-D34953231C92}"/>
              </a:ext>
            </a:extLst>
          </p:cNvPr>
          <p:cNvSpPr>
            <a:spLocks noGrp="1"/>
          </p:cNvSpPr>
          <p:nvPr>
            <p:ph type="sldNum" sz="quarter" idx="12"/>
          </p:nvPr>
        </p:nvSpPr>
        <p:spPr/>
        <p:txBody>
          <a:bodyPr/>
          <a:lstStyle/>
          <a:p>
            <a:fld id="{6DCCA1CE-54D3-4B1F-BAFE-BDD10B4D91A3}" type="slidenum">
              <a:rPr lang="en-US" smtClean="0"/>
              <a:pPr/>
              <a:t>33</a:t>
            </a:fld>
            <a:r>
              <a:rPr lang="en-US"/>
              <a:t>/52</a:t>
            </a:r>
            <a:endParaRPr lang="en-US" dirty="0"/>
          </a:p>
        </p:txBody>
      </p:sp>
      <p:sp>
        <p:nvSpPr>
          <p:cNvPr id="197" name="PptLabsAgenda_&amp;^@BeamShapeText_&amp;^@Introduction_2">
            <a:extLst>
              <a:ext uri="{FF2B5EF4-FFF2-40B4-BE49-F238E27FC236}">
                <a16:creationId xmlns:a16="http://schemas.microsoft.com/office/drawing/2014/main" id="{4180BCE7-7816-D1C1-1CCD-B21FE12CF80F}"/>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98" name="PptLabsAgenda_&amp;^@BeamShapeText_&amp;^@Introduction_2">
            <a:extLst>
              <a:ext uri="{FF2B5EF4-FFF2-40B4-BE49-F238E27FC236}">
                <a16:creationId xmlns:a16="http://schemas.microsoft.com/office/drawing/2014/main" id="{FBF75FCE-495D-B6D6-7282-D2D9550D2732}"/>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99" name="PptLabsAgenda_&amp;^@BeamShapeText_&amp;^@Introduction_2">
            <a:extLst>
              <a:ext uri="{FF2B5EF4-FFF2-40B4-BE49-F238E27FC236}">
                <a16:creationId xmlns:a16="http://schemas.microsoft.com/office/drawing/2014/main" id="{13ADE2A3-7C54-9292-4900-D36BC716BB2D}"/>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200" name="PptLabsAgenda_&amp;^@BeamShapeText_&amp;^@Introduction_2">
            <a:extLst>
              <a:ext uri="{FF2B5EF4-FFF2-40B4-BE49-F238E27FC236}">
                <a16:creationId xmlns:a16="http://schemas.microsoft.com/office/drawing/2014/main" id="{DD842780-515D-D5FC-9DDB-84A5BB87ACEE}"/>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201" name="Oval 4">
            <a:extLst>
              <a:ext uri="{FF2B5EF4-FFF2-40B4-BE49-F238E27FC236}">
                <a16:creationId xmlns:a16="http://schemas.microsoft.com/office/drawing/2014/main" id="{9568AD68-79E4-4A6F-CDAA-A9BB5FE63F17}"/>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2" name="Oval 5">
            <a:extLst>
              <a:ext uri="{FF2B5EF4-FFF2-40B4-BE49-F238E27FC236}">
                <a16:creationId xmlns:a16="http://schemas.microsoft.com/office/drawing/2014/main" id="{AD6AF17A-34BB-2C77-2879-99F67BD48650}"/>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3" name="Oval 6">
            <a:extLst>
              <a:ext uri="{FF2B5EF4-FFF2-40B4-BE49-F238E27FC236}">
                <a16:creationId xmlns:a16="http://schemas.microsoft.com/office/drawing/2014/main" id="{230A97E2-2ABF-FAC7-EFF3-78EC376E3786}"/>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4" name="Oval 7">
            <a:extLst>
              <a:ext uri="{FF2B5EF4-FFF2-40B4-BE49-F238E27FC236}">
                <a16:creationId xmlns:a16="http://schemas.microsoft.com/office/drawing/2014/main" id="{F4CEE563-FFE7-8F6B-3420-BBBC9569B8A7}"/>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5" name="Oval 8">
            <a:extLst>
              <a:ext uri="{FF2B5EF4-FFF2-40B4-BE49-F238E27FC236}">
                <a16:creationId xmlns:a16="http://schemas.microsoft.com/office/drawing/2014/main" id="{62F2637C-B5ED-AEEE-F486-A702A4F44CE5}"/>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6" name="Oval 9">
            <a:extLst>
              <a:ext uri="{FF2B5EF4-FFF2-40B4-BE49-F238E27FC236}">
                <a16:creationId xmlns:a16="http://schemas.microsoft.com/office/drawing/2014/main" id="{33E11FC1-7024-BBCE-5B79-DB13176BBD91}"/>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10">
            <a:extLst>
              <a:ext uri="{FF2B5EF4-FFF2-40B4-BE49-F238E27FC236}">
                <a16:creationId xmlns:a16="http://schemas.microsoft.com/office/drawing/2014/main" id="{D26DD813-D398-4320-89D2-240751C4CD9A}"/>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8" name="Oval 4">
            <a:extLst>
              <a:ext uri="{FF2B5EF4-FFF2-40B4-BE49-F238E27FC236}">
                <a16:creationId xmlns:a16="http://schemas.microsoft.com/office/drawing/2014/main" id="{364CE3CE-5B94-5A5E-CADC-5847215881B9}"/>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5">
            <a:extLst>
              <a:ext uri="{FF2B5EF4-FFF2-40B4-BE49-F238E27FC236}">
                <a16:creationId xmlns:a16="http://schemas.microsoft.com/office/drawing/2014/main" id="{7449633A-236D-B691-D68E-90EE0662D30F}"/>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0" name="Oval 6">
            <a:extLst>
              <a:ext uri="{FF2B5EF4-FFF2-40B4-BE49-F238E27FC236}">
                <a16:creationId xmlns:a16="http://schemas.microsoft.com/office/drawing/2014/main" id="{47F83436-63C9-56E5-1F94-CDF2E8DC8A6F}"/>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7">
            <a:extLst>
              <a:ext uri="{FF2B5EF4-FFF2-40B4-BE49-F238E27FC236}">
                <a16:creationId xmlns:a16="http://schemas.microsoft.com/office/drawing/2014/main" id="{F02EED35-D444-773A-1FA7-30F8E7805972}"/>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2" name="Oval 8">
            <a:extLst>
              <a:ext uri="{FF2B5EF4-FFF2-40B4-BE49-F238E27FC236}">
                <a16:creationId xmlns:a16="http://schemas.microsoft.com/office/drawing/2014/main" id="{4ED49C9D-3C90-32C3-0303-669F70705E6D}"/>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3" name="Oval 9">
            <a:extLst>
              <a:ext uri="{FF2B5EF4-FFF2-40B4-BE49-F238E27FC236}">
                <a16:creationId xmlns:a16="http://schemas.microsoft.com/office/drawing/2014/main" id="{202D1FE9-C668-C1BA-A2C1-367BC0BE83DB}"/>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9">
            <a:extLst>
              <a:ext uri="{FF2B5EF4-FFF2-40B4-BE49-F238E27FC236}">
                <a16:creationId xmlns:a16="http://schemas.microsoft.com/office/drawing/2014/main" id="{6152A082-7E0D-9994-C1E5-E27DDD2DE54C}"/>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5" name="Oval 10">
            <a:extLst>
              <a:ext uri="{FF2B5EF4-FFF2-40B4-BE49-F238E27FC236}">
                <a16:creationId xmlns:a16="http://schemas.microsoft.com/office/drawing/2014/main" id="{F6FA5DAB-C888-6BDF-8860-CA91225D4E99}"/>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11">
            <a:extLst>
              <a:ext uri="{FF2B5EF4-FFF2-40B4-BE49-F238E27FC236}">
                <a16:creationId xmlns:a16="http://schemas.microsoft.com/office/drawing/2014/main" id="{9BE5E467-FDAF-C7CC-FE71-C1A21F635CCF}"/>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12">
            <a:extLst>
              <a:ext uri="{FF2B5EF4-FFF2-40B4-BE49-F238E27FC236}">
                <a16:creationId xmlns:a16="http://schemas.microsoft.com/office/drawing/2014/main" id="{2405DACE-F813-459F-3558-2EC62DF74FD5}"/>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8" name="Oval 13">
            <a:extLst>
              <a:ext uri="{FF2B5EF4-FFF2-40B4-BE49-F238E27FC236}">
                <a16:creationId xmlns:a16="http://schemas.microsoft.com/office/drawing/2014/main" id="{146D55E8-39F1-AC45-C149-1554491BCA46}"/>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9" name="Oval 13">
            <a:extLst>
              <a:ext uri="{FF2B5EF4-FFF2-40B4-BE49-F238E27FC236}">
                <a16:creationId xmlns:a16="http://schemas.microsoft.com/office/drawing/2014/main" id="{3F5D5D6A-EEB7-5861-7B65-84AF2EFCDF03}"/>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0" name="Oval 13">
            <a:extLst>
              <a:ext uri="{FF2B5EF4-FFF2-40B4-BE49-F238E27FC236}">
                <a16:creationId xmlns:a16="http://schemas.microsoft.com/office/drawing/2014/main" id="{D41F5878-D70A-9A97-DFD5-0BFBB610170E}"/>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9">
            <a:extLst>
              <a:ext uri="{FF2B5EF4-FFF2-40B4-BE49-F238E27FC236}">
                <a16:creationId xmlns:a16="http://schemas.microsoft.com/office/drawing/2014/main" id="{7E6C97DF-F29E-3522-059C-06EE1A601E12}"/>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2" name="Oval 10">
            <a:extLst>
              <a:ext uri="{FF2B5EF4-FFF2-40B4-BE49-F238E27FC236}">
                <a16:creationId xmlns:a16="http://schemas.microsoft.com/office/drawing/2014/main" id="{EB071F57-6A43-4B0C-B157-CB38CEEEE2D2}"/>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11">
            <a:extLst>
              <a:ext uri="{FF2B5EF4-FFF2-40B4-BE49-F238E27FC236}">
                <a16:creationId xmlns:a16="http://schemas.microsoft.com/office/drawing/2014/main" id="{60F8D0E2-D79B-F139-0E3B-89C446183FB6}"/>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12">
            <a:extLst>
              <a:ext uri="{FF2B5EF4-FFF2-40B4-BE49-F238E27FC236}">
                <a16:creationId xmlns:a16="http://schemas.microsoft.com/office/drawing/2014/main" id="{FD85D2BD-198C-8B62-4D68-27CE315870BD}"/>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5" name="Oval 13">
            <a:extLst>
              <a:ext uri="{FF2B5EF4-FFF2-40B4-BE49-F238E27FC236}">
                <a16:creationId xmlns:a16="http://schemas.microsoft.com/office/drawing/2014/main" id="{C883C7D1-D2C1-ED82-4ED7-D5FC957790CD}"/>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13">
            <a:extLst>
              <a:ext uri="{FF2B5EF4-FFF2-40B4-BE49-F238E27FC236}">
                <a16:creationId xmlns:a16="http://schemas.microsoft.com/office/drawing/2014/main" id="{E8723B3B-938D-F715-334B-90E118DFF70F}"/>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7" name="Oval 13">
            <a:extLst>
              <a:ext uri="{FF2B5EF4-FFF2-40B4-BE49-F238E27FC236}">
                <a16:creationId xmlns:a16="http://schemas.microsoft.com/office/drawing/2014/main" id="{D70F541B-AC34-B54A-7DDE-94F3D7F13EC7}"/>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9">
            <a:extLst>
              <a:ext uri="{FF2B5EF4-FFF2-40B4-BE49-F238E27FC236}">
                <a16:creationId xmlns:a16="http://schemas.microsoft.com/office/drawing/2014/main" id="{FE315D96-2DC7-1F89-5C3A-A5245F891FC8}"/>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9" name="Oval 10">
            <a:extLst>
              <a:ext uri="{FF2B5EF4-FFF2-40B4-BE49-F238E27FC236}">
                <a16:creationId xmlns:a16="http://schemas.microsoft.com/office/drawing/2014/main" id="{5AFA7AFC-4591-D631-15D6-3AD9FB67C9FC}"/>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11">
            <a:extLst>
              <a:ext uri="{FF2B5EF4-FFF2-40B4-BE49-F238E27FC236}">
                <a16:creationId xmlns:a16="http://schemas.microsoft.com/office/drawing/2014/main" id="{05525EC7-F0C1-CB43-5116-3A076CD38809}"/>
              </a:ext>
            </a:extLst>
          </p:cNvPr>
          <p:cNvSpPr>
            <a:spLocks/>
          </p:cNvSpPr>
          <p:nvPr/>
        </p:nvSpPr>
        <p:spPr>
          <a:xfrm>
            <a:off x="8910315"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1" name="Oval 12">
            <a:extLst>
              <a:ext uri="{FF2B5EF4-FFF2-40B4-BE49-F238E27FC236}">
                <a16:creationId xmlns:a16="http://schemas.microsoft.com/office/drawing/2014/main" id="{A0D42F1B-A4F2-3AC9-357B-844C658738D3}"/>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3" name="Oval 13">
            <a:extLst>
              <a:ext uri="{FF2B5EF4-FFF2-40B4-BE49-F238E27FC236}">
                <a16:creationId xmlns:a16="http://schemas.microsoft.com/office/drawing/2014/main" id="{37A65CB5-BD73-7D66-336E-105551C86624}"/>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4" name="Oval 13">
            <a:extLst>
              <a:ext uri="{FF2B5EF4-FFF2-40B4-BE49-F238E27FC236}">
                <a16:creationId xmlns:a16="http://schemas.microsoft.com/office/drawing/2014/main" id="{D6EECEDD-C06F-4061-584F-D5EED4BC7E95}"/>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5" name="Oval 13">
            <a:extLst>
              <a:ext uri="{FF2B5EF4-FFF2-40B4-BE49-F238E27FC236}">
                <a16:creationId xmlns:a16="http://schemas.microsoft.com/office/drawing/2014/main" id="{2E7FFA28-1EE8-4C16-A8AB-5A8F73B693AD}"/>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1">
            <a:extLst>
              <a:ext uri="{FF2B5EF4-FFF2-40B4-BE49-F238E27FC236}">
                <a16:creationId xmlns:a16="http://schemas.microsoft.com/office/drawing/2014/main" id="{8EBB99D7-06D0-8B4F-AF8F-A04A2603A73F}"/>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2">
            <a:extLst>
              <a:ext uri="{FF2B5EF4-FFF2-40B4-BE49-F238E27FC236}">
                <a16:creationId xmlns:a16="http://schemas.microsoft.com/office/drawing/2014/main" id="{CA52A2C8-1574-E9ED-E2F0-D2974A261BF2}"/>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8" name="Oval 13">
            <a:extLst>
              <a:ext uri="{FF2B5EF4-FFF2-40B4-BE49-F238E27FC236}">
                <a16:creationId xmlns:a16="http://schemas.microsoft.com/office/drawing/2014/main" id="{7B1FA392-21A0-9744-D283-4289CF9BA32B}"/>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9" name="Oval 12">
            <a:extLst>
              <a:ext uri="{FF2B5EF4-FFF2-40B4-BE49-F238E27FC236}">
                <a16:creationId xmlns:a16="http://schemas.microsoft.com/office/drawing/2014/main" id="{856F1D76-8F35-3AF2-4F9B-98E3C1DCAE44}"/>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0" name="Oval 13">
            <a:extLst>
              <a:ext uri="{FF2B5EF4-FFF2-40B4-BE49-F238E27FC236}">
                <a16:creationId xmlns:a16="http://schemas.microsoft.com/office/drawing/2014/main" id="{9F06D878-8160-7A37-7732-B76DBD9F16B3}"/>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1" name="Oval 13">
            <a:extLst>
              <a:ext uri="{FF2B5EF4-FFF2-40B4-BE49-F238E27FC236}">
                <a16:creationId xmlns:a16="http://schemas.microsoft.com/office/drawing/2014/main" id="{A4301103-C091-5AD4-29DC-405D1380833A}"/>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2" name="Oval 13">
            <a:extLst>
              <a:ext uri="{FF2B5EF4-FFF2-40B4-BE49-F238E27FC236}">
                <a16:creationId xmlns:a16="http://schemas.microsoft.com/office/drawing/2014/main" id="{BF3EDACE-49D4-A707-0DA3-D4BFD4C1BFE7}"/>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3" name="Oval 13">
            <a:extLst>
              <a:ext uri="{FF2B5EF4-FFF2-40B4-BE49-F238E27FC236}">
                <a16:creationId xmlns:a16="http://schemas.microsoft.com/office/drawing/2014/main" id="{BBCE2F27-521B-0C78-4423-2AD54F9E9CB6}"/>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4" name="Oval 13">
            <a:extLst>
              <a:ext uri="{FF2B5EF4-FFF2-40B4-BE49-F238E27FC236}">
                <a16:creationId xmlns:a16="http://schemas.microsoft.com/office/drawing/2014/main" id="{55BC0941-18EE-A310-1952-021A751017FD}"/>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5" name="Oval 13">
            <a:extLst>
              <a:ext uri="{FF2B5EF4-FFF2-40B4-BE49-F238E27FC236}">
                <a16:creationId xmlns:a16="http://schemas.microsoft.com/office/drawing/2014/main" id="{4963ACC7-5EB1-4E3D-32B0-99FBD1B79D11}"/>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6" name="Oval 13">
            <a:extLst>
              <a:ext uri="{FF2B5EF4-FFF2-40B4-BE49-F238E27FC236}">
                <a16:creationId xmlns:a16="http://schemas.microsoft.com/office/drawing/2014/main" id="{AA2458C9-A92B-D4BC-6062-E6C8A75EDE4E}"/>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7" name="Oval 13">
            <a:extLst>
              <a:ext uri="{FF2B5EF4-FFF2-40B4-BE49-F238E27FC236}">
                <a16:creationId xmlns:a16="http://schemas.microsoft.com/office/drawing/2014/main" id="{31870CFA-7240-511C-4520-ED582DDA708F}"/>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3901618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Elicitation process (Approaches)</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4748097F-2ABE-4986-8FD6-526E13E4A302}" type="datetime1">
              <a:rPr lang="en-US" smtClean="0"/>
              <a:t>16-May-23</a:t>
            </a:fld>
            <a:endParaRPr lang="en-US" dirty="0"/>
          </a:p>
        </p:txBody>
      </p:sp>
      <p:pic>
        <p:nvPicPr>
          <p:cNvPr id="6" name="Picture 5" descr="Chart, histogram&#10;&#10;Description automatically generated">
            <a:extLst>
              <a:ext uri="{FF2B5EF4-FFF2-40B4-BE49-F238E27FC236}">
                <a16:creationId xmlns:a16="http://schemas.microsoft.com/office/drawing/2014/main" id="{8B4DE0CE-146D-0CEC-E571-2AC24D568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968" y="1262746"/>
            <a:ext cx="6396064" cy="4887103"/>
          </a:xfrm>
          <a:prstGeom prst="rect">
            <a:avLst/>
          </a:prstGeom>
        </p:spPr>
      </p:pic>
      <p:sp>
        <p:nvSpPr>
          <p:cNvPr id="8" name="TextBox 32">
            <a:extLst>
              <a:ext uri="{FF2B5EF4-FFF2-40B4-BE49-F238E27FC236}">
                <a16:creationId xmlns:a16="http://schemas.microsoft.com/office/drawing/2014/main" id="{18B7C797-522C-7A36-DD6F-CE64D15862FC}"/>
              </a:ext>
            </a:extLst>
          </p:cNvPr>
          <p:cNvSpPr txBox="1"/>
          <p:nvPr/>
        </p:nvSpPr>
        <p:spPr>
          <a:xfrm>
            <a:off x="3581400" y="6149849"/>
            <a:ext cx="5430909" cy="307777"/>
          </a:xfrm>
          <a:prstGeom prst="rect">
            <a:avLst/>
          </a:prstGeom>
          <a:noFill/>
        </p:spPr>
        <p:txBody>
          <a:bodyPr wrap="square" rtlCol="0">
            <a:spAutoFit/>
          </a:bodyPr>
          <a:lstStyle/>
          <a:p>
            <a:pPr algn="l"/>
            <a:r>
              <a:rPr lang="en-US" sz="1400" dirty="0">
                <a:latin typeface="Montserrat" pitchFamily="2" charset="0"/>
              </a:rPr>
              <a:t>Fig. 26: Proposed approaches for expert opinion elicitation.</a:t>
            </a:r>
          </a:p>
        </p:txBody>
      </p:sp>
      <p:sp>
        <p:nvSpPr>
          <p:cNvPr id="9" name="InSlideAnimateShapea5618db0-1953-4bc4-9a4c-3fdb62782022">
            <a:extLst>
              <a:ext uri="{FF2B5EF4-FFF2-40B4-BE49-F238E27FC236}">
                <a16:creationId xmlns:a16="http://schemas.microsoft.com/office/drawing/2014/main" id="{23566A73-38F7-F6B2-EEB4-B7C5DDEA20E1}"/>
              </a:ext>
            </a:extLst>
          </p:cNvPr>
          <p:cNvSpPr/>
          <p:nvPr/>
        </p:nvSpPr>
        <p:spPr>
          <a:xfrm rot="2704724">
            <a:off x="4823791" y="3439215"/>
            <a:ext cx="795131" cy="159026"/>
          </a:xfrm>
          <a:prstGeom prst="rightArrow">
            <a:avLst/>
          </a:prstGeom>
          <a:solidFill>
            <a:srgbClr val="77AC30"/>
          </a:solidFill>
          <a:ln>
            <a:solidFill>
              <a:srgbClr val="77A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InSlideAnimateShape133ca2dc-46bc-48ab-acdd-b6a99aeaeb76">
            <a:extLst>
              <a:ext uri="{FF2B5EF4-FFF2-40B4-BE49-F238E27FC236}">
                <a16:creationId xmlns:a16="http://schemas.microsoft.com/office/drawing/2014/main" id="{BD5EA99A-8FCE-B64F-3200-782C9D4766F7}"/>
              </a:ext>
            </a:extLst>
          </p:cNvPr>
          <p:cNvSpPr/>
          <p:nvPr/>
        </p:nvSpPr>
        <p:spPr>
          <a:xfrm rot="7157784">
            <a:off x="6371604" y="2453379"/>
            <a:ext cx="795131" cy="159026"/>
          </a:xfrm>
          <a:prstGeom prst="rightArrow">
            <a:avLst/>
          </a:prstGeom>
          <a:solidFill>
            <a:srgbClr val="FF6726"/>
          </a:solidFill>
          <a:ln>
            <a:solidFill>
              <a:srgbClr val="FF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InSlideAnimateShapedd10f43f-fed2-460a-9b57-009c55028241">
            <a:extLst>
              <a:ext uri="{FF2B5EF4-FFF2-40B4-BE49-F238E27FC236}">
                <a16:creationId xmlns:a16="http://schemas.microsoft.com/office/drawing/2014/main" id="{A7430514-2437-B22D-DEBF-E2C97FD09025}"/>
              </a:ext>
            </a:extLst>
          </p:cNvPr>
          <p:cNvSpPr/>
          <p:nvPr/>
        </p:nvSpPr>
        <p:spPr>
          <a:xfrm rot="7157784">
            <a:off x="6107721" y="1682130"/>
            <a:ext cx="795131" cy="159026"/>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InSlideAnimateShape0089ff8c-897b-4a0f-9b46-5fd0b92e8fd3">
            <a:extLst>
              <a:ext uri="{FF2B5EF4-FFF2-40B4-BE49-F238E27FC236}">
                <a16:creationId xmlns:a16="http://schemas.microsoft.com/office/drawing/2014/main" id="{1596960F-E75C-4A86-7B18-9675D938E05E}"/>
              </a:ext>
            </a:extLst>
          </p:cNvPr>
          <p:cNvSpPr/>
          <p:nvPr/>
        </p:nvSpPr>
        <p:spPr>
          <a:xfrm rot="2929060">
            <a:off x="5258331" y="1669818"/>
            <a:ext cx="795131" cy="15902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InSlideAnimateShapebcb1ac44-536c-4c0d-995f-1432511d9ee6">
            <a:extLst>
              <a:ext uri="{FF2B5EF4-FFF2-40B4-BE49-F238E27FC236}">
                <a16:creationId xmlns:a16="http://schemas.microsoft.com/office/drawing/2014/main" id="{8AA38877-FDFE-80B5-C2FB-3A790A12BE59}"/>
              </a:ext>
            </a:extLst>
          </p:cNvPr>
          <p:cNvSpPr/>
          <p:nvPr/>
        </p:nvSpPr>
        <p:spPr>
          <a:xfrm rot="8132826">
            <a:off x="5899288" y="1536954"/>
            <a:ext cx="795131" cy="159026"/>
          </a:xfrm>
          <a:prstGeom prst="rightArrow">
            <a:avLst/>
          </a:prstGeom>
          <a:solidFill>
            <a:srgbClr val="E0E0E0"/>
          </a:solidFill>
          <a:ln>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Footer Placeholder 53">
            <a:extLst>
              <a:ext uri="{FF2B5EF4-FFF2-40B4-BE49-F238E27FC236}">
                <a16:creationId xmlns:a16="http://schemas.microsoft.com/office/drawing/2014/main" id="{C2EC0DEE-5B5B-111E-091D-A49B1FF2F591}"/>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FF52B9CD-D713-8776-9528-FD9F97D61345}"/>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grpSp>
        <p:nvGrpSpPr>
          <p:cNvPr id="21" name="Group 20">
            <a:extLst>
              <a:ext uri="{FF2B5EF4-FFF2-40B4-BE49-F238E27FC236}">
                <a16:creationId xmlns:a16="http://schemas.microsoft.com/office/drawing/2014/main" id="{F5B2D3B4-5C17-54FF-59DB-5EDFA05B8406}"/>
              </a:ext>
            </a:extLst>
          </p:cNvPr>
          <p:cNvGrpSpPr/>
          <p:nvPr/>
        </p:nvGrpSpPr>
        <p:grpSpPr>
          <a:xfrm>
            <a:off x="77384" y="1377394"/>
            <a:ext cx="2743200" cy="1396870"/>
            <a:chOff x="77384" y="1253215"/>
            <a:chExt cx="2743200" cy="1396870"/>
          </a:xfrm>
        </p:grpSpPr>
        <p:pic>
          <p:nvPicPr>
            <p:cNvPr id="7" name="Picture 6" descr="Shape&#10;&#10;Description automatically generated with medium confidence">
              <a:extLst>
                <a:ext uri="{FF2B5EF4-FFF2-40B4-BE49-F238E27FC236}">
                  <a16:creationId xmlns:a16="http://schemas.microsoft.com/office/drawing/2014/main" id="{0DBF6FD8-0050-D146-CB35-C70CCD078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69" y="2053888"/>
              <a:ext cx="2661758" cy="479004"/>
            </a:xfrm>
            <a:prstGeom prst="rect">
              <a:avLst/>
            </a:prstGeom>
          </p:spPr>
        </p:pic>
        <p:grpSp>
          <p:nvGrpSpPr>
            <p:cNvPr id="17" name="Group 16">
              <a:extLst>
                <a:ext uri="{FF2B5EF4-FFF2-40B4-BE49-F238E27FC236}">
                  <a16:creationId xmlns:a16="http://schemas.microsoft.com/office/drawing/2014/main" id="{991A3B44-3D1A-1B73-C8E9-98F471B9D600}"/>
                </a:ext>
              </a:extLst>
            </p:cNvPr>
            <p:cNvGrpSpPr/>
            <p:nvPr/>
          </p:nvGrpSpPr>
          <p:grpSpPr>
            <a:xfrm>
              <a:off x="77384" y="1253215"/>
              <a:ext cx="2743200" cy="1396870"/>
              <a:chOff x="9271455" y="2815251"/>
              <a:chExt cx="2743200" cy="1396870"/>
            </a:xfrm>
          </p:grpSpPr>
          <p:sp>
            <p:nvSpPr>
              <p:cNvPr id="14" name="Rounded Rectangle 30">
                <a:extLst>
                  <a:ext uri="{FF2B5EF4-FFF2-40B4-BE49-F238E27FC236}">
                    <a16:creationId xmlns:a16="http://schemas.microsoft.com/office/drawing/2014/main" id="{34DF9976-E2EB-2261-AF11-B2CAA08DBEDB}"/>
                  </a:ext>
                </a:extLst>
              </p:cNvPr>
              <p:cNvSpPr/>
              <p:nvPr/>
            </p:nvSpPr>
            <p:spPr>
              <a:xfrm>
                <a:off x="9271455" y="3523217"/>
                <a:ext cx="2743200" cy="688904"/>
              </a:xfrm>
              <a:prstGeom prst="roundRect">
                <a:avLst/>
              </a:prstGeom>
              <a:solidFill>
                <a:srgbClr val="FF6726">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pic>
            <p:nvPicPr>
              <p:cNvPr id="16" name="Graphic 15" descr="Badge 1 with solid fill">
                <a:extLst>
                  <a:ext uri="{FF2B5EF4-FFF2-40B4-BE49-F238E27FC236}">
                    <a16:creationId xmlns:a16="http://schemas.microsoft.com/office/drawing/2014/main" id="{2126DAFA-7EF5-BA1D-3AFD-4A2BC1D73A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0100" y="2815251"/>
                <a:ext cx="669622" cy="669622"/>
              </a:xfrm>
              <a:prstGeom prst="rect">
                <a:avLst/>
              </a:prstGeom>
            </p:spPr>
          </p:pic>
        </p:grpSp>
      </p:grpSp>
      <p:grpSp>
        <p:nvGrpSpPr>
          <p:cNvPr id="30" name="Group 29">
            <a:extLst>
              <a:ext uri="{FF2B5EF4-FFF2-40B4-BE49-F238E27FC236}">
                <a16:creationId xmlns:a16="http://schemas.microsoft.com/office/drawing/2014/main" id="{C48987A4-7C57-DE31-D0BA-0CCCD23AFACF}"/>
              </a:ext>
            </a:extLst>
          </p:cNvPr>
          <p:cNvGrpSpPr/>
          <p:nvPr/>
        </p:nvGrpSpPr>
        <p:grpSpPr>
          <a:xfrm>
            <a:off x="77384" y="4681135"/>
            <a:ext cx="2743200" cy="1338341"/>
            <a:chOff x="77384" y="3506496"/>
            <a:chExt cx="2743200" cy="1338341"/>
          </a:xfrm>
        </p:grpSpPr>
        <p:grpSp>
          <p:nvGrpSpPr>
            <p:cNvPr id="22" name="Group 21">
              <a:extLst>
                <a:ext uri="{FF2B5EF4-FFF2-40B4-BE49-F238E27FC236}">
                  <a16:creationId xmlns:a16="http://schemas.microsoft.com/office/drawing/2014/main" id="{31A6D71E-36DC-AD56-294B-D44F50ED3CD4}"/>
                </a:ext>
              </a:extLst>
            </p:cNvPr>
            <p:cNvGrpSpPr/>
            <p:nvPr/>
          </p:nvGrpSpPr>
          <p:grpSpPr>
            <a:xfrm>
              <a:off x="77384" y="4205868"/>
              <a:ext cx="2743200" cy="638969"/>
              <a:chOff x="77384" y="1961181"/>
              <a:chExt cx="2743200" cy="688904"/>
            </a:xfrm>
          </p:grpSpPr>
          <p:sp>
            <p:nvSpPr>
              <p:cNvPr id="25" name="Rounded Rectangle 30">
                <a:extLst>
                  <a:ext uri="{FF2B5EF4-FFF2-40B4-BE49-F238E27FC236}">
                    <a16:creationId xmlns:a16="http://schemas.microsoft.com/office/drawing/2014/main" id="{CF739AC9-CE89-C53F-CC43-9E998EFD869C}"/>
                  </a:ext>
                </a:extLst>
              </p:cNvPr>
              <p:cNvSpPr/>
              <p:nvPr/>
            </p:nvSpPr>
            <p:spPr>
              <a:xfrm>
                <a:off x="77384" y="1961181"/>
                <a:ext cx="2743200" cy="688904"/>
              </a:xfrm>
              <a:prstGeom prst="roundRect">
                <a:avLst/>
              </a:prstGeom>
              <a:solidFill>
                <a:srgbClr val="0000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pic>
            <p:nvPicPr>
              <p:cNvPr id="23" name="Picture 22">
                <a:extLst>
                  <a:ext uri="{FF2B5EF4-FFF2-40B4-BE49-F238E27FC236}">
                    <a16:creationId xmlns:a16="http://schemas.microsoft.com/office/drawing/2014/main" id="{5BC23E64-45AD-CA58-9A0C-9F011C305BB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4269" y="2076415"/>
                <a:ext cx="2661758" cy="433950"/>
              </a:xfrm>
              <a:prstGeom prst="rect">
                <a:avLst/>
              </a:prstGeom>
            </p:spPr>
          </p:pic>
        </p:grpSp>
        <p:pic>
          <p:nvPicPr>
            <p:cNvPr id="28" name="Graphic 27" descr="Badge with solid fill">
              <a:extLst>
                <a:ext uri="{FF2B5EF4-FFF2-40B4-BE49-F238E27FC236}">
                  <a16:creationId xmlns:a16="http://schemas.microsoft.com/office/drawing/2014/main" id="{1A530A5D-CFFF-8FB9-F282-BE8A4079D278}"/>
                </a:ext>
              </a:extLst>
            </p:cNvPr>
            <p:cNvPicPr>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6029" y="3506496"/>
              <a:ext cx="669622" cy="669622"/>
            </a:xfrm>
            <a:prstGeom prst="rect">
              <a:avLst/>
            </a:prstGeom>
          </p:spPr>
        </p:pic>
      </p:grpSp>
      <p:sp>
        <p:nvSpPr>
          <p:cNvPr id="5" name="Slide Number Placeholder 4">
            <a:extLst>
              <a:ext uri="{FF2B5EF4-FFF2-40B4-BE49-F238E27FC236}">
                <a16:creationId xmlns:a16="http://schemas.microsoft.com/office/drawing/2014/main" id="{1FC07E58-4B69-1AEA-4BCA-6C6D84D687BA}"/>
              </a:ext>
            </a:extLst>
          </p:cNvPr>
          <p:cNvSpPr>
            <a:spLocks noGrp="1"/>
          </p:cNvSpPr>
          <p:nvPr>
            <p:ph type="sldNum" sz="quarter" idx="12"/>
          </p:nvPr>
        </p:nvSpPr>
        <p:spPr/>
        <p:txBody>
          <a:bodyPr/>
          <a:lstStyle/>
          <a:p>
            <a:fld id="{6DCCA1CE-54D3-4B1F-BAFE-BDD10B4D91A3}" type="slidenum">
              <a:rPr lang="en-US" smtClean="0"/>
              <a:pPr/>
              <a:t>34</a:t>
            </a:fld>
            <a:r>
              <a:rPr lang="en-US"/>
              <a:t>/52</a:t>
            </a:r>
            <a:endParaRPr lang="en-US" dirty="0"/>
          </a:p>
        </p:txBody>
      </p:sp>
      <p:sp>
        <p:nvSpPr>
          <p:cNvPr id="206" name="PptLabsAgenda_&amp;^@BeamShapeText_&amp;^@Introduction_2">
            <a:extLst>
              <a:ext uri="{FF2B5EF4-FFF2-40B4-BE49-F238E27FC236}">
                <a16:creationId xmlns:a16="http://schemas.microsoft.com/office/drawing/2014/main" id="{042EA236-7FE2-0D81-2E49-E71F00B0E0D4}"/>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207" name="PptLabsAgenda_&amp;^@BeamShapeText_&amp;^@Introduction_2">
            <a:extLst>
              <a:ext uri="{FF2B5EF4-FFF2-40B4-BE49-F238E27FC236}">
                <a16:creationId xmlns:a16="http://schemas.microsoft.com/office/drawing/2014/main" id="{E6AEF055-AB83-ABBB-C51B-C11892EF4912}"/>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208" name="PptLabsAgenda_&amp;^@BeamShapeText_&amp;^@Introduction_2">
            <a:extLst>
              <a:ext uri="{FF2B5EF4-FFF2-40B4-BE49-F238E27FC236}">
                <a16:creationId xmlns:a16="http://schemas.microsoft.com/office/drawing/2014/main" id="{CFE4F1D8-5678-D088-0E13-F1C3652776C9}"/>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209" name="PptLabsAgenda_&amp;^@BeamShapeText_&amp;^@Introduction_2">
            <a:extLst>
              <a:ext uri="{FF2B5EF4-FFF2-40B4-BE49-F238E27FC236}">
                <a16:creationId xmlns:a16="http://schemas.microsoft.com/office/drawing/2014/main" id="{E3A0295F-BFE0-1A02-2322-F0BFAC3AD611}"/>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210" name="Oval 4">
            <a:extLst>
              <a:ext uri="{FF2B5EF4-FFF2-40B4-BE49-F238E27FC236}">
                <a16:creationId xmlns:a16="http://schemas.microsoft.com/office/drawing/2014/main" id="{10F08E04-5371-18AE-F4EB-1455A801FBE8}"/>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5">
            <a:extLst>
              <a:ext uri="{FF2B5EF4-FFF2-40B4-BE49-F238E27FC236}">
                <a16:creationId xmlns:a16="http://schemas.microsoft.com/office/drawing/2014/main" id="{5CDAA58B-253B-6A68-2F1B-FC49D6F0F0FE}"/>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2" name="Oval 6">
            <a:extLst>
              <a:ext uri="{FF2B5EF4-FFF2-40B4-BE49-F238E27FC236}">
                <a16:creationId xmlns:a16="http://schemas.microsoft.com/office/drawing/2014/main" id="{4B80026F-1B74-F2CB-2A6D-CF5099A18418}"/>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7">
            <a:extLst>
              <a:ext uri="{FF2B5EF4-FFF2-40B4-BE49-F238E27FC236}">
                <a16:creationId xmlns:a16="http://schemas.microsoft.com/office/drawing/2014/main" id="{636AED87-9CE5-0575-78EE-D15FD0D562A9}"/>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8">
            <a:extLst>
              <a:ext uri="{FF2B5EF4-FFF2-40B4-BE49-F238E27FC236}">
                <a16:creationId xmlns:a16="http://schemas.microsoft.com/office/drawing/2014/main" id="{967D0D04-478A-2A8E-1ED1-9A7170586B6B}"/>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5" name="Oval 9">
            <a:extLst>
              <a:ext uri="{FF2B5EF4-FFF2-40B4-BE49-F238E27FC236}">
                <a16:creationId xmlns:a16="http://schemas.microsoft.com/office/drawing/2014/main" id="{78DF22B9-3097-2590-45C5-14E796213063}"/>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10">
            <a:extLst>
              <a:ext uri="{FF2B5EF4-FFF2-40B4-BE49-F238E27FC236}">
                <a16:creationId xmlns:a16="http://schemas.microsoft.com/office/drawing/2014/main" id="{5DBA559F-C29E-7013-E84A-65463E4C5104}"/>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4">
            <a:extLst>
              <a:ext uri="{FF2B5EF4-FFF2-40B4-BE49-F238E27FC236}">
                <a16:creationId xmlns:a16="http://schemas.microsoft.com/office/drawing/2014/main" id="{BE557C31-DBB6-A277-914F-E6E8D8031279}"/>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8" name="Oval 5">
            <a:extLst>
              <a:ext uri="{FF2B5EF4-FFF2-40B4-BE49-F238E27FC236}">
                <a16:creationId xmlns:a16="http://schemas.microsoft.com/office/drawing/2014/main" id="{993C1E2F-E78A-4773-A9FD-98C471F96D89}"/>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9" name="Oval 6">
            <a:extLst>
              <a:ext uri="{FF2B5EF4-FFF2-40B4-BE49-F238E27FC236}">
                <a16:creationId xmlns:a16="http://schemas.microsoft.com/office/drawing/2014/main" id="{D5EE9391-12D5-0CDA-A0FE-7F8C7F282A67}"/>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0" name="Oval 7">
            <a:extLst>
              <a:ext uri="{FF2B5EF4-FFF2-40B4-BE49-F238E27FC236}">
                <a16:creationId xmlns:a16="http://schemas.microsoft.com/office/drawing/2014/main" id="{04E01EC9-E6B7-2F6D-1592-1E52AB12E474}"/>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8">
            <a:extLst>
              <a:ext uri="{FF2B5EF4-FFF2-40B4-BE49-F238E27FC236}">
                <a16:creationId xmlns:a16="http://schemas.microsoft.com/office/drawing/2014/main" id="{890FA150-FA28-3EAF-D720-2DF1DC2FA2DA}"/>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2" name="Oval 9">
            <a:extLst>
              <a:ext uri="{FF2B5EF4-FFF2-40B4-BE49-F238E27FC236}">
                <a16:creationId xmlns:a16="http://schemas.microsoft.com/office/drawing/2014/main" id="{C7435F8E-9149-ADE9-797A-3D80BA3F963C}"/>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9">
            <a:extLst>
              <a:ext uri="{FF2B5EF4-FFF2-40B4-BE49-F238E27FC236}">
                <a16:creationId xmlns:a16="http://schemas.microsoft.com/office/drawing/2014/main" id="{A88E1B78-8E20-5567-FFC1-7216FF919DA6}"/>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10">
            <a:extLst>
              <a:ext uri="{FF2B5EF4-FFF2-40B4-BE49-F238E27FC236}">
                <a16:creationId xmlns:a16="http://schemas.microsoft.com/office/drawing/2014/main" id="{C6B7D4A1-6EE4-4E42-3859-603581A883E3}"/>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5" name="Oval 11">
            <a:extLst>
              <a:ext uri="{FF2B5EF4-FFF2-40B4-BE49-F238E27FC236}">
                <a16:creationId xmlns:a16="http://schemas.microsoft.com/office/drawing/2014/main" id="{1E735656-B2F3-DCBD-0191-DE37D0E7018B}"/>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12">
            <a:extLst>
              <a:ext uri="{FF2B5EF4-FFF2-40B4-BE49-F238E27FC236}">
                <a16:creationId xmlns:a16="http://schemas.microsoft.com/office/drawing/2014/main" id="{497D7B9A-A570-0343-F0BD-2CC7F0F0CF8A}"/>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7" name="Oval 13">
            <a:extLst>
              <a:ext uri="{FF2B5EF4-FFF2-40B4-BE49-F238E27FC236}">
                <a16:creationId xmlns:a16="http://schemas.microsoft.com/office/drawing/2014/main" id="{7E2BB325-E824-23E6-637F-0E62159250FB}"/>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3">
            <a:extLst>
              <a:ext uri="{FF2B5EF4-FFF2-40B4-BE49-F238E27FC236}">
                <a16:creationId xmlns:a16="http://schemas.microsoft.com/office/drawing/2014/main" id="{811D7F86-1C1B-FF84-EB92-37E49F707AE1}"/>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9" name="Oval 13">
            <a:extLst>
              <a:ext uri="{FF2B5EF4-FFF2-40B4-BE49-F238E27FC236}">
                <a16:creationId xmlns:a16="http://schemas.microsoft.com/office/drawing/2014/main" id="{CD9FECCA-7692-0968-B71C-F6F59E4C8FF9}"/>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9">
            <a:extLst>
              <a:ext uri="{FF2B5EF4-FFF2-40B4-BE49-F238E27FC236}">
                <a16:creationId xmlns:a16="http://schemas.microsoft.com/office/drawing/2014/main" id="{556537B1-E301-906D-3512-BC9C769B4DC9}"/>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1" name="Oval 10">
            <a:extLst>
              <a:ext uri="{FF2B5EF4-FFF2-40B4-BE49-F238E27FC236}">
                <a16:creationId xmlns:a16="http://schemas.microsoft.com/office/drawing/2014/main" id="{14AAE91D-4302-CB21-562D-EFA84864DB8C}"/>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3" name="Oval 11">
            <a:extLst>
              <a:ext uri="{FF2B5EF4-FFF2-40B4-BE49-F238E27FC236}">
                <a16:creationId xmlns:a16="http://schemas.microsoft.com/office/drawing/2014/main" id="{2B57E004-A118-F782-5195-C1DB21089186}"/>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4" name="Oval 12">
            <a:extLst>
              <a:ext uri="{FF2B5EF4-FFF2-40B4-BE49-F238E27FC236}">
                <a16:creationId xmlns:a16="http://schemas.microsoft.com/office/drawing/2014/main" id="{45F619D3-203A-EF45-4C74-9A9FF1DCA066}"/>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5" name="Oval 13">
            <a:extLst>
              <a:ext uri="{FF2B5EF4-FFF2-40B4-BE49-F238E27FC236}">
                <a16:creationId xmlns:a16="http://schemas.microsoft.com/office/drawing/2014/main" id="{FC73B69E-30C8-B979-524D-4FC259DEF509}"/>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3">
            <a:extLst>
              <a:ext uri="{FF2B5EF4-FFF2-40B4-BE49-F238E27FC236}">
                <a16:creationId xmlns:a16="http://schemas.microsoft.com/office/drawing/2014/main" id="{6A664BD0-5C38-75E4-1696-6677114B64CC}"/>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3">
            <a:extLst>
              <a:ext uri="{FF2B5EF4-FFF2-40B4-BE49-F238E27FC236}">
                <a16:creationId xmlns:a16="http://schemas.microsoft.com/office/drawing/2014/main" id="{2CF368AF-342D-DF28-F205-BB2A7690E907}"/>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8" name="Oval 9">
            <a:extLst>
              <a:ext uri="{FF2B5EF4-FFF2-40B4-BE49-F238E27FC236}">
                <a16:creationId xmlns:a16="http://schemas.microsoft.com/office/drawing/2014/main" id="{71317C46-21E9-C5B8-DCBD-2EFE45AA9F87}"/>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9" name="Oval 10">
            <a:extLst>
              <a:ext uri="{FF2B5EF4-FFF2-40B4-BE49-F238E27FC236}">
                <a16:creationId xmlns:a16="http://schemas.microsoft.com/office/drawing/2014/main" id="{97981A2C-7A46-54C4-9240-451CD4B054A2}"/>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0" name="Oval 11">
            <a:extLst>
              <a:ext uri="{FF2B5EF4-FFF2-40B4-BE49-F238E27FC236}">
                <a16:creationId xmlns:a16="http://schemas.microsoft.com/office/drawing/2014/main" id="{87234C14-59AE-889D-07D6-964B0FB4D21B}"/>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1" name="Oval 12">
            <a:extLst>
              <a:ext uri="{FF2B5EF4-FFF2-40B4-BE49-F238E27FC236}">
                <a16:creationId xmlns:a16="http://schemas.microsoft.com/office/drawing/2014/main" id="{424E33A4-57CB-1FEA-8964-DAD9A459F25F}"/>
              </a:ext>
            </a:extLst>
          </p:cNvPr>
          <p:cNvSpPr>
            <a:spLocks/>
          </p:cNvSpPr>
          <p:nvPr/>
        </p:nvSpPr>
        <p:spPr>
          <a:xfrm>
            <a:off x="9008707"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2" name="Oval 13">
            <a:extLst>
              <a:ext uri="{FF2B5EF4-FFF2-40B4-BE49-F238E27FC236}">
                <a16:creationId xmlns:a16="http://schemas.microsoft.com/office/drawing/2014/main" id="{08744E28-B908-7746-99B3-7F636DBB53E3}"/>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3" name="Oval 13">
            <a:extLst>
              <a:ext uri="{FF2B5EF4-FFF2-40B4-BE49-F238E27FC236}">
                <a16:creationId xmlns:a16="http://schemas.microsoft.com/office/drawing/2014/main" id="{C6D02FE2-CCE7-03D3-6AC5-5E5D9090D8F2}"/>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4" name="Oval 13">
            <a:extLst>
              <a:ext uri="{FF2B5EF4-FFF2-40B4-BE49-F238E27FC236}">
                <a16:creationId xmlns:a16="http://schemas.microsoft.com/office/drawing/2014/main" id="{D48184BC-2490-C093-A50D-E57BE175FF90}"/>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5" name="Oval 11">
            <a:extLst>
              <a:ext uri="{FF2B5EF4-FFF2-40B4-BE49-F238E27FC236}">
                <a16:creationId xmlns:a16="http://schemas.microsoft.com/office/drawing/2014/main" id="{6D42506F-641C-CCAE-5261-C8D389BEE0FE}"/>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6" name="Oval 12">
            <a:extLst>
              <a:ext uri="{FF2B5EF4-FFF2-40B4-BE49-F238E27FC236}">
                <a16:creationId xmlns:a16="http://schemas.microsoft.com/office/drawing/2014/main" id="{CA159E34-29E9-E1FD-AF7E-0099D8DB83AB}"/>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7" name="Oval 13">
            <a:extLst>
              <a:ext uri="{FF2B5EF4-FFF2-40B4-BE49-F238E27FC236}">
                <a16:creationId xmlns:a16="http://schemas.microsoft.com/office/drawing/2014/main" id="{B5C0EA06-82B9-B7EA-7330-2359DC1FE466}"/>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8" name="Oval 12">
            <a:extLst>
              <a:ext uri="{FF2B5EF4-FFF2-40B4-BE49-F238E27FC236}">
                <a16:creationId xmlns:a16="http://schemas.microsoft.com/office/drawing/2014/main" id="{F6F56BB4-62E1-5BC1-C73C-FFEF5EBC8E47}"/>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9" name="Oval 13">
            <a:extLst>
              <a:ext uri="{FF2B5EF4-FFF2-40B4-BE49-F238E27FC236}">
                <a16:creationId xmlns:a16="http://schemas.microsoft.com/office/drawing/2014/main" id="{04639D96-940B-3247-6B41-B5C2ABCC26EF}"/>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0" name="Oval 13">
            <a:extLst>
              <a:ext uri="{FF2B5EF4-FFF2-40B4-BE49-F238E27FC236}">
                <a16:creationId xmlns:a16="http://schemas.microsoft.com/office/drawing/2014/main" id="{8C59C784-6BD2-44EC-4E0D-091E61287A89}"/>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1" name="Oval 13">
            <a:extLst>
              <a:ext uri="{FF2B5EF4-FFF2-40B4-BE49-F238E27FC236}">
                <a16:creationId xmlns:a16="http://schemas.microsoft.com/office/drawing/2014/main" id="{D71A1C52-7FD5-15FF-73CB-371DF172B710}"/>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2" name="Oval 13">
            <a:extLst>
              <a:ext uri="{FF2B5EF4-FFF2-40B4-BE49-F238E27FC236}">
                <a16:creationId xmlns:a16="http://schemas.microsoft.com/office/drawing/2014/main" id="{4223BD81-27E8-17C4-87D6-94B5B04B2EE8}"/>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3" name="Oval 13">
            <a:extLst>
              <a:ext uri="{FF2B5EF4-FFF2-40B4-BE49-F238E27FC236}">
                <a16:creationId xmlns:a16="http://schemas.microsoft.com/office/drawing/2014/main" id="{3BB69B73-6990-42B1-89BB-3A6C4CE22B22}"/>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4" name="Oval 13">
            <a:extLst>
              <a:ext uri="{FF2B5EF4-FFF2-40B4-BE49-F238E27FC236}">
                <a16:creationId xmlns:a16="http://schemas.microsoft.com/office/drawing/2014/main" id="{BEE5162A-8E54-5564-82C1-DEF5B2792A5C}"/>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5" name="Oval 13">
            <a:extLst>
              <a:ext uri="{FF2B5EF4-FFF2-40B4-BE49-F238E27FC236}">
                <a16:creationId xmlns:a16="http://schemas.microsoft.com/office/drawing/2014/main" id="{CDB56DB5-D6CB-0B38-39B1-13BA7BC9DA68}"/>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6" name="Oval 13">
            <a:extLst>
              <a:ext uri="{FF2B5EF4-FFF2-40B4-BE49-F238E27FC236}">
                <a16:creationId xmlns:a16="http://schemas.microsoft.com/office/drawing/2014/main" id="{716B867C-9AB3-1BF1-D633-9430E181D6BA}"/>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20" name="Picture 19" descr="Shape&#10;&#10;Description automatically generated with low confidence">
            <a:extLst>
              <a:ext uri="{FF2B5EF4-FFF2-40B4-BE49-F238E27FC236}">
                <a16:creationId xmlns:a16="http://schemas.microsoft.com/office/drawing/2014/main" id="{0C7DF564-FFAC-57D9-424F-9F2ED77FA5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348" y="2834731"/>
            <a:ext cx="1917196" cy="1408179"/>
          </a:xfrm>
          <a:prstGeom prst="rect">
            <a:avLst/>
          </a:prstGeom>
        </p:spPr>
      </p:pic>
      <p:grpSp>
        <p:nvGrpSpPr>
          <p:cNvPr id="27" name="Group 26">
            <a:extLst>
              <a:ext uri="{FF2B5EF4-FFF2-40B4-BE49-F238E27FC236}">
                <a16:creationId xmlns:a16="http://schemas.microsoft.com/office/drawing/2014/main" id="{B4A3BE8A-D561-0BE7-71DD-835CC52AE11E}"/>
              </a:ext>
            </a:extLst>
          </p:cNvPr>
          <p:cNvGrpSpPr/>
          <p:nvPr/>
        </p:nvGrpSpPr>
        <p:grpSpPr>
          <a:xfrm>
            <a:off x="9358182" y="2450821"/>
            <a:ext cx="2743200" cy="2175997"/>
            <a:chOff x="9344531" y="2918517"/>
            <a:chExt cx="2743200" cy="2175997"/>
          </a:xfrm>
        </p:grpSpPr>
        <p:sp>
          <p:nvSpPr>
            <p:cNvPr id="34" name="Rounded Rectangle 30">
              <a:extLst>
                <a:ext uri="{FF2B5EF4-FFF2-40B4-BE49-F238E27FC236}">
                  <a16:creationId xmlns:a16="http://schemas.microsoft.com/office/drawing/2014/main" id="{9EB33035-E42A-9768-FB4D-E3F84F756039}"/>
                </a:ext>
              </a:extLst>
            </p:cNvPr>
            <p:cNvSpPr/>
            <p:nvPr/>
          </p:nvSpPr>
          <p:spPr>
            <a:xfrm>
              <a:off x="9344531" y="3637562"/>
              <a:ext cx="2743200" cy="1456952"/>
            </a:xfrm>
            <a:prstGeom prst="round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pic>
          <p:nvPicPr>
            <p:cNvPr id="39" name="Graphic 38" descr="Badge 3 with solid fill">
              <a:extLst>
                <a:ext uri="{FF2B5EF4-FFF2-40B4-BE49-F238E27FC236}">
                  <a16:creationId xmlns:a16="http://schemas.microsoft.com/office/drawing/2014/main" id="{D5810977-8442-C55F-C129-3C433203E61E}"/>
                </a:ext>
              </a:extLst>
            </p:cNvPr>
            <p:cNvPicPr>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81319" y="2918517"/>
              <a:ext cx="669622" cy="669622"/>
            </a:xfrm>
            <a:prstGeom prst="rect">
              <a:avLst/>
            </a:prstGeom>
          </p:spPr>
        </p:pic>
        <p:pic>
          <p:nvPicPr>
            <p:cNvPr id="41" name="Picture 40" descr="Shape&#10;&#10;Description automatically generated with medium confidence">
              <a:extLst>
                <a:ext uri="{FF2B5EF4-FFF2-40B4-BE49-F238E27FC236}">
                  <a16:creationId xmlns:a16="http://schemas.microsoft.com/office/drawing/2014/main" id="{FB2563F6-B69D-EEB5-F083-F089372580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0042" y="3803524"/>
              <a:ext cx="2392177" cy="860573"/>
            </a:xfrm>
            <a:prstGeom prst="rect">
              <a:avLst/>
            </a:prstGeom>
          </p:spPr>
        </p:pic>
        <p:pic>
          <p:nvPicPr>
            <p:cNvPr id="26" name="Picture 25" descr="Shape&#10;&#10;Description automatically generated with medium confidence">
              <a:extLst>
                <a:ext uri="{FF2B5EF4-FFF2-40B4-BE49-F238E27FC236}">
                  <a16:creationId xmlns:a16="http://schemas.microsoft.com/office/drawing/2014/main" id="{1C8C2689-1058-948A-3F6E-F2BF4A12C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49861" y="4697470"/>
              <a:ext cx="763526" cy="265177"/>
            </a:xfrm>
            <a:prstGeom prst="rect">
              <a:avLst/>
            </a:prstGeom>
          </p:spPr>
        </p:pic>
      </p:grpSp>
    </p:spTree>
    <p:extLst>
      <p:ext uri="{BB962C8B-B14F-4D97-AF65-F5344CB8AC3E}">
        <p14:creationId xmlns:p14="http://schemas.microsoft.com/office/powerpoint/2010/main" val="2851126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0.04410667 0.1386892 -0.04410667 0.1386892 -0.08821335 0.2773784 E" pathEditMode="relative" ptsTypes="">
                                      <p:cBhvr>
                                        <p:cTn id="11" dur="500" fill="hold"/>
                                        <p:tgtEl>
                                          <p:spTgt spid="13"/>
                                        </p:tgtEl>
                                        <p:attrNameLst>
                                          <p:attrName>ppt_x</p:attrName>
                                          <p:attrName>ppt_y</p:attrName>
                                        </p:attrNameLst>
                                      </p:cBhvr>
                                    </p:animMotion>
                                  </p:childTnLst>
                                </p:cTn>
                              </p:par>
                              <p:par>
                                <p:cTn id="12" presetID="8" presetClass="emph" presetSubtype="0" fill="hold" grpId="1" nodeType="withEffect">
                                  <p:stCondLst>
                                    <p:cond delay="0"/>
                                  </p:stCondLst>
                                  <p:childTnLst>
                                    <p:animRot by="-5428102">
                                      <p:cBhvr>
                                        <p:cTn id="13" dur="500" fill="hold"/>
                                        <p:tgtEl>
                                          <p:spTgt spid="13"/>
                                        </p:tgtEl>
                                        <p:attrNameLst>
                                          <p:attrName>r</p:attrName>
                                        </p:attrNameLst>
                                      </p:cBhvr>
                                    </p:animRo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0" presetClass="exit" presetSubtype="0" fill="hold" grpId="2"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fill="hold" grpId="1" nodeType="clickEffect">
                                  <p:stCondLst>
                                    <p:cond delay="0"/>
                                  </p:stCondLst>
                                  <p:childTnLst>
                                    <p:animMotion origin="layout" path="M 0 0 C 0.06347659 -0.07187489 0.06347659 -0.07187489 0.1269532 -0.1437498 E" pathEditMode="relative" ptsTypes="">
                                      <p:cBhvr>
                                        <p:cTn id="23" dur="500" fill="hold"/>
                                        <p:tgtEl>
                                          <p:spTgt spid="9"/>
                                        </p:tgtEl>
                                        <p:attrNameLst>
                                          <p:attrName>ppt_x</p:attrName>
                                          <p:attrName>ppt_y</p:attrName>
                                        </p:attrNameLst>
                                      </p:cBhvr>
                                    </p:animMotion>
                                  </p:childTnLst>
                                </p:cTn>
                              </p:par>
                              <p:par>
                                <p:cTn id="24" presetID="8" presetClass="emph" presetSubtype="0" fill="hold" grpId="2" nodeType="withEffect">
                                  <p:stCondLst>
                                    <p:cond delay="0"/>
                                  </p:stCondLst>
                                  <p:childTnLst>
                                    <p:animRot by="4453060">
                                      <p:cBhvr>
                                        <p:cTn id="25" dur="500" fill="hold"/>
                                        <p:tgtEl>
                                          <p:spTgt spid="9"/>
                                        </p:tgtEl>
                                        <p:attrNameLst>
                                          <p:attrName>r</p:attrName>
                                        </p:attrNameLst>
                                      </p:cBhvr>
                                    </p:animRo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0" presetClass="exit" presetSubtype="0" fill="hold" grpId="3"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fill="hold" grpId="1" nodeType="clickEffect">
                                  <p:stCondLst>
                                    <p:cond delay="0"/>
                                  </p:stCondLst>
                                  <p:childTnLst>
                                    <p:animMotion origin="layout" path="M 0 0 C -0.01082198 -0.05622987 -0.01082198 -0.05622987 -0.02164396 -0.1124597 E" pathEditMode="relative" ptsTypes="">
                                      <p:cBhvr>
                                        <p:cTn id="43" dur="500" fill="hold"/>
                                        <p:tgtEl>
                                          <p:spTgt spid="10"/>
                                        </p:tgtEl>
                                        <p:attrNameLst>
                                          <p:attrName>ppt_x</p:attrName>
                                          <p:attrName>ppt_y</p:attrName>
                                        </p:attrNameLst>
                                      </p:cBhvr>
                                    </p:animMotion>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0" presetClass="exit" presetSubtype="0" fill="hold" grpId="2" nodeType="withEffect">
                                  <p:stCondLst>
                                    <p:cond delay="0"/>
                                  </p:stCondLst>
                                  <p:childTnLst>
                                    <p:animEffect transition="out" filter="fade">
                                      <p:cBhvr>
                                        <p:cTn id="48" dur="500"/>
                                        <p:tgtEl>
                                          <p:spTgt spid="10"/>
                                        </p:tgtEl>
                                      </p:cBhvr>
                                    </p:animEffect>
                                    <p:set>
                                      <p:cBhvr>
                                        <p:cTn id="49" dur="1" fill="hold">
                                          <p:stCondLst>
                                            <p:cond delay="499"/>
                                          </p:stCondLst>
                                        </p:cTn>
                                        <p:tgtEl>
                                          <p:spTgt spid="1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fill="hold" grpId="1" nodeType="clickEffect">
                                  <p:stCondLst>
                                    <p:cond delay="0"/>
                                  </p:stCondLst>
                                  <p:childTnLst>
                                    <p:animMotion origin="layout" path="M 0 0 C -0.03483391 -0.0008976407 -0.03483391 -0.0008976407 -0.06966782 -0.001795281 E" pathEditMode="relative" ptsTypes="">
                                      <p:cBhvr>
                                        <p:cTn id="58" dur="500" fill="hold"/>
                                        <p:tgtEl>
                                          <p:spTgt spid="11"/>
                                        </p:tgtEl>
                                        <p:attrNameLst>
                                          <p:attrName>ppt_x</p:attrName>
                                          <p:attrName>ppt_y</p:attrName>
                                        </p:attrNameLst>
                                      </p:cBhvr>
                                    </p:animMotion>
                                  </p:childTnLst>
                                </p:cTn>
                              </p:par>
                              <p:par>
                                <p:cTn id="59" presetID="8" presetClass="emph" presetSubtype="0" fill="hold" grpId="2" nodeType="withEffect">
                                  <p:stCondLst>
                                    <p:cond delay="0"/>
                                  </p:stCondLst>
                                  <p:childTnLst>
                                    <p:animRot by="-4228724">
                                      <p:cBhvr>
                                        <p:cTn id="60" dur="500" fill="hold"/>
                                        <p:tgtEl>
                                          <p:spTgt spid="11"/>
                                        </p:tgtEl>
                                        <p:attrNameLst>
                                          <p:attrName>r</p:attrName>
                                        </p:attrNameLst>
                                      </p:cBhvr>
                                    </p:animRo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childTnLst>
                                </p:cTn>
                              </p:par>
                              <p:par>
                                <p:cTn id="64" presetID="10" presetClass="exit" presetSubtype="0" fill="hold" grpId="3" nodeType="withEffect">
                                  <p:stCondLst>
                                    <p:cond delay="0"/>
                                  </p:stCondLst>
                                  <p:childTnLst>
                                    <p:animEffect transition="out" filter="fade">
                                      <p:cBhvr>
                                        <p:cTn id="65" dur="500"/>
                                        <p:tgtEl>
                                          <p:spTgt spid="11"/>
                                        </p:tgtEl>
                                      </p:cBhvr>
                                    </p:animEffect>
                                    <p:set>
                                      <p:cBhvr>
                                        <p:cTn id="66" dur="1" fill="hold">
                                          <p:stCondLst>
                                            <p:cond delay="499"/>
                                          </p:stCondLst>
                                        </p:cTn>
                                        <p:tgtEl>
                                          <p:spTgt spid="1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P spid="10" grpId="2" animBg="1"/>
      <p:bldP spid="11" grpId="0" animBg="1"/>
      <p:bldP spid="11" grpId="1" animBg="1"/>
      <p:bldP spid="11" grpId="2" animBg="1"/>
      <p:bldP spid="11" grpId="3" animBg="1"/>
      <p:bldP spid="12" grpId="0" animBg="1"/>
      <p:bldP spid="13" grpId="0" animBg="1"/>
      <p:bldP spid="13" grpId="1" animBg="1"/>
      <p:bldP spid="13" grpId="2" animBg="1"/>
      <p:bldP spid="13" grpId="3"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Elicitation process (Results)</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FF1E3C8C-4E9A-4932-9A92-5CD0FDFD8F14}" type="datetime1">
              <a:rPr lang="en-US" smtClean="0"/>
              <a:t>16-May-23</a:t>
            </a:fld>
            <a:endParaRPr lang="en-US" dirty="0"/>
          </a:p>
        </p:txBody>
      </p:sp>
      <p:sp>
        <p:nvSpPr>
          <p:cNvPr id="48" name="Footer Placeholder 47">
            <a:extLst>
              <a:ext uri="{FF2B5EF4-FFF2-40B4-BE49-F238E27FC236}">
                <a16:creationId xmlns:a16="http://schemas.microsoft.com/office/drawing/2014/main" id="{E80D1476-4CB2-CE20-542B-CF3A5F4FC711}"/>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820845FF-57B2-8582-04C7-A328FB0EEB55}"/>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12" name="Picture 11" descr="Shape&#10;&#10;Description automatically generated with medium confidence">
            <a:extLst>
              <a:ext uri="{FF2B5EF4-FFF2-40B4-BE49-F238E27FC236}">
                <a16:creationId xmlns:a16="http://schemas.microsoft.com/office/drawing/2014/main" id="{21F81AB9-6284-B654-2B4F-D7DAF3874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8" y="2362200"/>
            <a:ext cx="12094883" cy="2476500"/>
          </a:xfrm>
          <a:prstGeom prst="rect">
            <a:avLst/>
          </a:prstGeom>
        </p:spPr>
      </p:pic>
      <p:sp>
        <p:nvSpPr>
          <p:cNvPr id="13" name="TextBox 12">
            <a:extLst>
              <a:ext uri="{FF2B5EF4-FFF2-40B4-BE49-F238E27FC236}">
                <a16:creationId xmlns:a16="http://schemas.microsoft.com/office/drawing/2014/main" id="{F69E196E-F58E-0C25-3323-25E69F925DC0}"/>
              </a:ext>
            </a:extLst>
          </p:cNvPr>
          <p:cNvSpPr txBox="1"/>
          <p:nvPr/>
        </p:nvSpPr>
        <p:spPr>
          <a:xfrm>
            <a:off x="3786186" y="2054423"/>
            <a:ext cx="5218113" cy="307777"/>
          </a:xfrm>
          <a:prstGeom prst="rect">
            <a:avLst/>
          </a:prstGeom>
          <a:noFill/>
        </p:spPr>
        <p:txBody>
          <a:bodyPr wrap="square" rtlCol="0">
            <a:spAutoFit/>
          </a:bodyPr>
          <a:lstStyle/>
          <a:p>
            <a:r>
              <a:rPr lang="en-US" sz="1400" dirty="0">
                <a:latin typeface="Montserrat" pitchFamily="2" charset="0"/>
              </a:rPr>
              <a:t>Table 3: Calculated Probabilities for some sample cases. </a:t>
            </a:r>
            <a:endParaRPr lang="en-US" sz="1400" dirty="0">
              <a:solidFill>
                <a:schemeClr val="accent6">
                  <a:lumMod val="50000"/>
                </a:schemeClr>
              </a:solidFill>
              <a:latin typeface="Montserrat" pitchFamily="2" charset="0"/>
            </a:endParaRPr>
          </a:p>
        </p:txBody>
      </p:sp>
      <p:sp>
        <p:nvSpPr>
          <p:cNvPr id="14" name="InSlideAnimateShape846c7bb0-a988-4d78-8d2f-ec684b0f9b3c">
            <a:extLst>
              <a:ext uri="{FF2B5EF4-FFF2-40B4-BE49-F238E27FC236}">
                <a16:creationId xmlns:a16="http://schemas.microsoft.com/office/drawing/2014/main" id="{CBADC4A5-DEE3-F933-732A-DBBAEE88A5EC}"/>
              </a:ext>
            </a:extLst>
          </p:cNvPr>
          <p:cNvSpPr>
            <a:spLocks/>
          </p:cNvSpPr>
          <p:nvPr/>
        </p:nvSpPr>
        <p:spPr>
          <a:xfrm>
            <a:off x="10083800" y="2639476"/>
            <a:ext cx="1270000" cy="2199224"/>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nSlideAnimateShape97f1711f-bae8-4701-9714-5c359d609db6">
            <a:extLst>
              <a:ext uri="{FF2B5EF4-FFF2-40B4-BE49-F238E27FC236}">
                <a16:creationId xmlns:a16="http://schemas.microsoft.com/office/drawing/2014/main" id="{FFB0DF8B-15D7-EC2F-F266-3D5B7465F617}"/>
              </a:ext>
            </a:extLst>
          </p:cNvPr>
          <p:cNvSpPr>
            <a:spLocks/>
          </p:cNvSpPr>
          <p:nvPr/>
        </p:nvSpPr>
        <p:spPr>
          <a:xfrm>
            <a:off x="11353800" y="2639476"/>
            <a:ext cx="758631" cy="2199224"/>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DBE3A61-E7C3-19E6-0B7C-F28BC59A2FEF}"/>
              </a:ext>
            </a:extLst>
          </p:cNvPr>
          <p:cNvSpPr>
            <a:spLocks noGrp="1"/>
          </p:cNvSpPr>
          <p:nvPr>
            <p:ph type="sldNum" sz="quarter" idx="12"/>
          </p:nvPr>
        </p:nvSpPr>
        <p:spPr/>
        <p:txBody>
          <a:bodyPr/>
          <a:lstStyle/>
          <a:p>
            <a:fld id="{6DCCA1CE-54D3-4B1F-BAFE-BDD10B4D91A3}" type="slidenum">
              <a:rPr lang="en-US" smtClean="0"/>
              <a:pPr/>
              <a:t>35</a:t>
            </a:fld>
            <a:r>
              <a:rPr lang="en-US"/>
              <a:t>/52</a:t>
            </a:r>
            <a:endParaRPr lang="en-US" dirty="0"/>
          </a:p>
        </p:txBody>
      </p:sp>
      <p:sp>
        <p:nvSpPr>
          <p:cNvPr id="61" name="PptLabsAgenda_&amp;^@BeamShapeText_&amp;^@Introduction_2">
            <a:extLst>
              <a:ext uri="{FF2B5EF4-FFF2-40B4-BE49-F238E27FC236}">
                <a16:creationId xmlns:a16="http://schemas.microsoft.com/office/drawing/2014/main" id="{A9858BF2-2C65-8671-AA32-8BD269A70D07}"/>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62" name="PptLabsAgenda_&amp;^@BeamShapeText_&amp;^@Introduction_2">
            <a:extLst>
              <a:ext uri="{FF2B5EF4-FFF2-40B4-BE49-F238E27FC236}">
                <a16:creationId xmlns:a16="http://schemas.microsoft.com/office/drawing/2014/main" id="{77B4D6AD-59E7-3A4B-9D81-BC1A75302923}"/>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63" name="PptLabsAgenda_&amp;^@BeamShapeText_&amp;^@Introduction_2">
            <a:extLst>
              <a:ext uri="{FF2B5EF4-FFF2-40B4-BE49-F238E27FC236}">
                <a16:creationId xmlns:a16="http://schemas.microsoft.com/office/drawing/2014/main" id="{867EA693-D423-B1B0-A9E8-3E3BECF2420A}"/>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92" name="PptLabsAgenda_&amp;^@BeamShapeText_&amp;^@Introduction_2">
            <a:extLst>
              <a:ext uri="{FF2B5EF4-FFF2-40B4-BE49-F238E27FC236}">
                <a16:creationId xmlns:a16="http://schemas.microsoft.com/office/drawing/2014/main" id="{363E4B69-177A-D7FA-4050-E1E3A8648B88}"/>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93" name="Oval 4">
            <a:extLst>
              <a:ext uri="{FF2B5EF4-FFF2-40B4-BE49-F238E27FC236}">
                <a16:creationId xmlns:a16="http://schemas.microsoft.com/office/drawing/2014/main" id="{A87DF950-E40D-4EA5-CA07-0922A0CD7032}"/>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4" name="Oval 5">
            <a:extLst>
              <a:ext uri="{FF2B5EF4-FFF2-40B4-BE49-F238E27FC236}">
                <a16:creationId xmlns:a16="http://schemas.microsoft.com/office/drawing/2014/main" id="{700FB8C6-2281-D9DC-57EB-6557CBC246D4}"/>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5" name="Oval 6">
            <a:extLst>
              <a:ext uri="{FF2B5EF4-FFF2-40B4-BE49-F238E27FC236}">
                <a16:creationId xmlns:a16="http://schemas.microsoft.com/office/drawing/2014/main" id="{0EBDD9DC-3394-E012-AADA-28A14578DB26}"/>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6" name="Oval 7">
            <a:extLst>
              <a:ext uri="{FF2B5EF4-FFF2-40B4-BE49-F238E27FC236}">
                <a16:creationId xmlns:a16="http://schemas.microsoft.com/office/drawing/2014/main" id="{B253F82C-AD3B-8486-D8F3-D61584DCBCB9}"/>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7" name="Oval 8">
            <a:extLst>
              <a:ext uri="{FF2B5EF4-FFF2-40B4-BE49-F238E27FC236}">
                <a16:creationId xmlns:a16="http://schemas.microsoft.com/office/drawing/2014/main" id="{96E6A5AA-9A87-5FA6-E59A-5374C91607F2}"/>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8" name="Oval 9">
            <a:extLst>
              <a:ext uri="{FF2B5EF4-FFF2-40B4-BE49-F238E27FC236}">
                <a16:creationId xmlns:a16="http://schemas.microsoft.com/office/drawing/2014/main" id="{59227F34-292D-674A-86A0-CFDFA9A8F2F0}"/>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9" name="Oval 10">
            <a:extLst>
              <a:ext uri="{FF2B5EF4-FFF2-40B4-BE49-F238E27FC236}">
                <a16:creationId xmlns:a16="http://schemas.microsoft.com/office/drawing/2014/main" id="{2A7FA7AE-45A9-6530-0EE4-D5640AA12AAC}"/>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0" name="Oval 4">
            <a:extLst>
              <a:ext uri="{FF2B5EF4-FFF2-40B4-BE49-F238E27FC236}">
                <a16:creationId xmlns:a16="http://schemas.microsoft.com/office/drawing/2014/main" id="{473EB90B-4061-515C-FF0A-8C1487C1A6D2}"/>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1" name="Oval 5">
            <a:extLst>
              <a:ext uri="{FF2B5EF4-FFF2-40B4-BE49-F238E27FC236}">
                <a16:creationId xmlns:a16="http://schemas.microsoft.com/office/drawing/2014/main" id="{461D2F68-9A1E-0914-2915-BBD9A49CCA61}"/>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2" name="Oval 6">
            <a:extLst>
              <a:ext uri="{FF2B5EF4-FFF2-40B4-BE49-F238E27FC236}">
                <a16:creationId xmlns:a16="http://schemas.microsoft.com/office/drawing/2014/main" id="{77CEC14C-60D7-53B6-C447-CD13815FAEC0}"/>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3" name="Oval 7">
            <a:extLst>
              <a:ext uri="{FF2B5EF4-FFF2-40B4-BE49-F238E27FC236}">
                <a16:creationId xmlns:a16="http://schemas.microsoft.com/office/drawing/2014/main" id="{E3EFCDD8-E2A0-AC40-4883-5E87A4B437C4}"/>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4" name="Oval 8">
            <a:extLst>
              <a:ext uri="{FF2B5EF4-FFF2-40B4-BE49-F238E27FC236}">
                <a16:creationId xmlns:a16="http://schemas.microsoft.com/office/drawing/2014/main" id="{FE3B9F2D-64EB-276B-7F51-4820C2E2D414}"/>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5" name="Oval 9">
            <a:extLst>
              <a:ext uri="{FF2B5EF4-FFF2-40B4-BE49-F238E27FC236}">
                <a16:creationId xmlns:a16="http://schemas.microsoft.com/office/drawing/2014/main" id="{49ACAEE3-C042-52D4-365E-8F2802C069AC}"/>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6" name="Oval 9">
            <a:extLst>
              <a:ext uri="{FF2B5EF4-FFF2-40B4-BE49-F238E27FC236}">
                <a16:creationId xmlns:a16="http://schemas.microsoft.com/office/drawing/2014/main" id="{AAC43EB7-F80A-E6F1-1616-330164C7F0EA}"/>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10">
            <a:extLst>
              <a:ext uri="{FF2B5EF4-FFF2-40B4-BE49-F238E27FC236}">
                <a16:creationId xmlns:a16="http://schemas.microsoft.com/office/drawing/2014/main" id="{DDA7A244-2495-CDA6-3900-F2DF9713EF7D}"/>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8" name="Oval 11">
            <a:extLst>
              <a:ext uri="{FF2B5EF4-FFF2-40B4-BE49-F238E27FC236}">
                <a16:creationId xmlns:a16="http://schemas.microsoft.com/office/drawing/2014/main" id="{FA23E4B9-057E-6F23-BD75-615EE4F8C879}"/>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12">
            <a:extLst>
              <a:ext uri="{FF2B5EF4-FFF2-40B4-BE49-F238E27FC236}">
                <a16:creationId xmlns:a16="http://schemas.microsoft.com/office/drawing/2014/main" id="{C166FA95-FC11-EB34-98C1-AFC1083C84B9}"/>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0" name="Oval 13">
            <a:extLst>
              <a:ext uri="{FF2B5EF4-FFF2-40B4-BE49-F238E27FC236}">
                <a16:creationId xmlns:a16="http://schemas.microsoft.com/office/drawing/2014/main" id="{DDE5D129-3B57-464B-1A9B-822276F88E17}"/>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13">
            <a:extLst>
              <a:ext uri="{FF2B5EF4-FFF2-40B4-BE49-F238E27FC236}">
                <a16:creationId xmlns:a16="http://schemas.microsoft.com/office/drawing/2014/main" id="{17C5B0FE-D140-C1E5-3087-4F32E5160670}"/>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2" name="Oval 13">
            <a:extLst>
              <a:ext uri="{FF2B5EF4-FFF2-40B4-BE49-F238E27FC236}">
                <a16:creationId xmlns:a16="http://schemas.microsoft.com/office/drawing/2014/main" id="{B9F8BADA-26B2-897B-CD93-3F8C4782AF81}"/>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9">
            <a:extLst>
              <a:ext uri="{FF2B5EF4-FFF2-40B4-BE49-F238E27FC236}">
                <a16:creationId xmlns:a16="http://schemas.microsoft.com/office/drawing/2014/main" id="{9BEFA7DF-F634-8EDB-0EAB-0CE292EDEDBE}"/>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10">
            <a:extLst>
              <a:ext uri="{FF2B5EF4-FFF2-40B4-BE49-F238E27FC236}">
                <a16:creationId xmlns:a16="http://schemas.microsoft.com/office/drawing/2014/main" id="{24C982B6-89B4-2197-D3FD-06C699FC10E5}"/>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5" name="Oval 11">
            <a:extLst>
              <a:ext uri="{FF2B5EF4-FFF2-40B4-BE49-F238E27FC236}">
                <a16:creationId xmlns:a16="http://schemas.microsoft.com/office/drawing/2014/main" id="{C015C9D7-A46B-F981-5F42-3D34B49AB07D}"/>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12">
            <a:extLst>
              <a:ext uri="{FF2B5EF4-FFF2-40B4-BE49-F238E27FC236}">
                <a16:creationId xmlns:a16="http://schemas.microsoft.com/office/drawing/2014/main" id="{B5E40940-655E-66AD-6F81-A3364D44EC90}"/>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7" name="Oval 13">
            <a:extLst>
              <a:ext uri="{FF2B5EF4-FFF2-40B4-BE49-F238E27FC236}">
                <a16:creationId xmlns:a16="http://schemas.microsoft.com/office/drawing/2014/main" id="{BA486CE6-34B5-54CF-8EF3-72A32BB69CD8}"/>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8" name="Oval 13">
            <a:extLst>
              <a:ext uri="{FF2B5EF4-FFF2-40B4-BE49-F238E27FC236}">
                <a16:creationId xmlns:a16="http://schemas.microsoft.com/office/drawing/2014/main" id="{14F3431F-2022-A4CB-749F-5BF2A95C216E}"/>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9" name="Oval 13">
            <a:extLst>
              <a:ext uri="{FF2B5EF4-FFF2-40B4-BE49-F238E27FC236}">
                <a16:creationId xmlns:a16="http://schemas.microsoft.com/office/drawing/2014/main" id="{00FC41D1-1B13-0FE3-5114-566FDE2DDF1E}"/>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0" name="Oval 9">
            <a:extLst>
              <a:ext uri="{FF2B5EF4-FFF2-40B4-BE49-F238E27FC236}">
                <a16:creationId xmlns:a16="http://schemas.microsoft.com/office/drawing/2014/main" id="{9CA6BE46-B575-5F1B-6A36-AC93A6D9617B}"/>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10">
            <a:extLst>
              <a:ext uri="{FF2B5EF4-FFF2-40B4-BE49-F238E27FC236}">
                <a16:creationId xmlns:a16="http://schemas.microsoft.com/office/drawing/2014/main" id="{697A69B3-245E-66AF-A271-AB83C996F0A1}"/>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2" name="Oval 11">
            <a:extLst>
              <a:ext uri="{FF2B5EF4-FFF2-40B4-BE49-F238E27FC236}">
                <a16:creationId xmlns:a16="http://schemas.microsoft.com/office/drawing/2014/main" id="{53C1B1E3-4A1A-527E-B43D-9473F6F50C2C}"/>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12">
            <a:extLst>
              <a:ext uri="{FF2B5EF4-FFF2-40B4-BE49-F238E27FC236}">
                <a16:creationId xmlns:a16="http://schemas.microsoft.com/office/drawing/2014/main" id="{12F09055-7BC2-9B24-4717-6F8561D47357}"/>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4" name="Oval 13">
            <a:extLst>
              <a:ext uri="{FF2B5EF4-FFF2-40B4-BE49-F238E27FC236}">
                <a16:creationId xmlns:a16="http://schemas.microsoft.com/office/drawing/2014/main" id="{B10B8B8F-B862-86F2-F489-5028D94DC364}"/>
              </a:ext>
            </a:extLst>
          </p:cNvPr>
          <p:cNvSpPr>
            <a:spLocks/>
          </p:cNvSpPr>
          <p:nvPr/>
        </p:nvSpPr>
        <p:spPr>
          <a:xfrm>
            <a:off x="9107098"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5" name="Oval 13">
            <a:extLst>
              <a:ext uri="{FF2B5EF4-FFF2-40B4-BE49-F238E27FC236}">
                <a16:creationId xmlns:a16="http://schemas.microsoft.com/office/drawing/2014/main" id="{BA318083-DFDB-8D2C-2423-40CCEFEA7098}"/>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13">
            <a:extLst>
              <a:ext uri="{FF2B5EF4-FFF2-40B4-BE49-F238E27FC236}">
                <a16:creationId xmlns:a16="http://schemas.microsoft.com/office/drawing/2014/main" id="{645BA5A0-B531-776B-F642-EA5ADF2166AC}"/>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7" name="Oval 11">
            <a:extLst>
              <a:ext uri="{FF2B5EF4-FFF2-40B4-BE49-F238E27FC236}">
                <a16:creationId xmlns:a16="http://schemas.microsoft.com/office/drawing/2014/main" id="{5CBE48FF-C161-16A1-FFE2-BA6188D75443}"/>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2">
            <a:extLst>
              <a:ext uri="{FF2B5EF4-FFF2-40B4-BE49-F238E27FC236}">
                <a16:creationId xmlns:a16="http://schemas.microsoft.com/office/drawing/2014/main" id="{19A9532D-D347-77AC-E638-6A7176329479}"/>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9" name="Oval 13">
            <a:extLst>
              <a:ext uri="{FF2B5EF4-FFF2-40B4-BE49-F238E27FC236}">
                <a16:creationId xmlns:a16="http://schemas.microsoft.com/office/drawing/2014/main" id="{F98FFE8A-26DF-82C8-F3A5-153B9C5E3B93}"/>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12">
            <a:extLst>
              <a:ext uri="{FF2B5EF4-FFF2-40B4-BE49-F238E27FC236}">
                <a16:creationId xmlns:a16="http://schemas.microsoft.com/office/drawing/2014/main" id="{313D5A55-6E6F-5FA7-7719-184DC23A24CE}"/>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1" name="Oval 13">
            <a:extLst>
              <a:ext uri="{FF2B5EF4-FFF2-40B4-BE49-F238E27FC236}">
                <a16:creationId xmlns:a16="http://schemas.microsoft.com/office/drawing/2014/main" id="{BBDD1A36-0A74-0BED-2174-561E96ED19C1}"/>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3" name="Oval 13">
            <a:extLst>
              <a:ext uri="{FF2B5EF4-FFF2-40B4-BE49-F238E27FC236}">
                <a16:creationId xmlns:a16="http://schemas.microsoft.com/office/drawing/2014/main" id="{994C448E-A8CF-0D70-17A1-2C05CF896C09}"/>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4" name="Oval 13">
            <a:extLst>
              <a:ext uri="{FF2B5EF4-FFF2-40B4-BE49-F238E27FC236}">
                <a16:creationId xmlns:a16="http://schemas.microsoft.com/office/drawing/2014/main" id="{9B11AB54-C432-E3B2-6D73-506E39DCABC0}"/>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5" name="Oval 13">
            <a:extLst>
              <a:ext uri="{FF2B5EF4-FFF2-40B4-BE49-F238E27FC236}">
                <a16:creationId xmlns:a16="http://schemas.microsoft.com/office/drawing/2014/main" id="{9AD5094E-D78A-5C92-58AB-AF6C33013231}"/>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3">
            <a:extLst>
              <a:ext uri="{FF2B5EF4-FFF2-40B4-BE49-F238E27FC236}">
                <a16:creationId xmlns:a16="http://schemas.microsoft.com/office/drawing/2014/main" id="{8669C88B-F7D1-2540-4DC0-00291A1431E0}"/>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3">
            <a:extLst>
              <a:ext uri="{FF2B5EF4-FFF2-40B4-BE49-F238E27FC236}">
                <a16:creationId xmlns:a16="http://schemas.microsoft.com/office/drawing/2014/main" id="{0DB47D5C-3A65-27B9-6C81-FD6AD7C207C7}"/>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8" name="Oval 13">
            <a:extLst>
              <a:ext uri="{FF2B5EF4-FFF2-40B4-BE49-F238E27FC236}">
                <a16:creationId xmlns:a16="http://schemas.microsoft.com/office/drawing/2014/main" id="{D7553E97-1482-213F-1917-DB60D67CD8EF}"/>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9" name="Oval 13">
            <a:extLst>
              <a:ext uri="{FF2B5EF4-FFF2-40B4-BE49-F238E27FC236}">
                <a16:creationId xmlns:a16="http://schemas.microsoft.com/office/drawing/2014/main" id="{C60DE16C-95DC-2997-B436-940F24E34B0E}"/>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3725827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Elicitation process (Results)</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379A3019-9519-4DEC-8390-4E7DE02CA09F}" type="datetime1">
              <a:rPr lang="en-US" smtClean="0"/>
              <a:t>16-May-23</a:t>
            </a:fld>
            <a:endParaRPr lang="en-US" dirty="0"/>
          </a:p>
        </p:txBody>
      </p:sp>
      <p:pic>
        <p:nvPicPr>
          <p:cNvPr id="6" name="Picture 5" descr="Chart&#10;&#10;Description automatically generated">
            <a:extLst>
              <a:ext uri="{FF2B5EF4-FFF2-40B4-BE49-F238E27FC236}">
                <a16:creationId xmlns:a16="http://schemas.microsoft.com/office/drawing/2014/main" id="{D62BBAC1-CA89-B569-3683-36247A3F8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281" y="1262746"/>
            <a:ext cx="6133438" cy="4722240"/>
          </a:xfrm>
          <a:prstGeom prst="rect">
            <a:avLst/>
          </a:prstGeom>
        </p:spPr>
      </p:pic>
      <p:sp>
        <p:nvSpPr>
          <p:cNvPr id="8" name="TextBox 32">
            <a:extLst>
              <a:ext uri="{FF2B5EF4-FFF2-40B4-BE49-F238E27FC236}">
                <a16:creationId xmlns:a16="http://schemas.microsoft.com/office/drawing/2014/main" id="{D3ABBDDD-0598-A2F9-79F9-5EF8F2B3B673}"/>
              </a:ext>
            </a:extLst>
          </p:cNvPr>
          <p:cNvSpPr txBox="1"/>
          <p:nvPr/>
        </p:nvSpPr>
        <p:spPr>
          <a:xfrm>
            <a:off x="4474265" y="6048578"/>
            <a:ext cx="3591212" cy="307777"/>
          </a:xfrm>
          <a:prstGeom prst="rect">
            <a:avLst/>
          </a:prstGeom>
          <a:noFill/>
        </p:spPr>
        <p:txBody>
          <a:bodyPr wrap="square" rtlCol="0">
            <a:spAutoFit/>
          </a:bodyPr>
          <a:lstStyle/>
          <a:p>
            <a:pPr algn="l"/>
            <a:r>
              <a:rPr lang="en-US" sz="1400" dirty="0">
                <a:latin typeface="Montserrat" pitchFamily="2" charset="0"/>
              </a:rPr>
              <a:t>Fig. 27: Elicited EM probability plot.</a:t>
            </a:r>
          </a:p>
        </p:txBody>
      </p:sp>
      <p:sp>
        <p:nvSpPr>
          <p:cNvPr id="48" name="Footer Placeholder 47">
            <a:extLst>
              <a:ext uri="{FF2B5EF4-FFF2-40B4-BE49-F238E27FC236}">
                <a16:creationId xmlns:a16="http://schemas.microsoft.com/office/drawing/2014/main" id="{E80D1476-4CB2-CE20-542B-CF3A5F4FC711}"/>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820845FF-57B2-8582-04C7-A328FB0EEB55}"/>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3A5861D6-F863-1171-E006-C3371CCAA14D}"/>
              </a:ext>
            </a:extLst>
          </p:cNvPr>
          <p:cNvSpPr>
            <a:spLocks noGrp="1"/>
          </p:cNvSpPr>
          <p:nvPr>
            <p:ph type="sldNum" sz="quarter" idx="12"/>
          </p:nvPr>
        </p:nvSpPr>
        <p:spPr/>
        <p:txBody>
          <a:bodyPr/>
          <a:lstStyle/>
          <a:p>
            <a:fld id="{6DCCA1CE-54D3-4B1F-BAFE-BDD10B4D91A3}" type="slidenum">
              <a:rPr lang="en-US" smtClean="0"/>
              <a:pPr/>
              <a:t>36</a:t>
            </a:fld>
            <a:r>
              <a:rPr lang="en-US"/>
              <a:t>/52</a:t>
            </a:r>
            <a:endParaRPr lang="en-US" dirty="0"/>
          </a:p>
        </p:txBody>
      </p:sp>
      <p:sp>
        <p:nvSpPr>
          <p:cNvPr id="59" name="PptLabsAgenda_&amp;^@BeamShapeText_&amp;^@Introduction_2">
            <a:extLst>
              <a:ext uri="{FF2B5EF4-FFF2-40B4-BE49-F238E27FC236}">
                <a16:creationId xmlns:a16="http://schemas.microsoft.com/office/drawing/2014/main" id="{E787BD92-214D-7B80-D0CC-90EA07EF2FFB}"/>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60" name="PptLabsAgenda_&amp;^@BeamShapeText_&amp;^@Introduction_2">
            <a:extLst>
              <a:ext uri="{FF2B5EF4-FFF2-40B4-BE49-F238E27FC236}">
                <a16:creationId xmlns:a16="http://schemas.microsoft.com/office/drawing/2014/main" id="{D383400D-05D8-905C-EA10-517A5FF97E79}"/>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61" name="PptLabsAgenda_&amp;^@BeamShapeText_&amp;^@Introduction_2">
            <a:extLst>
              <a:ext uri="{FF2B5EF4-FFF2-40B4-BE49-F238E27FC236}">
                <a16:creationId xmlns:a16="http://schemas.microsoft.com/office/drawing/2014/main" id="{336E2CEA-0EF1-234A-AC98-CB60E6FABD50}"/>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62" name="PptLabsAgenda_&amp;^@BeamShapeText_&amp;^@Introduction_2">
            <a:extLst>
              <a:ext uri="{FF2B5EF4-FFF2-40B4-BE49-F238E27FC236}">
                <a16:creationId xmlns:a16="http://schemas.microsoft.com/office/drawing/2014/main" id="{B3494B10-146A-8C6D-316C-8B298319C221}"/>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63" name="Oval 4">
            <a:extLst>
              <a:ext uri="{FF2B5EF4-FFF2-40B4-BE49-F238E27FC236}">
                <a16:creationId xmlns:a16="http://schemas.microsoft.com/office/drawing/2014/main" id="{38E62A4C-683B-8B75-44EC-FF213A8B3129}"/>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2" name="Oval 5">
            <a:extLst>
              <a:ext uri="{FF2B5EF4-FFF2-40B4-BE49-F238E27FC236}">
                <a16:creationId xmlns:a16="http://schemas.microsoft.com/office/drawing/2014/main" id="{35626C61-7ECD-1172-55C8-9B0305BD5EC8}"/>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3" name="Oval 6">
            <a:extLst>
              <a:ext uri="{FF2B5EF4-FFF2-40B4-BE49-F238E27FC236}">
                <a16:creationId xmlns:a16="http://schemas.microsoft.com/office/drawing/2014/main" id="{961FF6AD-BE43-EADE-A3C5-88C616E86B11}"/>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4" name="Oval 7">
            <a:extLst>
              <a:ext uri="{FF2B5EF4-FFF2-40B4-BE49-F238E27FC236}">
                <a16:creationId xmlns:a16="http://schemas.microsoft.com/office/drawing/2014/main" id="{C8D41E49-D46D-FB9C-084D-CA4F3377397C}"/>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5" name="Oval 8">
            <a:extLst>
              <a:ext uri="{FF2B5EF4-FFF2-40B4-BE49-F238E27FC236}">
                <a16:creationId xmlns:a16="http://schemas.microsoft.com/office/drawing/2014/main" id="{9EC1A328-6A86-BA9F-EBD0-CA01D66A7EA5}"/>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6" name="Oval 9">
            <a:extLst>
              <a:ext uri="{FF2B5EF4-FFF2-40B4-BE49-F238E27FC236}">
                <a16:creationId xmlns:a16="http://schemas.microsoft.com/office/drawing/2014/main" id="{D4A2D8AF-8F60-6E35-B91D-433F68DFD708}"/>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7" name="Oval 10">
            <a:extLst>
              <a:ext uri="{FF2B5EF4-FFF2-40B4-BE49-F238E27FC236}">
                <a16:creationId xmlns:a16="http://schemas.microsoft.com/office/drawing/2014/main" id="{D3681769-5E3D-CE85-B092-F4FD64F1BB4B}"/>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8" name="Oval 4">
            <a:extLst>
              <a:ext uri="{FF2B5EF4-FFF2-40B4-BE49-F238E27FC236}">
                <a16:creationId xmlns:a16="http://schemas.microsoft.com/office/drawing/2014/main" id="{6194D032-A8EF-7AC5-8829-B089471DF6A9}"/>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9" name="Oval 5">
            <a:extLst>
              <a:ext uri="{FF2B5EF4-FFF2-40B4-BE49-F238E27FC236}">
                <a16:creationId xmlns:a16="http://schemas.microsoft.com/office/drawing/2014/main" id="{2DB6C66C-FEE4-F9BE-5D3E-C9EB03E20F39}"/>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0" name="Oval 6">
            <a:extLst>
              <a:ext uri="{FF2B5EF4-FFF2-40B4-BE49-F238E27FC236}">
                <a16:creationId xmlns:a16="http://schemas.microsoft.com/office/drawing/2014/main" id="{C190F033-8B40-3C36-9796-3F2952AD7EA5}"/>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1" name="Oval 7">
            <a:extLst>
              <a:ext uri="{FF2B5EF4-FFF2-40B4-BE49-F238E27FC236}">
                <a16:creationId xmlns:a16="http://schemas.microsoft.com/office/drawing/2014/main" id="{C4D9AFBB-EB15-9E5E-9B84-373569CD8C8D}"/>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2" name="Oval 8">
            <a:extLst>
              <a:ext uri="{FF2B5EF4-FFF2-40B4-BE49-F238E27FC236}">
                <a16:creationId xmlns:a16="http://schemas.microsoft.com/office/drawing/2014/main" id="{FB08B10A-D51F-E40F-59D7-B72CF48785FB}"/>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3" name="Oval 9">
            <a:extLst>
              <a:ext uri="{FF2B5EF4-FFF2-40B4-BE49-F238E27FC236}">
                <a16:creationId xmlns:a16="http://schemas.microsoft.com/office/drawing/2014/main" id="{56DF14F3-A0EC-D347-8297-7EB7852D5A84}"/>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4" name="Oval 9">
            <a:extLst>
              <a:ext uri="{FF2B5EF4-FFF2-40B4-BE49-F238E27FC236}">
                <a16:creationId xmlns:a16="http://schemas.microsoft.com/office/drawing/2014/main" id="{C8752C7F-282F-3326-D0AA-D85037961466}"/>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5" name="Oval 10">
            <a:extLst>
              <a:ext uri="{FF2B5EF4-FFF2-40B4-BE49-F238E27FC236}">
                <a16:creationId xmlns:a16="http://schemas.microsoft.com/office/drawing/2014/main" id="{9CB14B93-9B4C-807C-5D0A-C4CCA099A070}"/>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6" name="Oval 11">
            <a:extLst>
              <a:ext uri="{FF2B5EF4-FFF2-40B4-BE49-F238E27FC236}">
                <a16:creationId xmlns:a16="http://schemas.microsoft.com/office/drawing/2014/main" id="{C7958695-6722-5F76-AE15-DBBAB6E7DD5E}"/>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12">
            <a:extLst>
              <a:ext uri="{FF2B5EF4-FFF2-40B4-BE49-F238E27FC236}">
                <a16:creationId xmlns:a16="http://schemas.microsoft.com/office/drawing/2014/main" id="{333233BD-5EB0-3B90-15D0-5DB988F4BFB1}"/>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8" name="Oval 13">
            <a:extLst>
              <a:ext uri="{FF2B5EF4-FFF2-40B4-BE49-F238E27FC236}">
                <a16:creationId xmlns:a16="http://schemas.microsoft.com/office/drawing/2014/main" id="{53C09FB9-DE39-72D8-4917-5804AEB37D25}"/>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13">
            <a:extLst>
              <a:ext uri="{FF2B5EF4-FFF2-40B4-BE49-F238E27FC236}">
                <a16:creationId xmlns:a16="http://schemas.microsoft.com/office/drawing/2014/main" id="{7D1EE90C-A156-24CE-7F9D-21FE9DFD7EF3}"/>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0" name="Oval 13">
            <a:extLst>
              <a:ext uri="{FF2B5EF4-FFF2-40B4-BE49-F238E27FC236}">
                <a16:creationId xmlns:a16="http://schemas.microsoft.com/office/drawing/2014/main" id="{2A319765-6434-0012-BD50-4A207231C8A5}"/>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9">
            <a:extLst>
              <a:ext uri="{FF2B5EF4-FFF2-40B4-BE49-F238E27FC236}">
                <a16:creationId xmlns:a16="http://schemas.microsoft.com/office/drawing/2014/main" id="{446A4441-A3BF-2823-AC75-ADBB3A9435DA}"/>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2" name="Oval 10">
            <a:extLst>
              <a:ext uri="{FF2B5EF4-FFF2-40B4-BE49-F238E27FC236}">
                <a16:creationId xmlns:a16="http://schemas.microsoft.com/office/drawing/2014/main" id="{00DBA2EB-ED5F-0FFA-CE69-9236442D1BC9}"/>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11">
            <a:extLst>
              <a:ext uri="{FF2B5EF4-FFF2-40B4-BE49-F238E27FC236}">
                <a16:creationId xmlns:a16="http://schemas.microsoft.com/office/drawing/2014/main" id="{ED154B17-20DE-62E9-3233-FDABE3F897FA}"/>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12">
            <a:extLst>
              <a:ext uri="{FF2B5EF4-FFF2-40B4-BE49-F238E27FC236}">
                <a16:creationId xmlns:a16="http://schemas.microsoft.com/office/drawing/2014/main" id="{28F9A2F7-BC52-B9B3-7790-957D6923B9F4}"/>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5" name="Oval 13">
            <a:extLst>
              <a:ext uri="{FF2B5EF4-FFF2-40B4-BE49-F238E27FC236}">
                <a16:creationId xmlns:a16="http://schemas.microsoft.com/office/drawing/2014/main" id="{8362D433-273C-DB9F-8175-422E5745EFAA}"/>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13">
            <a:extLst>
              <a:ext uri="{FF2B5EF4-FFF2-40B4-BE49-F238E27FC236}">
                <a16:creationId xmlns:a16="http://schemas.microsoft.com/office/drawing/2014/main" id="{1648E5CE-F7F6-0220-8E30-113AC14C9C85}"/>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13">
            <a:extLst>
              <a:ext uri="{FF2B5EF4-FFF2-40B4-BE49-F238E27FC236}">
                <a16:creationId xmlns:a16="http://schemas.microsoft.com/office/drawing/2014/main" id="{AE0A2E80-CF10-65FD-62AE-AC45D33031B6}"/>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8" name="Oval 9">
            <a:extLst>
              <a:ext uri="{FF2B5EF4-FFF2-40B4-BE49-F238E27FC236}">
                <a16:creationId xmlns:a16="http://schemas.microsoft.com/office/drawing/2014/main" id="{D451021D-BACB-2937-35CA-8D91C66E2B77}"/>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9" name="Oval 10">
            <a:extLst>
              <a:ext uri="{FF2B5EF4-FFF2-40B4-BE49-F238E27FC236}">
                <a16:creationId xmlns:a16="http://schemas.microsoft.com/office/drawing/2014/main" id="{8895C070-E8F6-C8F4-70CA-8BDDF8F91396}"/>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0" name="Oval 11">
            <a:extLst>
              <a:ext uri="{FF2B5EF4-FFF2-40B4-BE49-F238E27FC236}">
                <a16:creationId xmlns:a16="http://schemas.microsoft.com/office/drawing/2014/main" id="{52F55C67-7224-AA6F-7A5A-46C26D5DD86A}"/>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12">
            <a:extLst>
              <a:ext uri="{FF2B5EF4-FFF2-40B4-BE49-F238E27FC236}">
                <a16:creationId xmlns:a16="http://schemas.microsoft.com/office/drawing/2014/main" id="{72341437-4392-EFA3-6BC9-A2139BBC3293}"/>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2" name="Oval 13">
            <a:extLst>
              <a:ext uri="{FF2B5EF4-FFF2-40B4-BE49-F238E27FC236}">
                <a16:creationId xmlns:a16="http://schemas.microsoft.com/office/drawing/2014/main" id="{273ED145-DB31-BFDE-3A0B-4DE16FB66B99}"/>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13">
            <a:extLst>
              <a:ext uri="{FF2B5EF4-FFF2-40B4-BE49-F238E27FC236}">
                <a16:creationId xmlns:a16="http://schemas.microsoft.com/office/drawing/2014/main" id="{4EB4D51F-6858-91A6-94F1-D9B70AFAFADC}"/>
              </a:ext>
            </a:extLst>
          </p:cNvPr>
          <p:cNvSpPr>
            <a:spLocks/>
          </p:cNvSpPr>
          <p:nvPr/>
        </p:nvSpPr>
        <p:spPr>
          <a:xfrm>
            <a:off x="9205490"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13">
            <a:extLst>
              <a:ext uri="{FF2B5EF4-FFF2-40B4-BE49-F238E27FC236}">
                <a16:creationId xmlns:a16="http://schemas.microsoft.com/office/drawing/2014/main" id="{3C8B22A9-6AF4-61A2-E7E9-CAA66EAAE566}"/>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5" name="Oval 11">
            <a:extLst>
              <a:ext uri="{FF2B5EF4-FFF2-40B4-BE49-F238E27FC236}">
                <a16:creationId xmlns:a16="http://schemas.microsoft.com/office/drawing/2014/main" id="{18F10AC7-DB9D-6DD9-24E3-3CE9FC33C5E5}"/>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12">
            <a:extLst>
              <a:ext uri="{FF2B5EF4-FFF2-40B4-BE49-F238E27FC236}">
                <a16:creationId xmlns:a16="http://schemas.microsoft.com/office/drawing/2014/main" id="{938D1BDF-8591-7C3D-6C81-E3D51DE4B152}"/>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7" name="Oval 13">
            <a:extLst>
              <a:ext uri="{FF2B5EF4-FFF2-40B4-BE49-F238E27FC236}">
                <a16:creationId xmlns:a16="http://schemas.microsoft.com/office/drawing/2014/main" id="{84E70E5D-EAAB-15CA-02DB-1CDBEB0DCA5D}"/>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2">
            <a:extLst>
              <a:ext uri="{FF2B5EF4-FFF2-40B4-BE49-F238E27FC236}">
                <a16:creationId xmlns:a16="http://schemas.microsoft.com/office/drawing/2014/main" id="{FDA2BD28-CF2A-65D2-E1D9-8B263B2FDB04}"/>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9" name="Oval 13">
            <a:extLst>
              <a:ext uri="{FF2B5EF4-FFF2-40B4-BE49-F238E27FC236}">
                <a16:creationId xmlns:a16="http://schemas.microsoft.com/office/drawing/2014/main" id="{571603B4-00A6-EF44-D8C1-0929E7EE2E5B}"/>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13">
            <a:extLst>
              <a:ext uri="{FF2B5EF4-FFF2-40B4-BE49-F238E27FC236}">
                <a16:creationId xmlns:a16="http://schemas.microsoft.com/office/drawing/2014/main" id="{84764F37-038D-D5D9-1DFF-7F4BD680EE97}"/>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1" name="Oval 13">
            <a:extLst>
              <a:ext uri="{FF2B5EF4-FFF2-40B4-BE49-F238E27FC236}">
                <a16:creationId xmlns:a16="http://schemas.microsoft.com/office/drawing/2014/main" id="{6DDAAB41-23E4-DA10-434A-9701A9BC2B83}"/>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3" name="Oval 13">
            <a:extLst>
              <a:ext uri="{FF2B5EF4-FFF2-40B4-BE49-F238E27FC236}">
                <a16:creationId xmlns:a16="http://schemas.microsoft.com/office/drawing/2014/main" id="{D3BA9153-C800-BB43-C472-E794A066372E}"/>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4" name="Oval 13">
            <a:extLst>
              <a:ext uri="{FF2B5EF4-FFF2-40B4-BE49-F238E27FC236}">
                <a16:creationId xmlns:a16="http://schemas.microsoft.com/office/drawing/2014/main" id="{D25CBB76-71A7-5A19-1A95-8DE51F6A21BD}"/>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5" name="Oval 13">
            <a:extLst>
              <a:ext uri="{FF2B5EF4-FFF2-40B4-BE49-F238E27FC236}">
                <a16:creationId xmlns:a16="http://schemas.microsoft.com/office/drawing/2014/main" id="{1E3662DB-C13A-8793-453E-3738FDAC25DD}"/>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3">
            <a:extLst>
              <a:ext uri="{FF2B5EF4-FFF2-40B4-BE49-F238E27FC236}">
                <a16:creationId xmlns:a16="http://schemas.microsoft.com/office/drawing/2014/main" id="{29C82B85-3882-3D2C-401D-748D5471A5AC}"/>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3">
            <a:extLst>
              <a:ext uri="{FF2B5EF4-FFF2-40B4-BE49-F238E27FC236}">
                <a16:creationId xmlns:a16="http://schemas.microsoft.com/office/drawing/2014/main" id="{9482D533-827A-D0BA-963A-CD78310F7DC9}"/>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2298997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Elicitation process (Explaining model behavior)</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F0BF2502-702C-4382-8245-378922E911B0}" type="datetime1">
              <a:rPr lang="en-US" smtClean="0"/>
              <a:t>16-May-23</a:t>
            </a:fld>
            <a:endParaRPr lang="en-US" dirty="0"/>
          </a:p>
        </p:txBody>
      </p:sp>
      <p:sp>
        <p:nvSpPr>
          <p:cNvPr id="8" name="TextBox 32">
            <a:extLst>
              <a:ext uri="{FF2B5EF4-FFF2-40B4-BE49-F238E27FC236}">
                <a16:creationId xmlns:a16="http://schemas.microsoft.com/office/drawing/2014/main" id="{D3ABBDDD-0598-A2F9-79F9-5EF8F2B3B673}"/>
              </a:ext>
            </a:extLst>
          </p:cNvPr>
          <p:cNvSpPr txBox="1"/>
          <p:nvPr/>
        </p:nvSpPr>
        <p:spPr>
          <a:xfrm>
            <a:off x="1722068" y="5863845"/>
            <a:ext cx="6583679" cy="307777"/>
          </a:xfrm>
          <a:prstGeom prst="rect">
            <a:avLst/>
          </a:prstGeom>
          <a:noFill/>
        </p:spPr>
        <p:txBody>
          <a:bodyPr wrap="square" rtlCol="0">
            <a:spAutoFit/>
          </a:bodyPr>
          <a:lstStyle/>
          <a:p>
            <a:pPr algn="l"/>
            <a:r>
              <a:rPr lang="en-US" sz="1400" dirty="0">
                <a:latin typeface="Montserrat" pitchFamily="2" charset="0"/>
              </a:rPr>
              <a:t>Fig. 28: </a:t>
            </a:r>
            <a:r>
              <a:rPr lang="en-US" sz="1400" dirty="0">
                <a:latin typeface="Montserrat" pitchFamily="2" charset="0"/>
                <a:hlinkClick r:id="rId2" action="ppaction://hlinksldjump"/>
              </a:rPr>
              <a:t>Concept lattice view</a:t>
            </a:r>
            <a:r>
              <a:rPr lang="en-US" sz="1400" dirty="0">
                <a:latin typeface="Montserrat" pitchFamily="2" charset="0"/>
              </a:rPr>
              <a:t> for low probability score cases [0, 0.1).</a:t>
            </a:r>
          </a:p>
        </p:txBody>
      </p:sp>
      <p:pic>
        <p:nvPicPr>
          <p:cNvPr id="4" name="Picture 3">
            <a:extLst>
              <a:ext uri="{FF2B5EF4-FFF2-40B4-BE49-F238E27FC236}">
                <a16:creationId xmlns:a16="http://schemas.microsoft.com/office/drawing/2014/main" id="{9B819F44-FABB-6D00-55C3-0ED934B77F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82213" y="1299137"/>
            <a:ext cx="5164821" cy="4630604"/>
          </a:xfrm>
          <a:prstGeom prst="rect">
            <a:avLst/>
          </a:prstGeom>
        </p:spPr>
      </p:pic>
      <p:sp>
        <p:nvSpPr>
          <p:cNvPr id="52" name="Footer Placeholder 51">
            <a:extLst>
              <a:ext uri="{FF2B5EF4-FFF2-40B4-BE49-F238E27FC236}">
                <a16:creationId xmlns:a16="http://schemas.microsoft.com/office/drawing/2014/main" id="{118FB4B4-54DE-BC11-BD8B-25CD528ACCA5}"/>
              </a:ext>
            </a:extLst>
          </p:cNvPr>
          <p:cNvSpPr>
            <a:spLocks noGrp="1"/>
          </p:cNvSpPr>
          <p:nvPr>
            <p:ph type="ftr" sz="quarter" idx="11"/>
          </p:nvPr>
        </p:nvSpPr>
        <p:spPr/>
        <p:txBody>
          <a:bodyPr/>
          <a:lstStyle/>
          <a:p>
            <a:r>
              <a:rPr lang="en-US"/>
              <a:t>Multimodal skin lesion classification with data scarcity problem</a:t>
            </a:r>
          </a:p>
        </p:txBody>
      </p:sp>
      <p:pic>
        <p:nvPicPr>
          <p:cNvPr id="3" name="Picture 2">
            <a:extLst>
              <a:ext uri="{FF2B5EF4-FFF2-40B4-BE49-F238E27FC236}">
                <a16:creationId xmlns:a16="http://schemas.microsoft.com/office/drawing/2014/main" id="{3C842A6C-CA6B-6676-8FD5-472A697FC24E}"/>
              </a:ext>
            </a:extLst>
          </p:cNvPr>
          <p:cNvPicPr>
            <a:picLocks noChangeAspect="1"/>
          </p:cNvPicPr>
          <p:nvPr/>
        </p:nvPicPr>
        <p:blipFill rotWithShape="1">
          <a:blip r:embed="rId3">
            <a:extLst>
              <a:ext uri="{28A0092B-C50C-407E-A947-70E740481C1C}">
                <a14:useLocalDpi xmlns:a14="http://schemas.microsoft.com/office/drawing/2010/main" val="0"/>
              </a:ext>
            </a:extLst>
          </a:blip>
          <a:srcRect b="62904"/>
          <a:stretch/>
        </p:blipFill>
        <p:spPr>
          <a:xfrm>
            <a:off x="0" y="1262746"/>
            <a:ext cx="8326555" cy="2769326"/>
          </a:xfrm>
          <a:prstGeom prst="rect">
            <a:avLst/>
          </a:prstGeom>
        </p:spPr>
      </p:pic>
      <p:cxnSp>
        <p:nvCxnSpPr>
          <p:cNvPr id="5" name="Straight Connector 6">
            <a:extLst>
              <a:ext uri="{FF2B5EF4-FFF2-40B4-BE49-F238E27FC236}">
                <a16:creationId xmlns:a16="http://schemas.microsoft.com/office/drawing/2014/main" id="{F74A6F43-220D-F815-0D63-9FE908E30208}"/>
              </a:ext>
            </a:extLst>
          </p:cNvPr>
          <p:cNvCxnSpPr>
            <a:cxnSpLocks/>
          </p:cNvCxnSpPr>
          <p:nvPr/>
        </p:nvCxnSpPr>
        <p:spPr>
          <a:xfrm>
            <a:off x="8645100" y="1485694"/>
            <a:ext cx="0" cy="450098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75DB19D-6791-871D-EF98-00FBBB7541B5}"/>
              </a:ext>
            </a:extLst>
          </p:cNvPr>
          <p:cNvPicPr>
            <a:picLocks noChangeAspect="1"/>
          </p:cNvPicPr>
          <p:nvPr/>
        </p:nvPicPr>
        <p:blipFill rotWithShape="1">
          <a:blip r:embed="rId4">
            <a:extLst>
              <a:ext uri="{28A0092B-C50C-407E-A947-70E740481C1C}">
                <a14:useLocalDpi xmlns:a14="http://schemas.microsoft.com/office/drawing/2010/main" val="0"/>
              </a:ext>
            </a:extLst>
          </a:blip>
          <a:srcRect t="7" r="39751" b="-4"/>
          <a:stretch/>
        </p:blipFill>
        <p:spPr>
          <a:xfrm>
            <a:off x="8867208" y="1299137"/>
            <a:ext cx="3144585" cy="4371360"/>
          </a:xfrm>
          <a:prstGeom prst="rect">
            <a:avLst/>
          </a:prstGeom>
        </p:spPr>
      </p:pic>
      <p:sp>
        <p:nvSpPr>
          <p:cNvPr id="6" name="PptLabsAgenda_&amp;^@BeamShapeBackground_&amp;^@2023041414552447170">
            <a:extLst>
              <a:ext uri="{FF2B5EF4-FFF2-40B4-BE49-F238E27FC236}">
                <a16:creationId xmlns:a16="http://schemas.microsoft.com/office/drawing/2014/main" id="{6BE68B6D-2689-418D-1DD0-250D7A76C056}"/>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10" name="Picture 9">
            <a:extLst>
              <a:ext uri="{FF2B5EF4-FFF2-40B4-BE49-F238E27FC236}">
                <a16:creationId xmlns:a16="http://schemas.microsoft.com/office/drawing/2014/main" id="{E2EF1E8B-C8BB-D36C-8FC9-CDE3F4637A50}"/>
              </a:ext>
            </a:extLst>
          </p:cNvPr>
          <p:cNvPicPr>
            <a:picLocks noChangeAspect="1"/>
          </p:cNvPicPr>
          <p:nvPr/>
        </p:nvPicPr>
        <p:blipFill rotWithShape="1">
          <a:blip r:embed="rId4">
            <a:extLst>
              <a:ext uri="{28A0092B-C50C-407E-A947-70E740481C1C}">
                <a14:useLocalDpi xmlns:a14="http://schemas.microsoft.com/office/drawing/2010/main" val="0"/>
              </a:ext>
            </a:extLst>
          </a:blip>
          <a:srcRect t="89591" r="39751"/>
          <a:stretch/>
        </p:blipFill>
        <p:spPr>
          <a:xfrm>
            <a:off x="5587854" y="4798646"/>
            <a:ext cx="6505220" cy="941323"/>
          </a:xfrm>
          <a:prstGeom prst="rect">
            <a:avLst/>
          </a:prstGeom>
          <a:solidFill>
            <a:schemeClr val="bg1"/>
          </a:solidFill>
        </p:spPr>
      </p:pic>
      <p:cxnSp>
        <p:nvCxnSpPr>
          <p:cNvPr id="14" name="Straight Arrow Connector 13">
            <a:extLst>
              <a:ext uri="{FF2B5EF4-FFF2-40B4-BE49-F238E27FC236}">
                <a16:creationId xmlns:a16="http://schemas.microsoft.com/office/drawing/2014/main" id="{D6C2C9DE-D9EE-D4ED-7C09-3BB8E598F37D}"/>
              </a:ext>
            </a:extLst>
          </p:cNvPr>
          <p:cNvCxnSpPr>
            <a:cxnSpLocks/>
          </p:cNvCxnSpPr>
          <p:nvPr/>
        </p:nvCxnSpPr>
        <p:spPr>
          <a:xfrm>
            <a:off x="6428509" y="2456873"/>
            <a:ext cx="1621337" cy="291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011CAF09-30EF-3566-D76E-4EFBC7356691}"/>
              </a:ext>
            </a:extLst>
          </p:cNvPr>
          <p:cNvSpPr>
            <a:spLocks noGrp="1"/>
          </p:cNvSpPr>
          <p:nvPr>
            <p:ph type="sldNum" sz="quarter" idx="12"/>
          </p:nvPr>
        </p:nvSpPr>
        <p:spPr/>
        <p:txBody>
          <a:bodyPr/>
          <a:lstStyle/>
          <a:p>
            <a:fld id="{6DCCA1CE-54D3-4B1F-BAFE-BDD10B4D91A3}" type="slidenum">
              <a:rPr lang="en-US" smtClean="0"/>
              <a:pPr/>
              <a:t>37</a:t>
            </a:fld>
            <a:r>
              <a:rPr lang="en-US"/>
              <a:t>/52</a:t>
            </a:r>
            <a:endParaRPr lang="en-US" dirty="0"/>
          </a:p>
        </p:txBody>
      </p:sp>
      <p:sp>
        <p:nvSpPr>
          <p:cNvPr id="192" name="PptLabsAgenda_&amp;^@BeamShapeText_&amp;^@Introduction_2">
            <a:extLst>
              <a:ext uri="{FF2B5EF4-FFF2-40B4-BE49-F238E27FC236}">
                <a16:creationId xmlns:a16="http://schemas.microsoft.com/office/drawing/2014/main" id="{9389D2DD-D925-D919-CFA6-4BAE379BAB93}"/>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93" name="PptLabsAgenda_&amp;^@BeamShapeText_&amp;^@Introduction_2">
            <a:extLst>
              <a:ext uri="{FF2B5EF4-FFF2-40B4-BE49-F238E27FC236}">
                <a16:creationId xmlns:a16="http://schemas.microsoft.com/office/drawing/2014/main" id="{FB7DBEFE-B6DA-F965-6D64-68053EF00D94}"/>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94" name="PptLabsAgenda_&amp;^@BeamShapeText_&amp;^@Introduction_2">
            <a:extLst>
              <a:ext uri="{FF2B5EF4-FFF2-40B4-BE49-F238E27FC236}">
                <a16:creationId xmlns:a16="http://schemas.microsoft.com/office/drawing/2014/main" id="{5F758661-1F2B-3C82-9C9F-92B25200AD89}"/>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95" name="PptLabsAgenda_&amp;^@BeamShapeText_&amp;^@Introduction_2">
            <a:extLst>
              <a:ext uri="{FF2B5EF4-FFF2-40B4-BE49-F238E27FC236}">
                <a16:creationId xmlns:a16="http://schemas.microsoft.com/office/drawing/2014/main" id="{D69EB568-A412-D136-F7F4-300092AC698A}"/>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96" name="Oval 4">
            <a:extLst>
              <a:ext uri="{FF2B5EF4-FFF2-40B4-BE49-F238E27FC236}">
                <a16:creationId xmlns:a16="http://schemas.microsoft.com/office/drawing/2014/main" id="{012DB2DB-417D-4ACB-B45A-5195C31EE0DC}"/>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7" name="Oval 5">
            <a:extLst>
              <a:ext uri="{FF2B5EF4-FFF2-40B4-BE49-F238E27FC236}">
                <a16:creationId xmlns:a16="http://schemas.microsoft.com/office/drawing/2014/main" id="{1A8FBFC5-55A9-F977-8F29-CCA847E7E297}"/>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8" name="Oval 6">
            <a:extLst>
              <a:ext uri="{FF2B5EF4-FFF2-40B4-BE49-F238E27FC236}">
                <a16:creationId xmlns:a16="http://schemas.microsoft.com/office/drawing/2014/main" id="{4F716BF2-8426-6FDD-B0D4-14FA2646C8D5}"/>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9" name="Oval 7">
            <a:extLst>
              <a:ext uri="{FF2B5EF4-FFF2-40B4-BE49-F238E27FC236}">
                <a16:creationId xmlns:a16="http://schemas.microsoft.com/office/drawing/2014/main" id="{30E6AD92-1C25-17A8-8C84-F260641FEF1E}"/>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0" name="Oval 8">
            <a:extLst>
              <a:ext uri="{FF2B5EF4-FFF2-40B4-BE49-F238E27FC236}">
                <a16:creationId xmlns:a16="http://schemas.microsoft.com/office/drawing/2014/main" id="{8AD78549-9208-0DCD-4549-A4DC586E6C37}"/>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1" name="Oval 9">
            <a:extLst>
              <a:ext uri="{FF2B5EF4-FFF2-40B4-BE49-F238E27FC236}">
                <a16:creationId xmlns:a16="http://schemas.microsoft.com/office/drawing/2014/main" id="{1E6E7E9B-0F27-E73E-AA62-71EAA62C8BAF}"/>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2" name="Oval 10">
            <a:extLst>
              <a:ext uri="{FF2B5EF4-FFF2-40B4-BE49-F238E27FC236}">
                <a16:creationId xmlns:a16="http://schemas.microsoft.com/office/drawing/2014/main" id="{A2C25718-9634-58A5-30DF-FF49B97FFBAE}"/>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3" name="Oval 4">
            <a:extLst>
              <a:ext uri="{FF2B5EF4-FFF2-40B4-BE49-F238E27FC236}">
                <a16:creationId xmlns:a16="http://schemas.microsoft.com/office/drawing/2014/main" id="{C37EE95E-0546-A2F4-D003-24092A13BBAC}"/>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4" name="Oval 5">
            <a:extLst>
              <a:ext uri="{FF2B5EF4-FFF2-40B4-BE49-F238E27FC236}">
                <a16:creationId xmlns:a16="http://schemas.microsoft.com/office/drawing/2014/main" id="{D9214653-F3F1-1921-7AA6-B5F48A2D7ABE}"/>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5" name="Oval 6">
            <a:extLst>
              <a:ext uri="{FF2B5EF4-FFF2-40B4-BE49-F238E27FC236}">
                <a16:creationId xmlns:a16="http://schemas.microsoft.com/office/drawing/2014/main" id="{BC1E9114-69A9-5214-E34F-1E452A9DADA8}"/>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6" name="Oval 7">
            <a:extLst>
              <a:ext uri="{FF2B5EF4-FFF2-40B4-BE49-F238E27FC236}">
                <a16:creationId xmlns:a16="http://schemas.microsoft.com/office/drawing/2014/main" id="{B7707FE9-E5F3-E764-DF98-9B4405697211}"/>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8">
            <a:extLst>
              <a:ext uri="{FF2B5EF4-FFF2-40B4-BE49-F238E27FC236}">
                <a16:creationId xmlns:a16="http://schemas.microsoft.com/office/drawing/2014/main" id="{2E98A3F4-55AF-C2D2-B3ED-C3304502A917}"/>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8" name="Oval 9">
            <a:extLst>
              <a:ext uri="{FF2B5EF4-FFF2-40B4-BE49-F238E27FC236}">
                <a16:creationId xmlns:a16="http://schemas.microsoft.com/office/drawing/2014/main" id="{52103D1F-71BA-5428-7784-636CAA65D4AF}"/>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9">
            <a:extLst>
              <a:ext uri="{FF2B5EF4-FFF2-40B4-BE49-F238E27FC236}">
                <a16:creationId xmlns:a16="http://schemas.microsoft.com/office/drawing/2014/main" id="{F8733FED-8123-7B9E-3C61-37A30E6A808F}"/>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0" name="Oval 10">
            <a:extLst>
              <a:ext uri="{FF2B5EF4-FFF2-40B4-BE49-F238E27FC236}">
                <a16:creationId xmlns:a16="http://schemas.microsoft.com/office/drawing/2014/main" id="{7A9D22F1-FE4B-5EF6-F52E-7B91E9597567}"/>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11">
            <a:extLst>
              <a:ext uri="{FF2B5EF4-FFF2-40B4-BE49-F238E27FC236}">
                <a16:creationId xmlns:a16="http://schemas.microsoft.com/office/drawing/2014/main" id="{C7492BCA-4708-A553-8F9D-6CDB7556046A}"/>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2" name="Oval 12">
            <a:extLst>
              <a:ext uri="{FF2B5EF4-FFF2-40B4-BE49-F238E27FC236}">
                <a16:creationId xmlns:a16="http://schemas.microsoft.com/office/drawing/2014/main" id="{DFA37C56-0A65-4C78-E4E2-E946BEDAAE14}"/>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3" name="Oval 13">
            <a:extLst>
              <a:ext uri="{FF2B5EF4-FFF2-40B4-BE49-F238E27FC236}">
                <a16:creationId xmlns:a16="http://schemas.microsoft.com/office/drawing/2014/main" id="{1B6B5A17-C220-FE56-49A3-04A286AF6CE4}"/>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13">
            <a:extLst>
              <a:ext uri="{FF2B5EF4-FFF2-40B4-BE49-F238E27FC236}">
                <a16:creationId xmlns:a16="http://schemas.microsoft.com/office/drawing/2014/main" id="{7CCC0F11-20C7-7311-08E2-9E62EF52214C}"/>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5" name="Oval 13">
            <a:extLst>
              <a:ext uri="{FF2B5EF4-FFF2-40B4-BE49-F238E27FC236}">
                <a16:creationId xmlns:a16="http://schemas.microsoft.com/office/drawing/2014/main" id="{2C980C86-FB4F-2EFA-8E3D-8794A44DC404}"/>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9">
            <a:extLst>
              <a:ext uri="{FF2B5EF4-FFF2-40B4-BE49-F238E27FC236}">
                <a16:creationId xmlns:a16="http://schemas.microsoft.com/office/drawing/2014/main" id="{9A60496C-9554-08C8-7D3D-7E115A874B6F}"/>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10">
            <a:extLst>
              <a:ext uri="{FF2B5EF4-FFF2-40B4-BE49-F238E27FC236}">
                <a16:creationId xmlns:a16="http://schemas.microsoft.com/office/drawing/2014/main" id="{082686BA-B7B1-565B-E66B-E45B0D1D416F}"/>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8" name="Oval 11">
            <a:extLst>
              <a:ext uri="{FF2B5EF4-FFF2-40B4-BE49-F238E27FC236}">
                <a16:creationId xmlns:a16="http://schemas.microsoft.com/office/drawing/2014/main" id="{E6A9C83C-A5DF-9C65-71E6-8AC3DFA5DEF8}"/>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9" name="Oval 12">
            <a:extLst>
              <a:ext uri="{FF2B5EF4-FFF2-40B4-BE49-F238E27FC236}">
                <a16:creationId xmlns:a16="http://schemas.microsoft.com/office/drawing/2014/main" id="{DEC88896-897C-5802-73D6-11CF8149204E}"/>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0" name="Oval 13">
            <a:extLst>
              <a:ext uri="{FF2B5EF4-FFF2-40B4-BE49-F238E27FC236}">
                <a16:creationId xmlns:a16="http://schemas.microsoft.com/office/drawing/2014/main" id="{7F3A359F-A23F-01F2-58AA-9045A571D750}"/>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13">
            <a:extLst>
              <a:ext uri="{FF2B5EF4-FFF2-40B4-BE49-F238E27FC236}">
                <a16:creationId xmlns:a16="http://schemas.microsoft.com/office/drawing/2014/main" id="{EDF22C02-9023-6457-6D46-A7877D8FEBD9}"/>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2" name="Oval 13">
            <a:extLst>
              <a:ext uri="{FF2B5EF4-FFF2-40B4-BE49-F238E27FC236}">
                <a16:creationId xmlns:a16="http://schemas.microsoft.com/office/drawing/2014/main" id="{F340E373-C888-EE92-76A0-E243724AE20E}"/>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9">
            <a:extLst>
              <a:ext uri="{FF2B5EF4-FFF2-40B4-BE49-F238E27FC236}">
                <a16:creationId xmlns:a16="http://schemas.microsoft.com/office/drawing/2014/main" id="{9C4C20AE-E873-7338-5772-6C85083ABC17}"/>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10">
            <a:extLst>
              <a:ext uri="{FF2B5EF4-FFF2-40B4-BE49-F238E27FC236}">
                <a16:creationId xmlns:a16="http://schemas.microsoft.com/office/drawing/2014/main" id="{489E61A3-C04F-835E-FC46-70AE3CC93CF8}"/>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5" name="Oval 11">
            <a:extLst>
              <a:ext uri="{FF2B5EF4-FFF2-40B4-BE49-F238E27FC236}">
                <a16:creationId xmlns:a16="http://schemas.microsoft.com/office/drawing/2014/main" id="{905D5650-AB67-836B-A346-5C9145A9BFB3}"/>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12">
            <a:extLst>
              <a:ext uri="{FF2B5EF4-FFF2-40B4-BE49-F238E27FC236}">
                <a16:creationId xmlns:a16="http://schemas.microsoft.com/office/drawing/2014/main" id="{B64A42BE-9EA5-4FB5-FBE8-B34BEA1D032F}"/>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7" name="Oval 13">
            <a:extLst>
              <a:ext uri="{FF2B5EF4-FFF2-40B4-BE49-F238E27FC236}">
                <a16:creationId xmlns:a16="http://schemas.microsoft.com/office/drawing/2014/main" id="{312668E5-7E13-8BBB-75C8-CD29E48FD625}"/>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3">
            <a:extLst>
              <a:ext uri="{FF2B5EF4-FFF2-40B4-BE49-F238E27FC236}">
                <a16:creationId xmlns:a16="http://schemas.microsoft.com/office/drawing/2014/main" id="{BDB71B2E-79C0-63E3-7D45-5E1093EC117C}"/>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9" name="Oval 13">
            <a:extLst>
              <a:ext uri="{FF2B5EF4-FFF2-40B4-BE49-F238E27FC236}">
                <a16:creationId xmlns:a16="http://schemas.microsoft.com/office/drawing/2014/main" id="{9CB6A0CF-8512-22DB-5852-C3F91CF60B57}"/>
              </a:ext>
            </a:extLst>
          </p:cNvPr>
          <p:cNvSpPr>
            <a:spLocks/>
          </p:cNvSpPr>
          <p:nvPr/>
        </p:nvSpPr>
        <p:spPr>
          <a:xfrm>
            <a:off x="9303882"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11">
            <a:extLst>
              <a:ext uri="{FF2B5EF4-FFF2-40B4-BE49-F238E27FC236}">
                <a16:creationId xmlns:a16="http://schemas.microsoft.com/office/drawing/2014/main" id="{CD811C6E-F59E-7474-C665-3A23B85A2760}"/>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1" name="Oval 12">
            <a:extLst>
              <a:ext uri="{FF2B5EF4-FFF2-40B4-BE49-F238E27FC236}">
                <a16:creationId xmlns:a16="http://schemas.microsoft.com/office/drawing/2014/main" id="{0EABF183-8E63-1B2C-043C-97D70850F48F}"/>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3" name="Oval 13">
            <a:extLst>
              <a:ext uri="{FF2B5EF4-FFF2-40B4-BE49-F238E27FC236}">
                <a16:creationId xmlns:a16="http://schemas.microsoft.com/office/drawing/2014/main" id="{88C933A0-A543-7592-EA12-AAA74DADAADD}"/>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4" name="Oval 12">
            <a:extLst>
              <a:ext uri="{FF2B5EF4-FFF2-40B4-BE49-F238E27FC236}">
                <a16:creationId xmlns:a16="http://schemas.microsoft.com/office/drawing/2014/main" id="{A9D0F1BA-F78B-C646-3C05-4E2FC2F42476}"/>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5" name="Oval 13">
            <a:extLst>
              <a:ext uri="{FF2B5EF4-FFF2-40B4-BE49-F238E27FC236}">
                <a16:creationId xmlns:a16="http://schemas.microsoft.com/office/drawing/2014/main" id="{DF8DDDB6-855C-7F3E-3F7B-7E021DB2FA84}"/>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3">
            <a:extLst>
              <a:ext uri="{FF2B5EF4-FFF2-40B4-BE49-F238E27FC236}">
                <a16:creationId xmlns:a16="http://schemas.microsoft.com/office/drawing/2014/main" id="{20E5DD32-76AE-C912-EF95-08FAF40A3330}"/>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3">
            <a:extLst>
              <a:ext uri="{FF2B5EF4-FFF2-40B4-BE49-F238E27FC236}">
                <a16:creationId xmlns:a16="http://schemas.microsoft.com/office/drawing/2014/main" id="{8212FDE4-7506-9D08-E5B5-C19B40723460}"/>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8" name="Oval 13">
            <a:extLst>
              <a:ext uri="{FF2B5EF4-FFF2-40B4-BE49-F238E27FC236}">
                <a16:creationId xmlns:a16="http://schemas.microsoft.com/office/drawing/2014/main" id="{D4E8019B-B44A-B4B2-E25B-0CB7D0D134A1}"/>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9" name="Oval 13">
            <a:extLst>
              <a:ext uri="{FF2B5EF4-FFF2-40B4-BE49-F238E27FC236}">
                <a16:creationId xmlns:a16="http://schemas.microsoft.com/office/drawing/2014/main" id="{11010094-1A51-9C35-864C-A84B1F86DC2D}"/>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0" name="Oval 13">
            <a:extLst>
              <a:ext uri="{FF2B5EF4-FFF2-40B4-BE49-F238E27FC236}">
                <a16:creationId xmlns:a16="http://schemas.microsoft.com/office/drawing/2014/main" id="{7BD4F3AB-8FA7-1EF1-B64E-73E78990121E}"/>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1" name="Oval 13">
            <a:extLst>
              <a:ext uri="{FF2B5EF4-FFF2-40B4-BE49-F238E27FC236}">
                <a16:creationId xmlns:a16="http://schemas.microsoft.com/office/drawing/2014/main" id="{270230F4-73EB-185F-BB73-BE29983C1626}"/>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2" name="Oval 13">
            <a:extLst>
              <a:ext uri="{FF2B5EF4-FFF2-40B4-BE49-F238E27FC236}">
                <a16:creationId xmlns:a16="http://schemas.microsoft.com/office/drawing/2014/main" id="{2639EDF4-E354-6D60-C7EF-58AA14E58794}"/>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4F05C472-AD4A-EFD8-2AAF-BB59E0C8281F}"/>
                  </a:ext>
                </a:extLst>
              </p:cNvPr>
              <p:cNvGraphicFramePr>
                <a:graphicFrameLocks noChangeAspect="1"/>
              </p:cNvGraphicFramePr>
              <p:nvPr>
                <p:extLst>
                  <p:ext uri="{D42A27DB-BD31-4B8C-83A1-F6EECF244321}">
                    <p14:modId xmlns:p14="http://schemas.microsoft.com/office/powerpoint/2010/main" val="2930554690"/>
                  </p:ext>
                </p:extLst>
              </p:nvPr>
            </p:nvGraphicFramePr>
            <p:xfrm>
              <a:off x="11001597" y="812995"/>
              <a:ext cx="1155920" cy="432842"/>
            </p:xfrm>
            <a:graphic>
              <a:graphicData uri="http://schemas.microsoft.com/office/powerpoint/2016/slidezoom">
                <pslz:sldZm>
                  <pslz:sldZmObj sldId="333" cId="2579490385">
                    <pslz:zmPr id="{A4E50518-0AC3-4CE1-A6D7-551891405FC4}" returnToParent="0" transitionDur="1000">
                      <p166:blipFill xmlns:p166="http://schemas.microsoft.com/office/powerpoint/2016/6/main">
                        <a:blip r:embed="rId5"/>
                        <a:stretch>
                          <a:fillRect/>
                        </a:stretch>
                      </p166:blipFill>
                      <p166:spPr xmlns:p166="http://schemas.microsoft.com/office/powerpoint/2016/6/main">
                        <a:xfrm>
                          <a:off x="0" y="0"/>
                          <a:ext cx="1155920" cy="432842"/>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4F05C472-AD4A-EFD8-2AAF-BB59E0C8281F}"/>
                  </a:ext>
                </a:extLst>
              </p:cNvPr>
              <p:cNvPicPr>
                <a:picLocks noGrp="1" noRot="1" noChangeAspect="1" noMove="1" noResize="1" noEditPoints="1" noAdjustHandles="1" noChangeArrowheads="1" noChangeShapeType="1"/>
              </p:cNvPicPr>
              <p:nvPr/>
            </p:nvPicPr>
            <p:blipFill>
              <a:blip r:embed="rId7"/>
              <a:stretch>
                <a:fillRect/>
              </a:stretch>
            </p:blipFill>
            <p:spPr>
              <a:xfrm>
                <a:off x="11001597" y="812995"/>
                <a:ext cx="1155920" cy="432842"/>
              </a:xfrm>
              <a:prstGeom prst="rect">
                <a:avLst/>
              </a:prstGeom>
              <a:ln w="3175">
                <a:solidFill>
                  <a:prstClr val="ltGray"/>
                </a:solidFill>
              </a:ln>
            </p:spPr>
          </p:pic>
        </mc:Fallback>
      </mc:AlternateContent>
      <p:sp>
        <p:nvSpPr>
          <p:cNvPr id="15" name="TextBox 32">
            <a:extLst>
              <a:ext uri="{FF2B5EF4-FFF2-40B4-BE49-F238E27FC236}">
                <a16:creationId xmlns:a16="http://schemas.microsoft.com/office/drawing/2014/main" id="{D4546685-559E-5044-FDEE-CEBC69509667}"/>
              </a:ext>
            </a:extLst>
          </p:cNvPr>
          <p:cNvSpPr txBox="1"/>
          <p:nvPr/>
        </p:nvSpPr>
        <p:spPr>
          <a:xfrm>
            <a:off x="10980946" y="600429"/>
            <a:ext cx="1533875" cy="276999"/>
          </a:xfrm>
          <a:prstGeom prst="rect">
            <a:avLst/>
          </a:prstGeom>
          <a:noFill/>
        </p:spPr>
        <p:txBody>
          <a:bodyPr wrap="square" rtlCol="0">
            <a:spAutoFit/>
          </a:bodyPr>
          <a:lstStyle/>
          <a:p>
            <a:pPr algn="l"/>
            <a:r>
              <a:rPr lang="en-US" sz="1200" dirty="0">
                <a:latin typeface="Montserrat" pitchFamily="2" charset="0"/>
              </a:rPr>
              <a:t>Decision Tree</a:t>
            </a:r>
          </a:p>
        </p:txBody>
      </p:sp>
    </p:spTree>
    <p:extLst>
      <p:ext uri="{BB962C8B-B14F-4D97-AF65-F5344CB8AC3E}">
        <p14:creationId xmlns:p14="http://schemas.microsoft.com/office/powerpoint/2010/main" val="3943874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Combining probabilities from CNN and elicited model (Illustration)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03202EC0-4ADD-4E99-B797-0CD31D2EE9D7}" type="datetime1">
              <a:rPr lang="en-US" smtClean="0"/>
              <a:t>16-May-23</a:t>
            </a:fld>
            <a:endParaRPr lang="en-US" dirty="0"/>
          </a:p>
        </p:txBody>
      </p:sp>
      <p:pic>
        <p:nvPicPr>
          <p:cNvPr id="4" name="Picture 3" descr="A close up of a person's skin&#10;&#10;Description automatically generated with low confidence">
            <a:extLst>
              <a:ext uri="{FF2B5EF4-FFF2-40B4-BE49-F238E27FC236}">
                <a16:creationId xmlns:a16="http://schemas.microsoft.com/office/drawing/2014/main" id="{6FE982D0-F90D-5913-7A91-C206C5B61349}"/>
              </a:ext>
            </a:extLst>
          </p:cNvPr>
          <p:cNvPicPr/>
          <p:nvPr/>
        </p:nvPicPr>
        <p:blipFill>
          <a:blip r:embed="rId2" cstate="hqprint">
            <a:extLst>
              <a:ext uri="{28A0092B-C50C-407E-A947-70E740481C1C}">
                <a14:useLocalDpi xmlns:a14="http://schemas.microsoft.com/office/drawing/2010/main" val="0"/>
              </a:ext>
            </a:extLst>
          </a:blip>
          <a:stretch>
            <a:fillRect/>
          </a:stretch>
        </p:blipFill>
        <p:spPr>
          <a:xfrm>
            <a:off x="323562" y="2873233"/>
            <a:ext cx="704806" cy="1048758"/>
          </a:xfrm>
          <a:prstGeom prst="rect">
            <a:avLst/>
          </a:prstGeom>
        </p:spPr>
      </p:pic>
      <p:sp>
        <p:nvSpPr>
          <p:cNvPr id="5" name="Rounded Rectangle 8">
            <a:extLst>
              <a:ext uri="{FF2B5EF4-FFF2-40B4-BE49-F238E27FC236}">
                <a16:creationId xmlns:a16="http://schemas.microsoft.com/office/drawing/2014/main" id="{AE15DF54-7AF1-634D-29E7-4879FB8B3205}"/>
              </a:ext>
            </a:extLst>
          </p:cNvPr>
          <p:cNvSpPr/>
          <p:nvPr/>
        </p:nvSpPr>
        <p:spPr>
          <a:xfrm>
            <a:off x="1258639" y="2945685"/>
            <a:ext cx="1387349" cy="9038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Calibrated</a:t>
            </a:r>
          </a:p>
          <a:p>
            <a:pPr algn="ctr"/>
            <a:r>
              <a:rPr lang="en-US" dirty="0"/>
              <a:t>CNN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CD48185-E6AB-F00C-B77D-8802E70C128E}"/>
                  </a:ext>
                </a:extLst>
              </p:cNvPr>
              <p:cNvSpPr/>
              <p:nvPr/>
            </p:nvSpPr>
            <p:spPr>
              <a:xfrm>
                <a:off x="2876259" y="2945685"/>
                <a:ext cx="1803400" cy="903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Confidence as EM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𝑖𝑚𝑎𝑔𝑒</m:t>
                        </m:r>
                      </m:sub>
                    </m:sSub>
                  </m:oMath>
                </a14:m>
                <a:endParaRPr lang="en-US" dirty="0"/>
              </a:p>
            </p:txBody>
          </p:sp>
        </mc:Choice>
        <mc:Fallback xmlns="">
          <p:sp>
            <p:nvSpPr>
              <p:cNvPr id="7" name="Rectangle 6">
                <a:extLst>
                  <a:ext uri="{FF2B5EF4-FFF2-40B4-BE49-F238E27FC236}">
                    <a16:creationId xmlns:a16="http://schemas.microsoft.com/office/drawing/2014/main" id="{0CD48185-E6AB-F00C-B77D-8802E70C128E}"/>
                  </a:ext>
                </a:extLst>
              </p:cNvPr>
              <p:cNvSpPr>
                <a:spLocks noRot="1" noChangeAspect="1" noMove="1" noResize="1" noEditPoints="1" noAdjustHandles="1" noChangeArrowheads="1" noChangeShapeType="1" noTextEdit="1"/>
              </p:cNvSpPr>
              <p:nvPr/>
            </p:nvSpPr>
            <p:spPr>
              <a:xfrm>
                <a:off x="2876259" y="2945685"/>
                <a:ext cx="1803400" cy="903855"/>
              </a:xfrm>
              <a:prstGeom prst="rect">
                <a:avLst/>
              </a:prstGeom>
              <a:blipFill>
                <a:blip r:embed="rId3"/>
                <a:stretch>
                  <a:fillRect t="-4667" b="-6667"/>
                </a:stretch>
              </a:blipFill>
            </p:spPr>
            <p:txBody>
              <a:bodyPr/>
              <a:lstStyle/>
              <a:p>
                <a:r>
                  <a:rPr lang="fr-FR">
                    <a:noFill/>
                  </a:rPr>
                  <a:t> </a:t>
                </a:r>
              </a:p>
            </p:txBody>
          </p:sp>
        </mc:Fallback>
      </mc:AlternateContent>
      <p:pic>
        <p:nvPicPr>
          <p:cNvPr id="9" name="Picture 8">
            <a:extLst>
              <a:ext uri="{FF2B5EF4-FFF2-40B4-BE49-F238E27FC236}">
                <a16:creationId xmlns:a16="http://schemas.microsoft.com/office/drawing/2014/main" id="{BEE16481-8785-A8C2-EF73-983E6AF5575F}"/>
              </a:ext>
            </a:extLst>
          </p:cNvPr>
          <p:cNvPicPr/>
          <p:nvPr/>
        </p:nvPicPr>
        <p:blipFill>
          <a:blip r:embed="rId4">
            <a:extLst>
              <a:ext uri="{28A0092B-C50C-407E-A947-70E740481C1C}">
                <a14:useLocalDpi xmlns:a14="http://schemas.microsoft.com/office/drawing/2010/main" val="0"/>
              </a:ext>
            </a:extLst>
          </a:blip>
          <a:srcRect/>
          <a:stretch/>
        </p:blipFill>
        <p:spPr bwMode="auto">
          <a:xfrm>
            <a:off x="4909930" y="2103210"/>
            <a:ext cx="3552659" cy="2588803"/>
          </a:xfrm>
          <a:prstGeom prst="rect">
            <a:avLst/>
          </a:prstGeom>
          <a:noFill/>
          <a:ln>
            <a:noFill/>
          </a:ln>
        </p:spPr>
      </p:pic>
      <p:cxnSp>
        <p:nvCxnSpPr>
          <p:cNvPr id="10" name="Straight Arrow Connector 9">
            <a:extLst>
              <a:ext uri="{FF2B5EF4-FFF2-40B4-BE49-F238E27FC236}">
                <a16:creationId xmlns:a16="http://schemas.microsoft.com/office/drawing/2014/main" id="{E8EDE7D9-9EB6-230E-4914-53EA33F0C68A}"/>
              </a:ext>
            </a:extLst>
          </p:cNvPr>
          <p:cNvCxnSpPr>
            <a:stCxn id="4" idx="3"/>
            <a:endCxn id="5" idx="1"/>
          </p:cNvCxnSpPr>
          <p:nvPr/>
        </p:nvCxnSpPr>
        <p:spPr>
          <a:xfrm>
            <a:off x="1028368" y="3397612"/>
            <a:ext cx="23027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0412FC4-189A-91A8-6993-52A196C62D00}"/>
              </a:ext>
            </a:extLst>
          </p:cNvPr>
          <p:cNvCxnSpPr>
            <a:stCxn id="5" idx="3"/>
            <a:endCxn id="7" idx="1"/>
          </p:cNvCxnSpPr>
          <p:nvPr/>
        </p:nvCxnSpPr>
        <p:spPr>
          <a:xfrm>
            <a:off x="2645988" y="3397613"/>
            <a:ext cx="2302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078C9D1-9EEE-1FB5-6B7A-FDB33C221AAE}"/>
              </a:ext>
            </a:extLst>
          </p:cNvPr>
          <p:cNvCxnSpPr>
            <a:stCxn id="7" idx="3"/>
            <a:endCxn id="9" idx="1"/>
          </p:cNvCxnSpPr>
          <p:nvPr/>
        </p:nvCxnSpPr>
        <p:spPr>
          <a:xfrm flipV="1">
            <a:off x="4679659" y="3397612"/>
            <a:ext cx="23027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2" descr="https://img.chefdentreprise.com/Img/FICHEPRATIQUE/2021/8/363805/Comment-envoyer-questionnaire-satisfaction-client--F.jpg">
            <a:extLst>
              <a:ext uri="{FF2B5EF4-FFF2-40B4-BE49-F238E27FC236}">
                <a16:creationId xmlns:a16="http://schemas.microsoft.com/office/drawing/2014/main" id="{B9BC599B-690B-10D9-4859-6B8C977DEA48}"/>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22692" t="19334" r="27295" b="14420"/>
          <a:stretch/>
        </p:blipFill>
        <p:spPr bwMode="auto">
          <a:xfrm>
            <a:off x="323562" y="4851950"/>
            <a:ext cx="704806" cy="933559"/>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22">
            <a:extLst>
              <a:ext uri="{FF2B5EF4-FFF2-40B4-BE49-F238E27FC236}">
                <a16:creationId xmlns:a16="http://schemas.microsoft.com/office/drawing/2014/main" id="{59FA6444-CE2F-F6C2-B94B-A727FDAFDCC2}"/>
              </a:ext>
            </a:extLst>
          </p:cNvPr>
          <p:cNvSpPr/>
          <p:nvPr/>
        </p:nvSpPr>
        <p:spPr>
          <a:xfrm>
            <a:off x="1258639" y="4833978"/>
            <a:ext cx="1387349" cy="9038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Elicited Model</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1CCA021-3939-4FAD-02AD-B0F2EA30119C}"/>
                  </a:ext>
                </a:extLst>
              </p:cNvPr>
              <p:cNvSpPr/>
              <p:nvPr/>
            </p:nvSpPr>
            <p:spPr>
              <a:xfrm>
                <a:off x="2876259" y="4833978"/>
                <a:ext cx="1803400" cy="903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EM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𝑑𝑎𝑡𝑎</m:t>
                        </m:r>
                      </m:sub>
                    </m:sSub>
                  </m:oMath>
                </a14:m>
                <a:endParaRPr lang="en-US" dirty="0"/>
              </a:p>
            </p:txBody>
          </p:sp>
        </mc:Choice>
        <mc:Fallback xmlns="">
          <p:sp>
            <p:nvSpPr>
              <p:cNvPr id="15" name="Rectangle 14">
                <a:extLst>
                  <a:ext uri="{FF2B5EF4-FFF2-40B4-BE49-F238E27FC236}">
                    <a16:creationId xmlns:a16="http://schemas.microsoft.com/office/drawing/2014/main" id="{61CCA021-3939-4FAD-02AD-B0F2EA30119C}"/>
                  </a:ext>
                </a:extLst>
              </p:cNvPr>
              <p:cNvSpPr>
                <a:spLocks noRot="1" noChangeAspect="1" noMove="1" noResize="1" noEditPoints="1" noAdjustHandles="1" noChangeArrowheads="1" noChangeShapeType="1" noTextEdit="1"/>
              </p:cNvSpPr>
              <p:nvPr/>
            </p:nvSpPr>
            <p:spPr>
              <a:xfrm>
                <a:off x="2876259" y="4833978"/>
                <a:ext cx="1803400" cy="903855"/>
              </a:xfrm>
              <a:prstGeom prst="rect">
                <a:avLst/>
              </a:prstGeom>
              <a:blipFill>
                <a:blip r:embed="rId6"/>
                <a:stretch>
                  <a:fillRect/>
                </a:stretch>
              </a:blipFill>
            </p:spPr>
            <p:txBody>
              <a:bodyPr/>
              <a:lstStyle/>
              <a:p>
                <a:r>
                  <a:rPr lang="fr-FR">
                    <a:noFill/>
                  </a:rPr>
                  <a:t> </a:t>
                </a:r>
              </a:p>
            </p:txBody>
          </p:sp>
        </mc:Fallback>
      </mc:AlternateContent>
      <p:cxnSp>
        <p:nvCxnSpPr>
          <p:cNvPr id="16" name="Straight Arrow Connector 15">
            <a:extLst>
              <a:ext uri="{FF2B5EF4-FFF2-40B4-BE49-F238E27FC236}">
                <a16:creationId xmlns:a16="http://schemas.microsoft.com/office/drawing/2014/main" id="{6C65318D-0E94-EA65-A457-34831AE72EA5}"/>
              </a:ext>
            </a:extLst>
          </p:cNvPr>
          <p:cNvCxnSpPr>
            <a:endCxn id="14" idx="1"/>
          </p:cNvCxnSpPr>
          <p:nvPr/>
        </p:nvCxnSpPr>
        <p:spPr>
          <a:xfrm>
            <a:off x="1028368" y="5285905"/>
            <a:ext cx="23027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8B64B8C-124D-F28D-11E8-22A938C25853}"/>
              </a:ext>
            </a:extLst>
          </p:cNvPr>
          <p:cNvCxnSpPr>
            <a:stCxn id="14" idx="3"/>
            <a:endCxn id="15" idx="1"/>
          </p:cNvCxnSpPr>
          <p:nvPr/>
        </p:nvCxnSpPr>
        <p:spPr>
          <a:xfrm>
            <a:off x="2645988" y="5285906"/>
            <a:ext cx="2302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600F11B-A692-85C8-6605-D744110C8C78}"/>
              </a:ext>
            </a:extLst>
          </p:cNvPr>
          <p:cNvSpPr txBox="1"/>
          <p:nvPr/>
        </p:nvSpPr>
        <p:spPr>
          <a:xfrm>
            <a:off x="283869" y="3857671"/>
            <a:ext cx="784189" cy="646331"/>
          </a:xfrm>
          <a:prstGeom prst="rect">
            <a:avLst/>
          </a:prstGeom>
          <a:noFill/>
        </p:spPr>
        <p:txBody>
          <a:bodyPr wrap="none" rtlCol="0">
            <a:spAutoFit/>
          </a:bodyPr>
          <a:lstStyle/>
          <a:p>
            <a:r>
              <a:rPr lang="en-US" dirty="0"/>
              <a:t>Lesion</a:t>
            </a:r>
          </a:p>
          <a:p>
            <a:r>
              <a:rPr lang="en-US" dirty="0"/>
              <a:t>Image</a:t>
            </a:r>
          </a:p>
        </p:txBody>
      </p:sp>
      <p:sp>
        <p:nvSpPr>
          <p:cNvPr id="19" name="TextBox 18">
            <a:extLst>
              <a:ext uri="{FF2B5EF4-FFF2-40B4-BE49-F238E27FC236}">
                <a16:creationId xmlns:a16="http://schemas.microsoft.com/office/drawing/2014/main" id="{E5EA5BDB-7008-228A-8DB2-5AC29E9CDBF6}"/>
              </a:ext>
            </a:extLst>
          </p:cNvPr>
          <p:cNvSpPr txBox="1"/>
          <p:nvPr/>
        </p:nvSpPr>
        <p:spPr>
          <a:xfrm>
            <a:off x="251584" y="5733691"/>
            <a:ext cx="848758" cy="646331"/>
          </a:xfrm>
          <a:prstGeom prst="rect">
            <a:avLst/>
          </a:prstGeom>
          <a:noFill/>
        </p:spPr>
        <p:txBody>
          <a:bodyPr wrap="none" rtlCol="0">
            <a:spAutoFit/>
          </a:bodyPr>
          <a:lstStyle/>
          <a:p>
            <a:r>
              <a:rPr lang="en-US" dirty="0"/>
              <a:t>Patient</a:t>
            </a:r>
          </a:p>
          <a:p>
            <a:pPr algn="ctr"/>
            <a:r>
              <a:rPr lang="en-US" dirty="0"/>
              <a:t>Data</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15CF8F7-2C42-F8EB-AE05-C0BA2F4AC025}"/>
                  </a:ext>
                </a:extLst>
              </p:cNvPr>
              <p:cNvSpPr/>
              <p:nvPr/>
            </p:nvSpPr>
            <p:spPr>
              <a:xfrm>
                <a:off x="8774836" y="6037933"/>
                <a:ext cx="3131305" cy="427746"/>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𝑐𝑜𝑚𝑏𝑖𝑛𝑒𝑑</m:t>
                          </m:r>
                        </m:sub>
                      </m:sSub>
                      <m:r>
                        <a:rPr lang="en-US" i="0">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𝑖𝑚𝑎𝑔𝑒</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𝑑𝑎𝑡𝑎</m:t>
                              </m:r>
                            </m:sub>
                          </m:sSub>
                        </m:e>
                      </m:rad>
                    </m:oMath>
                  </m:oMathPara>
                </a14:m>
                <a:endParaRPr lang="en-US" dirty="0"/>
              </a:p>
            </p:txBody>
          </p:sp>
        </mc:Choice>
        <mc:Fallback xmlns="">
          <p:sp>
            <p:nvSpPr>
              <p:cNvPr id="20" name="Rectangle 19">
                <a:extLst>
                  <a:ext uri="{FF2B5EF4-FFF2-40B4-BE49-F238E27FC236}">
                    <a16:creationId xmlns:a16="http://schemas.microsoft.com/office/drawing/2014/main" id="{715CF8F7-2C42-F8EB-AE05-C0BA2F4AC025}"/>
                  </a:ext>
                </a:extLst>
              </p:cNvPr>
              <p:cNvSpPr>
                <a:spLocks noRot="1" noChangeAspect="1" noMove="1" noResize="1" noEditPoints="1" noAdjustHandles="1" noChangeArrowheads="1" noChangeShapeType="1" noTextEdit="1"/>
              </p:cNvSpPr>
              <p:nvPr/>
            </p:nvSpPr>
            <p:spPr>
              <a:xfrm>
                <a:off x="8774836" y="6037933"/>
                <a:ext cx="3131305" cy="427746"/>
              </a:xfrm>
              <a:prstGeom prst="rect">
                <a:avLst/>
              </a:prstGeom>
              <a:blipFill>
                <a:blip r:embed="rId7"/>
                <a:stretch>
                  <a:fillRect b="-1370"/>
                </a:stretch>
              </a:blipFill>
            </p:spPr>
            <p:txBody>
              <a:bodyPr/>
              <a:lstStyle/>
              <a:p>
                <a:r>
                  <a:rPr lang="fr-FR">
                    <a:noFill/>
                  </a:rPr>
                  <a:t> </a:t>
                </a:r>
              </a:p>
            </p:txBody>
          </p:sp>
        </mc:Fallback>
      </mc:AlternateContent>
      <p:cxnSp>
        <p:nvCxnSpPr>
          <p:cNvPr id="21" name="Elbow Connector 29">
            <a:extLst>
              <a:ext uri="{FF2B5EF4-FFF2-40B4-BE49-F238E27FC236}">
                <a16:creationId xmlns:a16="http://schemas.microsoft.com/office/drawing/2014/main" id="{D31D5231-2D0F-E6ED-C37D-B93D1929F440}"/>
              </a:ext>
            </a:extLst>
          </p:cNvPr>
          <p:cNvCxnSpPr>
            <a:cxnSpLocks/>
            <a:stCxn id="9" idx="3"/>
            <a:endCxn id="20" idx="1"/>
          </p:cNvCxnSpPr>
          <p:nvPr/>
        </p:nvCxnSpPr>
        <p:spPr>
          <a:xfrm>
            <a:off x="8462589" y="3397612"/>
            <a:ext cx="312247" cy="285419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Elbow Connector 31">
            <a:extLst>
              <a:ext uri="{FF2B5EF4-FFF2-40B4-BE49-F238E27FC236}">
                <a16:creationId xmlns:a16="http://schemas.microsoft.com/office/drawing/2014/main" id="{14323E94-BEFA-74F4-30E6-D0F6E8683D87}"/>
              </a:ext>
            </a:extLst>
          </p:cNvPr>
          <p:cNvCxnSpPr>
            <a:cxnSpLocks/>
            <a:stCxn id="15" idx="3"/>
            <a:endCxn id="20" idx="1"/>
          </p:cNvCxnSpPr>
          <p:nvPr/>
        </p:nvCxnSpPr>
        <p:spPr>
          <a:xfrm>
            <a:off x="4679659" y="5285906"/>
            <a:ext cx="4095177" cy="9659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78CC05A-E83C-3ED1-5353-4346E6F632AD}"/>
              </a:ext>
            </a:extLst>
          </p:cNvPr>
          <p:cNvSpPr txBox="1"/>
          <p:nvPr/>
        </p:nvSpPr>
        <p:spPr>
          <a:xfrm>
            <a:off x="9422567" y="3137124"/>
            <a:ext cx="1772024" cy="369332"/>
          </a:xfrm>
          <a:prstGeom prst="rect">
            <a:avLst/>
          </a:prstGeom>
          <a:noFill/>
        </p:spPr>
        <p:txBody>
          <a:bodyPr wrap="none" rtlCol="0">
            <a:spAutoFit/>
          </a:bodyPr>
          <a:lstStyle/>
          <a:p>
            <a:r>
              <a:rPr lang="en-US" dirty="0"/>
              <a:t>Geometric Mean</a:t>
            </a:r>
          </a:p>
        </p:txBody>
      </p:sp>
      <p:sp>
        <p:nvSpPr>
          <p:cNvPr id="26" name="TextBox 25">
            <a:extLst>
              <a:ext uri="{FF2B5EF4-FFF2-40B4-BE49-F238E27FC236}">
                <a16:creationId xmlns:a16="http://schemas.microsoft.com/office/drawing/2014/main" id="{CE637943-D23E-FE84-52ED-3B2D78A58CF7}"/>
              </a:ext>
            </a:extLst>
          </p:cNvPr>
          <p:cNvSpPr txBox="1"/>
          <p:nvPr/>
        </p:nvSpPr>
        <p:spPr>
          <a:xfrm>
            <a:off x="8564289" y="5456968"/>
            <a:ext cx="3718903" cy="369332"/>
          </a:xfrm>
          <a:prstGeom prst="rect">
            <a:avLst/>
          </a:prstGeom>
          <a:noFill/>
        </p:spPr>
        <p:txBody>
          <a:bodyPr wrap="none" rtlCol="0">
            <a:spAutoFit/>
          </a:bodyPr>
          <a:lstStyle/>
          <a:p>
            <a:r>
              <a:rPr lang="en-US" dirty="0"/>
              <a:t>Probability Adjusted Geometric Mean</a:t>
            </a:r>
          </a:p>
        </p:txBody>
      </p:sp>
      <p:pic>
        <p:nvPicPr>
          <p:cNvPr id="35" name="Picture 34" descr="Chart, surface chart&#10;&#10;Description automatically generated">
            <a:extLst>
              <a:ext uri="{FF2B5EF4-FFF2-40B4-BE49-F238E27FC236}">
                <a16:creationId xmlns:a16="http://schemas.microsoft.com/office/drawing/2014/main" id="{D69307FC-071A-8447-8056-3C6F165216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4141" y="1377022"/>
            <a:ext cx="2359198" cy="1821955"/>
          </a:xfrm>
          <a:prstGeom prst="rect">
            <a:avLst/>
          </a:prstGeom>
        </p:spPr>
      </p:pic>
      <p:pic>
        <p:nvPicPr>
          <p:cNvPr id="36" name="Picture 35">
            <a:extLst>
              <a:ext uri="{FF2B5EF4-FFF2-40B4-BE49-F238E27FC236}">
                <a16:creationId xmlns:a16="http://schemas.microsoft.com/office/drawing/2014/main" id="{C4794A43-5173-F4FA-5ABF-B7B395F4DCA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244141" y="3635013"/>
            <a:ext cx="2359198" cy="1821954"/>
          </a:xfrm>
          <a:prstGeom prst="rect">
            <a:avLst/>
          </a:prstGeom>
        </p:spPr>
      </p:pic>
      <p:sp>
        <p:nvSpPr>
          <p:cNvPr id="197" name="Footer Placeholder 196">
            <a:extLst>
              <a:ext uri="{FF2B5EF4-FFF2-40B4-BE49-F238E27FC236}">
                <a16:creationId xmlns:a16="http://schemas.microsoft.com/office/drawing/2014/main" id="{DCB3FF5D-575C-ACC4-F130-5B295024C36C}"/>
              </a:ext>
            </a:extLst>
          </p:cNvPr>
          <p:cNvSpPr>
            <a:spLocks noGrp="1"/>
          </p:cNvSpPr>
          <p:nvPr>
            <p:ph type="ftr" sz="quarter" idx="11"/>
          </p:nvPr>
        </p:nvSpPr>
        <p:spPr/>
        <p:txBody>
          <a:bodyPr/>
          <a:lstStyle/>
          <a:p>
            <a:r>
              <a:rPr lang="en-US"/>
              <a:t>Multimodal skin lesion classification with data scarcity problem</a:t>
            </a:r>
          </a:p>
        </p:txBody>
      </p:sp>
      <p:sp>
        <p:nvSpPr>
          <p:cNvPr id="24" name="InSlideAnimateShape8e5c0bf9-fce6-407e-9d8c-16c9b28cb4c2">
            <a:extLst>
              <a:ext uri="{FF2B5EF4-FFF2-40B4-BE49-F238E27FC236}">
                <a16:creationId xmlns:a16="http://schemas.microsoft.com/office/drawing/2014/main" id="{CBFB819B-A594-43F6-FC65-27B36FD31B9C}"/>
              </a:ext>
            </a:extLst>
          </p:cNvPr>
          <p:cNvSpPr/>
          <p:nvPr/>
        </p:nvSpPr>
        <p:spPr>
          <a:xfrm rot="8172122">
            <a:off x="9141922" y="1291318"/>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nSlideAnimateShape8af846c6-5ae0-44dc-ad35-9d93945ca8b0">
            <a:extLst>
              <a:ext uri="{FF2B5EF4-FFF2-40B4-BE49-F238E27FC236}">
                <a16:creationId xmlns:a16="http://schemas.microsoft.com/office/drawing/2014/main" id="{6B70EEC2-A6E1-7E31-C102-495891695998}"/>
              </a:ext>
            </a:extLst>
          </p:cNvPr>
          <p:cNvSpPr/>
          <p:nvPr/>
        </p:nvSpPr>
        <p:spPr>
          <a:xfrm rot="18496648">
            <a:off x="11488671" y="2592220"/>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nSlideAnimateShape1cd94b17-c8db-4748-9c18-da5225ee9f0f">
            <a:extLst>
              <a:ext uri="{FF2B5EF4-FFF2-40B4-BE49-F238E27FC236}">
                <a16:creationId xmlns:a16="http://schemas.microsoft.com/office/drawing/2014/main" id="{91098896-BFA7-8827-2591-C997A0DAAA15}"/>
              </a:ext>
            </a:extLst>
          </p:cNvPr>
          <p:cNvSpPr/>
          <p:nvPr/>
        </p:nvSpPr>
        <p:spPr>
          <a:xfrm rot="16200000">
            <a:off x="1112759" y="5851247"/>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nSlideAnimateShapeb443ab05-7b30-4c20-9183-587630e2bec6">
            <a:extLst>
              <a:ext uri="{FF2B5EF4-FFF2-40B4-BE49-F238E27FC236}">
                <a16:creationId xmlns:a16="http://schemas.microsoft.com/office/drawing/2014/main" id="{E32B77F0-547A-C384-0695-89E4E4B1D683}"/>
              </a:ext>
            </a:extLst>
          </p:cNvPr>
          <p:cNvSpPr/>
          <p:nvPr/>
        </p:nvSpPr>
        <p:spPr>
          <a:xfrm rot="8203466">
            <a:off x="9682565" y="3681506"/>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nSlideAnimateShape378994f5-5dae-4a9d-9af1-4a347b6b50af">
            <a:extLst>
              <a:ext uri="{FF2B5EF4-FFF2-40B4-BE49-F238E27FC236}">
                <a16:creationId xmlns:a16="http://schemas.microsoft.com/office/drawing/2014/main" id="{3BEF461A-7781-8EF0-C8CC-422EBEEAF2CB}"/>
              </a:ext>
            </a:extLst>
          </p:cNvPr>
          <p:cNvSpPr/>
          <p:nvPr/>
        </p:nvSpPr>
        <p:spPr>
          <a:xfrm rot="16200000">
            <a:off x="1112812" y="4014115"/>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nSlideAnimateShape84aa1c99-5db2-445d-9d27-4f597ef5c8ef">
            <a:extLst>
              <a:ext uri="{FF2B5EF4-FFF2-40B4-BE49-F238E27FC236}">
                <a16:creationId xmlns:a16="http://schemas.microsoft.com/office/drawing/2014/main" id="{599E75AF-F18E-2816-B453-86804145045E}"/>
              </a:ext>
            </a:extLst>
          </p:cNvPr>
          <p:cNvSpPr/>
          <p:nvPr/>
        </p:nvSpPr>
        <p:spPr>
          <a:xfrm rot="8203466">
            <a:off x="5602449" y="3002034"/>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ptLabsAgenda_&amp;^@BeamShapeBackground_&amp;^@2023041414552447170">
            <a:extLst>
              <a:ext uri="{FF2B5EF4-FFF2-40B4-BE49-F238E27FC236}">
                <a16:creationId xmlns:a16="http://schemas.microsoft.com/office/drawing/2014/main" id="{71ABB6F3-C971-A649-7B6E-A4200EB6C57B}"/>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 name="Slide Number Placeholder 7">
            <a:extLst>
              <a:ext uri="{FF2B5EF4-FFF2-40B4-BE49-F238E27FC236}">
                <a16:creationId xmlns:a16="http://schemas.microsoft.com/office/drawing/2014/main" id="{3CE589FE-0858-52A6-7B6C-AEBC0DC3C6D5}"/>
              </a:ext>
            </a:extLst>
          </p:cNvPr>
          <p:cNvSpPr>
            <a:spLocks noGrp="1"/>
          </p:cNvSpPr>
          <p:nvPr>
            <p:ph type="sldNum" sz="quarter" idx="12"/>
          </p:nvPr>
        </p:nvSpPr>
        <p:spPr/>
        <p:txBody>
          <a:bodyPr/>
          <a:lstStyle/>
          <a:p>
            <a:fld id="{6DCCA1CE-54D3-4B1F-BAFE-BDD10B4D91A3}" type="slidenum">
              <a:rPr lang="en-US" smtClean="0"/>
              <a:pPr/>
              <a:t>38</a:t>
            </a:fld>
            <a:r>
              <a:rPr lang="en-US"/>
              <a:t>/52</a:t>
            </a:r>
            <a:endParaRPr lang="en-US" dirty="0"/>
          </a:p>
        </p:txBody>
      </p:sp>
      <p:sp>
        <p:nvSpPr>
          <p:cNvPr id="212" name="PptLabsAgenda_&amp;^@BeamShapeText_&amp;^@Introduction_2">
            <a:extLst>
              <a:ext uri="{FF2B5EF4-FFF2-40B4-BE49-F238E27FC236}">
                <a16:creationId xmlns:a16="http://schemas.microsoft.com/office/drawing/2014/main" id="{B49142F7-A5F9-E7EE-3BA9-A1F14676F77F}"/>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213" name="PptLabsAgenda_&amp;^@BeamShapeText_&amp;^@Introduction_2">
            <a:extLst>
              <a:ext uri="{FF2B5EF4-FFF2-40B4-BE49-F238E27FC236}">
                <a16:creationId xmlns:a16="http://schemas.microsoft.com/office/drawing/2014/main" id="{23DD12C6-7CC4-15D4-5387-AEC3BF501648}"/>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214" name="PptLabsAgenda_&amp;^@BeamShapeText_&amp;^@Introduction_2">
            <a:extLst>
              <a:ext uri="{FF2B5EF4-FFF2-40B4-BE49-F238E27FC236}">
                <a16:creationId xmlns:a16="http://schemas.microsoft.com/office/drawing/2014/main" id="{9CC78AAE-910E-C595-3DE0-866A0C4ED067}"/>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215" name="PptLabsAgenda_&amp;^@BeamShapeText_&amp;^@Introduction_2">
            <a:extLst>
              <a:ext uri="{FF2B5EF4-FFF2-40B4-BE49-F238E27FC236}">
                <a16:creationId xmlns:a16="http://schemas.microsoft.com/office/drawing/2014/main" id="{A15CA5A5-425E-F18C-7497-D2DE6C9C074A}"/>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216" name="Oval 4">
            <a:extLst>
              <a:ext uri="{FF2B5EF4-FFF2-40B4-BE49-F238E27FC236}">
                <a16:creationId xmlns:a16="http://schemas.microsoft.com/office/drawing/2014/main" id="{B693056E-58C5-6667-D77B-7C7340E629E2}"/>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5">
            <a:extLst>
              <a:ext uri="{FF2B5EF4-FFF2-40B4-BE49-F238E27FC236}">
                <a16:creationId xmlns:a16="http://schemas.microsoft.com/office/drawing/2014/main" id="{B0CE0360-9C23-0CF0-C490-C016A13169A6}"/>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8" name="Oval 6">
            <a:extLst>
              <a:ext uri="{FF2B5EF4-FFF2-40B4-BE49-F238E27FC236}">
                <a16:creationId xmlns:a16="http://schemas.microsoft.com/office/drawing/2014/main" id="{18E88676-5B89-A604-4DCF-8665384E6E35}"/>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9" name="Oval 7">
            <a:extLst>
              <a:ext uri="{FF2B5EF4-FFF2-40B4-BE49-F238E27FC236}">
                <a16:creationId xmlns:a16="http://schemas.microsoft.com/office/drawing/2014/main" id="{8EB52D8F-C57B-71CA-91CA-E355AE7F9934}"/>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0" name="Oval 8">
            <a:extLst>
              <a:ext uri="{FF2B5EF4-FFF2-40B4-BE49-F238E27FC236}">
                <a16:creationId xmlns:a16="http://schemas.microsoft.com/office/drawing/2014/main" id="{C089AB6E-CBAF-14E5-BE55-7725F8171E10}"/>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1" name="Oval 9">
            <a:extLst>
              <a:ext uri="{FF2B5EF4-FFF2-40B4-BE49-F238E27FC236}">
                <a16:creationId xmlns:a16="http://schemas.microsoft.com/office/drawing/2014/main" id="{7518392D-FF46-62DD-3901-014A2CE689B1}"/>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2" name="Oval 10">
            <a:extLst>
              <a:ext uri="{FF2B5EF4-FFF2-40B4-BE49-F238E27FC236}">
                <a16:creationId xmlns:a16="http://schemas.microsoft.com/office/drawing/2014/main" id="{62EA6957-6A18-97C7-B112-4492352CF073}"/>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4">
            <a:extLst>
              <a:ext uri="{FF2B5EF4-FFF2-40B4-BE49-F238E27FC236}">
                <a16:creationId xmlns:a16="http://schemas.microsoft.com/office/drawing/2014/main" id="{36FB3C39-C42B-E0FD-D4E3-A9856C5CCAD7}"/>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5">
            <a:extLst>
              <a:ext uri="{FF2B5EF4-FFF2-40B4-BE49-F238E27FC236}">
                <a16:creationId xmlns:a16="http://schemas.microsoft.com/office/drawing/2014/main" id="{CE01032B-8E99-CF39-3FAC-8986D0510EF7}"/>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5" name="Oval 6">
            <a:extLst>
              <a:ext uri="{FF2B5EF4-FFF2-40B4-BE49-F238E27FC236}">
                <a16:creationId xmlns:a16="http://schemas.microsoft.com/office/drawing/2014/main" id="{ACB8AC76-9B3A-347D-E428-DC25E88CF18C}"/>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7">
            <a:extLst>
              <a:ext uri="{FF2B5EF4-FFF2-40B4-BE49-F238E27FC236}">
                <a16:creationId xmlns:a16="http://schemas.microsoft.com/office/drawing/2014/main" id="{1D8C617B-351F-F07B-8534-E7F2D739B9FD}"/>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7" name="Oval 8">
            <a:extLst>
              <a:ext uri="{FF2B5EF4-FFF2-40B4-BE49-F238E27FC236}">
                <a16:creationId xmlns:a16="http://schemas.microsoft.com/office/drawing/2014/main" id="{319D717A-0B12-40F2-BAE8-35B9333F1A14}"/>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8" name="Oval 9">
            <a:extLst>
              <a:ext uri="{FF2B5EF4-FFF2-40B4-BE49-F238E27FC236}">
                <a16:creationId xmlns:a16="http://schemas.microsoft.com/office/drawing/2014/main" id="{B0AA95B2-6C5F-3D77-35FF-48B5E390E002}"/>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9" name="Oval 9">
            <a:extLst>
              <a:ext uri="{FF2B5EF4-FFF2-40B4-BE49-F238E27FC236}">
                <a16:creationId xmlns:a16="http://schemas.microsoft.com/office/drawing/2014/main" id="{43F35632-AD12-18E4-5AEA-A322A5C52630}"/>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10">
            <a:extLst>
              <a:ext uri="{FF2B5EF4-FFF2-40B4-BE49-F238E27FC236}">
                <a16:creationId xmlns:a16="http://schemas.microsoft.com/office/drawing/2014/main" id="{8964379F-A473-0310-96C3-18EDCD380727}"/>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1" name="Oval 11">
            <a:extLst>
              <a:ext uri="{FF2B5EF4-FFF2-40B4-BE49-F238E27FC236}">
                <a16:creationId xmlns:a16="http://schemas.microsoft.com/office/drawing/2014/main" id="{90F7E873-2A7F-826A-4F57-9F85623C5E41}"/>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3" name="Oval 12">
            <a:extLst>
              <a:ext uri="{FF2B5EF4-FFF2-40B4-BE49-F238E27FC236}">
                <a16:creationId xmlns:a16="http://schemas.microsoft.com/office/drawing/2014/main" id="{B8EE6273-37D8-18B9-FEA3-DC5FFDA15530}"/>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4" name="Oval 13">
            <a:extLst>
              <a:ext uri="{FF2B5EF4-FFF2-40B4-BE49-F238E27FC236}">
                <a16:creationId xmlns:a16="http://schemas.microsoft.com/office/drawing/2014/main" id="{AFF78B6A-7199-6146-2825-64A8CCFD7B74}"/>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5" name="Oval 13">
            <a:extLst>
              <a:ext uri="{FF2B5EF4-FFF2-40B4-BE49-F238E27FC236}">
                <a16:creationId xmlns:a16="http://schemas.microsoft.com/office/drawing/2014/main" id="{C258BCC5-34F3-6198-1EF1-0AAB79F00069}"/>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3">
            <a:extLst>
              <a:ext uri="{FF2B5EF4-FFF2-40B4-BE49-F238E27FC236}">
                <a16:creationId xmlns:a16="http://schemas.microsoft.com/office/drawing/2014/main" id="{8B6CBF8C-74CA-99D7-2029-84C5811F71F4}"/>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9">
            <a:extLst>
              <a:ext uri="{FF2B5EF4-FFF2-40B4-BE49-F238E27FC236}">
                <a16:creationId xmlns:a16="http://schemas.microsoft.com/office/drawing/2014/main" id="{AE5801E6-76A2-A6C8-ABFB-18E30EC089E1}"/>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8" name="Oval 10">
            <a:extLst>
              <a:ext uri="{FF2B5EF4-FFF2-40B4-BE49-F238E27FC236}">
                <a16:creationId xmlns:a16="http://schemas.microsoft.com/office/drawing/2014/main" id="{521042CB-DEB8-3EA9-3B9F-D97967019249}"/>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9" name="Oval 11">
            <a:extLst>
              <a:ext uri="{FF2B5EF4-FFF2-40B4-BE49-F238E27FC236}">
                <a16:creationId xmlns:a16="http://schemas.microsoft.com/office/drawing/2014/main" id="{583567FF-2014-2748-C4FE-AAB9427093A5}"/>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0" name="Oval 12">
            <a:extLst>
              <a:ext uri="{FF2B5EF4-FFF2-40B4-BE49-F238E27FC236}">
                <a16:creationId xmlns:a16="http://schemas.microsoft.com/office/drawing/2014/main" id="{C09D9375-118A-430D-94A5-5CFCB0493CFC}"/>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1" name="Oval 13">
            <a:extLst>
              <a:ext uri="{FF2B5EF4-FFF2-40B4-BE49-F238E27FC236}">
                <a16:creationId xmlns:a16="http://schemas.microsoft.com/office/drawing/2014/main" id="{6FE3BBFE-A4B5-EDA8-B75E-D36A61BE2F92}"/>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2" name="Oval 13">
            <a:extLst>
              <a:ext uri="{FF2B5EF4-FFF2-40B4-BE49-F238E27FC236}">
                <a16:creationId xmlns:a16="http://schemas.microsoft.com/office/drawing/2014/main" id="{1B2F586D-C4CB-BDA6-9054-952C6CEEBEDA}"/>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3" name="Oval 13">
            <a:extLst>
              <a:ext uri="{FF2B5EF4-FFF2-40B4-BE49-F238E27FC236}">
                <a16:creationId xmlns:a16="http://schemas.microsoft.com/office/drawing/2014/main" id="{BB2BB19A-B14B-60BD-E522-037B96F5C855}"/>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4" name="Oval 9">
            <a:extLst>
              <a:ext uri="{FF2B5EF4-FFF2-40B4-BE49-F238E27FC236}">
                <a16:creationId xmlns:a16="http://schemas.microsoft.com/office/drawing/2014/main" id="{7707D51F-B5BC-7BF5-13C1-386F5B991ECA}"/>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5" name="Oval 10">
            <a:extLst>
              <a:ext uri="{FF2B5EF4-FFF2-40B4-BE49-F238E27FC236}">
                <a16:creationId xmlns:a16="http://schemas.microsoft.com/office/drawing/2014/main" id="{94C768BE-DE90-F717-4057-C0287C2B14D9}"/>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6" name="Oval 11">
            <a:extLst>
              <a:ext uri="{FF2B5EF4-FFF2-40B4-BE49-F238E27FC236}">
                <a16:creationId xmlns:a16="http://schemas.microsoft.com/office/drawing/2014/main" id="{CD0859AE-0B42-7E79-8355-6DEB43253ED0}"/>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7" name="Oval 12">
            <a:extLst>
              <a:ext uri="{FF2B5EF4-FFF2-40B4-BE49-F238E27FC236}">
                <a16:creationId xmlns:a16="http://schemas.microsoft.com/office/drawing/2014/main" id="{E92057C8-6064-F2A0-CD11-C58A256010C7}"/>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8" name="Oval 13">
            <a:extLst>
              <a:ext uri="{FF2B5EF4-FFF2-40B4-BE49-F238E27FC236}">
                <a16:creationId xmlns:a16="http://schemas.microsoft.com/office/drawing/2014/main" id="{4528473B-90E2-0040-F968-E62D2B050655}"/>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9" name="Oval 13">
            <a:extLst>
              <a:ext uri="{FF2B5EF4-FFF2-40B4-BE49-F238E27FC236}">
                <a16:creationId xmlns:a16="http://schemas.microsoft.com/office/drawing/2014/main" id="{BE7F5D7A-E746-6A0D-35CD-91E8722FBDCA}"/>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0" name="Oval 13">
            <a:extLst>
              <a:ext uri="{FF2B5EF4-FFF2-40B4-BE49-F238E27FC236}">
                <a16:creationId xmlns:a16="http://schemas.microsoft.com/office/drawing/2014/main" id="{836163B6-FAA7-B61A-4543-F573F9E767DD}"/>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1" name="Oval 11">
            <a:extLst>
              <a:ext uri="{FF2B5EF4-FFF2-40B4-BE49-F238E27FC236}">
                <a16:creationId xmlns:a16="http://schemas.microsoft.com/office/drawing/2014/main" id="{A7E5FE0F-E32D-B3C6-D4FB-630562FF3750}"/>
              </a:ext>
            </a:extLst>
          </p:cNvPr>
          <p:cNvSpPr>
            <a:spLocks/>
          </p:cNvSpPr>
          <p:nvPr/>
        </p:nvSpPr>
        <p:spPr>
          <a:xfrm>
            <a:off x="9402273"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2" name="Oval 12">
            <a:extLst>
              <a:ext uri="{FF2B5EF4-FFF2-40B4-BE49-F238E27FC236}">
                <a16:creationId xmlns:a16="http://schemas.microsoft.com/office/drawing/2014/main" id="{01C21EE2-3E83-9566-F49F-748D4DDB998C}"/>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3" name="Oval 13">
            <a:extLst>
              <a:ext uri="{FF2B5EF4-FFF2-40B4-BE49-F238E27FC236}">
                <a16:creationId xmlns:a16="http://schemas.microsoft.com/office/drawing/2014/main" id="{AC2374E2-0210-3A73-D9D8-7DB86B8D9542}"/>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4" name="Oval 12">
            <a:extLst>
              <a:ext uri="{FF2B5EF4-FFF2-40B4-BE49-F238E27FC236}">
                <a16:creationId xmlns:a16="http://schemas.microsoft.com/office/drawing/2014/main" id="{A69CF589-6509-11FC-8172-A98EE7947A93}"/>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5" name="Oval 13">
            <a:extLst>
              <a:ext uri="{FF2B5EF4-FFF2-40B4-BE49-F238E27FC236}">
                <a16:creationId xmlns:a16="http://schemas.microsoft.com/office/drawing/2014/main" id="{464F876F-C015-7F33-F730-3BC81F27D869}"/>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6" name="Oval 13">
            <a:extLst>
              <a:ext uri="{FF2B5EF4-FFF2-40B4-BE49-F238E27FC236}">
                <a16:creationId xmlns:a16="http://schemas.microsoft.com/office/drawing/2014/main" id="{1BA0D8F9-0E14-834D-8F1B-1B56E533E5B2}"/>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7" name="Oval 13">
            <a:extLst>
              <a:ext uri="{FF2B5EF4-FFF2-40B4-BE49-F238E27FC236}">
                <a16:creationId xmlns:a16="http://schemas.microsoft.com/office/drawing/2014/main" id="{FF363DE5-214C-0A7F-AEA6-69A63E655116}"/>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8" name="Oval 13">
            <a:extLst>
              <a:ext uri="{FF2B5EF4-FFF2-40B4-BE49-F238E27FC236}">
                <a16:creationId xmlns:a16="http://schemas.microsoft.com/office/drawing/2014/main" id="{5BCB67C1-D601-2095-3A00-7FF31976A5E5}"/>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9" name="Oval 13">
            <a:extLst>
              <a:ext uri="{FF2B5EF4-FFF2-40B4-BE49-F238E27FC236}">
                <a16:creationId xmlns:a16="http://schemas.microsoft.com/office/drawing/2014/main" id="{5DF4D484-63F1-FA0B-4639-29281E237953}"/>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0" name="Oval 13">
            <a:extLst>
              <a:ext uri="{FF2B5EF4-FFF2-40B4-BE49-F238E27FC236}">
                <a16:creationId xmlns:a16="http://schemas.microsoft.com/office/drawing/2014/main" id="{246C4695-B99E-AEC8-F52C-4404FA750C8C}"/>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1" name="Oval 13">
            <a:extLst>
              <a:ext uri="{FF2B5EF4-FFF2-40B4-BE49-F238E27FC236}">
                <a16:creationId xmlns:a16="http://schemas.microsoft.com/office/drawing/2014/main" id="{D4DD4915-EC1F-DA6A-4E8E-2C7DFDF12E77}"/>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2" name="Oval 13">
            <a:extLst>
              <a:ext uri="{FF2B5EF4-FFF2-40B4-BE49-F238E27FC236}">
                <a16:creationId xmlns:a16="http://schemas.microsoft.com/office/drawing/2014/main" id="{A3603C2D-D93C-2B4F-1C95-ADC985187BAA}"/>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2435556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2.177556E-06 -0.1339408 2.177556E-06 -0.1339408 4.355113E-06 -0.2678816 E" pathEditMode="relative" ptsTypes="">
                                      <p:cBhvr>
                                        <p:cTn id="11" dur="500" fill="hold"/>
                                        <p:tgtEl>
                                          <p:spTgt spid="28"/>
                                        </p:tgtEl>
                                        <p:attrNameLst>
                                          <p:attrName>ppt_x</p:attrName>
                                          <p:attrName>ppt_y</p:attrName>
                                        </p:attrNameLst>
                                      </p:cBhvr>
                                    </p:animMotion>
                                  </p:childTnLst>
                                </p:cTn>
                              </p:par>
                              <p:par>
                                <p:cTn id="12" presetID="8" presetClass="emph" presetSubtype="0" fill="hold" grpId="1" nodeType="withEffect">
                                  <p:stCondLst>
                                    <p:cond delay="0"/>
                                  </p:stCondLst>
                                  <p:childTnLst>
                                    <p:animRot by="-157775">
                                      <p:cBhvr>
                                        <p:cTn id="13" dur="500" fill="hold"/>
                                        <p:tgtEl>
                                          <p:spTgt spid="28"/>
                                        </p:tgtEl>
                                        <p:attrNameLst>
                                          <p:attrName>r</p:attrName>
                                        </p:attrNameLst>
                                      </p:cBhvr>
                                    </p:animRo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0" presetClass="exit" presetSubtype="0" fill="hold" grpId="2" nodeType="withEffect">
                                  <p:stCondLst>
                                    <p:cond delay="0"/>
                                  </p:stCondLst>
                                  <p:childTnLst>
                                    <p:animEffect transition="out" filter="fade">
                                      <p:cBhvr>
                                        <p:cTn id="18" dur="500"/>
                                        <p:tgtEl>
                                          <p:spTgt spid="28"/>
                                        </p:tgtEl>
                                      </p:cBhvr>
                                    </p:animEffect>
                                    <p:set>
                                      <p:cBhvr>
                                        <p:cTn id="19" dur="1" fill="hold">
                                          <p:stCondLst>
                                            <p:cond delay="499"/>
                                          </p:stCondLst>
                                        </p:cTn>
                                        <p:tgtEl>
                                          <p:spTgt spid="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fill="hold" grpId="1" nodeType="clickEffect">
                                  <p:stCondLst>
                                    <p:cond delay="0"/>
                                  </p:stCondLst>
                                  <p:childTnLst>
                                    <p:animMotion origin="layout" path="M 0 0 C 0.3292778 -0.1985125 0.3292778 -0.1985125 0.6585556 -0.3970249 E" pathEditMode="relative" ptsTypes="">
                                      <p:cBhvr>
                                        <p:cTn id="23" dur="500" fill="hold"/>
                                        <p:tgtEl>
                                          <p:spTgt spid="30"/>
                                        </p:tgtEl>
                                        <p:attrNameLst>
                                          <p:attrName>ppt_x</p:attrName>
                                          <p:attrName>ppt_y</p:attrName>
                                        </p:attrNameLst>
                                      </p:cBhvr>
                                    </p:animMotion>
                                  </p:childTnLst>
                                </p:cTn>
                              </p:par>
                              <p:par>
                                <p:cTn id="24" presetID="8" presetClass="emph" presetSubtype="0" fill="hold" grpId="2" nodeType="withEffect">
                                  <p:stCondLst>
                                    <p:cond delay="0"/>
                                  </p:stCondLst>
                                  <p:childTnLst>
                                    <p:animRot by="-8027878">
                                      <p:cBhvr>
                                        <p:cTn id="25" dur="500" fill="hold"/>
                                        <p:tgtEl>
                                          <p:spTgt spid="30"/>
                                        </p:tgtEl>
                                        <p:attrNameLst>
                                          <p:attrName>r</p:attrName>
                                        </p:attrNameLst>
                                      </p:cBhvr>
                                    </p:animRo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0" presetClass="exit" presetSubtype="0" fill="hold" grpId="3" nodeType="withEffect">
                                  <p:stCondLst>
                                    <p:cond delay="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fill="hold" grpId="1" nodeType="clickEffect">
                                  <p:stCondLst>
                                    <p:cond delay="0"/>
                                  </p:stCondLst>
                                  <p:childTnLst>
                                    <p:animMotion origin="layout" path="M 0 0 C 0.09624135 0.09484558 0.09624135 0.09484558 0.1924827 0.1896912 E" pathEditMode="relative" ptsTypes="">
                                      <p:cBhvr>
                                        <p:cTn id="35" dur="500" fill="hold"/>
                                        <p:tgtEl>
                                          <p:spTgt spid="24"/>
                                        </p:tgtEl>
                                        <p:attrNameLst>
                                          <p:attrName>ppt_x</p:attrName>
                                          <p:attrName>ppt_y</p:attrName>
                                        </p:attrNameLst>
                                      </p:cBhvr>
                                    </p:animMotion>
                                  </p:childTnLst>
                                </p:cTn>
                              </p:par>
                              <p:par>
                                <p:cTn id="36" presetID="8" presetClass="emph" presetSubtype="0" fill="hold" grpId="2" nodeType="withEffect">
                                  <p:stCondLst>
                                    <p:cond delay="0"/>
                                  </p:stCondLst>
                                  <p:childTnLst>
                                    <p:animRot by="10324526">
                                      <p:cBhvr>
                                        <p:cTn id="37" dur="500" fill="hold"/>
                                        <p:tgtEl>
                                          <p:spTgt spid="24"/>
                                        </p:tgtEl>
                                        <p:attrNameLst>
                                          <p:attrName>r</p:attrName>
                                        </p:attrNameLst>
                                      </p:cBhvr>
                                    </p:animRo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0" presetClass="exit" presetSubtype="0" fill="hold" grpId="3" nodeType="withEffect">
                                  <p:stCondLst>
                                    <p:cond delay="0"/>
                                  </p:stCondLst>
                                  <p:childTnLst>
                                    <p:animEffect transition="out" filter="fade">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path" presetSubtype="0" fill="hold" grpId="1" nodeType="clickEffect">
                                  <p:stCondLst>
                                    <p:cond delay="0"/>
                                  </p:stCondLst>
                                  <p:childTnLst>
                                    <p:animMotion origin="layout" path="M 0 0 C -0.2413969 0.02987855 -0.2413969 0.02987855 -0.4827938 0.05975709 E" pathEditMode="relative" ptsTypes="">
                                      <p:cBhvr>
                                        <p:cTn id="47" dur="500" fill="hold"/>
                                        <p:tgtEl>
                                          <p:spTgt spid="27"/>
                                        </p:tgtEl>
                                        <p:attrNameLst>
                                          <p:attrName>ppt_x</p:attrName>
                                          <p:attrName>ppt_y</p:attrName>
                                        </p:attrNameLst>
                                      </p:cBhvr>
                                    </p:animMotion>
                                  </p:childTnLst>
                                </p:cTn>
                              </p:par>
                              <p:par>
                                <p:cTn id="48" presetID="8" presetClass="emph" presetSubtype="0" fill="hold" grpId="2" nodeType="withEffect">
                                  <p:stCondLst>
                                    <p:cond delay="0"/>
                                  </p:stCondLst>
                                  <p:childTnLst>
                                    <p:animRot by="-10293182">
                                      <p:cBhvr>
                                        <p:cTn id="49" dur="500" fill="hold"/>
                                        <p:tgtEl>
                                          <p:spTgt spid="27"/>
                                        </p:tgtEl>
                                        <p:attrNameLst>
                                          <p:attrName>r</p:attrName>
                                        </p:attrNameLst>
                                      </p:cBhvr>
                                    </p:animRo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0" presetClass="exit" presetSubtype="0" fill="hold" grpId="3" nodeType="withEffect">
                                  <p:stCondLst>
                                    <p:cond delay="0"/>
                                  </p:stCondLst>
                                  <p:childTnLst>
                                    <p:animEffect transition="out" filter="fade">
                                      <p:cBhvr>
                                        <p:cTn id="54" dur="500"/>
                                        <p:tgtEl>
                                          <p:spTgt spid="27"/>
                                        </p:tgtEl>
                                      </p:cBhvr>
                                    </p:animEffect>
                                    <p:set>
                                      <p:cBhvr>
                                        <p:cTn id="55" dur="1" fill="hold">
                                          <p:stCondLst>
                                            <p:cond delay="499"/>
                                          </p:stCondLst>
                                        </p:cTn>
                                        <p:tgtEl>
                                          <p:spTgt spid="2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fill="hold" grpId="1" nodeType="clickEffect">
                                  <p:stCondLst>
                                    <p:cond delay="0"/>
                                  </p:stCondLst>
                                  <p:childTnLst>
                                    <p:animMotion origin="layout" path="M 0 0 C 0.1673276 0.04953862 0.1673276 0.04953862 0.3346552 0.09907724 E" pathEditMode="relative" ptsTypes="">
                                      <p:cBhvr>
                                        <p:cTn id="59" dur="500" fill="hold"/>
                                        <p:tgtEl>
                                          <p:spTgt spid="32"/>
                                        </p:tgtEl>
                                        <p:attrNameLst>
                                          <p:attrName>ppt_x</p:attrName>
                                          <p:attrName>ppt_y</p:attrName>
                                        </p:attrNameLst>
                                      </p:cBhvr>
                                    </p:animMotion>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0" presetClass="exit" presetSubtype="0" fill="hold" grpId="2" nodeType="withEffect">
                                  <p:stCondLst>
                                    <p:cond delay="0"/>
                                  </p:stCondLst>
                                  <p:childTnLst>
                                    <p:animEffect transition="out" filter="fade">
                                      <p:cBhvr>
                                        <p:cTn id="64" dur="500"/>
                                        <p:tgtEl>
                                          <p:spTgt spid="32"/>
                                        </p:tgtEl>
                                      </p:cBhvr>
                                    </p:animEffect>
                                    <p:set>
                                      <p:cBhvr>
                                        <p:cTn id="65"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7" grpId="0" animBg="1"/>
      <p:bldP spid="27" grpId="1" animBg="1"/>
      <p:bldP spid="27" grpId="2" animBg="1"/>
      <p:bldP spid="27" grpId="3" animBg="1"/>
      <p:bldP spid="28" grpId="0" animBg="1"/>
      <p:bldP spid="28" grpId="1" animBg="1"/>
      <p:bldP spid="28" grpId="2" animBg="1"/>
      <p:bldP spid="28" grpId="3" animBg="1"/>
      <p:bldP spid="29" grpId="0" animBg="1"/>
      <p:bldP spid="30" grpId="0" animBg="1"/>
      <p:bldP spid="30" grpId="1" animBg="1"/>
      <p:bldP spid="30" grpId="2" animBg="1"/>
      <p:bldP spid="30" grpId="3" animBg="1"/>
      <p:bldP spid="32" grpId="0" animBg="1"/>
      <p:bldP spid="32" grpId="1" animBg="1"/>
      <p:bldP spid="32"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3600" dirty="0">
                <a:solidFill>
                  <a:schemeClr val="bg1"/>
                </a:solidFill>
              </a:rPr>
            </a:br>
            <a:r>
              <a:rPr lang="en-US" sz="2000" dirty="0">
                <a:solidFill>
                  <a:schemeClr val="bg1"/>
                </a:solidFill>
              </a:rPr>
              <a:t>Combining probabilities from CNN and elicited model (Algorithm)</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07BB619F-EE05-44B0-84FA-813D2991EF02}" type="datetime1">
              <a:rPr lang="en-US" smtClean="0"/>
              <a:t>16-May-23</a:t>
            </a:fld>
            <a:endParaRPr lang="en-US" dirty="0"/>
          </a:p>
        </p:txBody>
      </p:sp>
      <p:pic>
        <p:nvPicPr>
          <p:cNvPr id="4" name="Picture 3">
            <a:extLst>
              <a:ext uri="{FF2B5EF4-FFF2-40B4-BE49-F238E27FC236}">
                <a16:creationId xmlns:a16="http://schemas.microsoft.com/office/drawing/2014/main" id="{E44DB54F-953C-CBB3-6A64-C39F2584B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43" y="1359562"/>
            <a:ext cx="5271052" cy="5052687"/>
          </a:xfrm>
          <a:prstGeom prst="rect">
            <a:avLst/>
          </a:prstGeom>
        </p:spPr>
      </p:pic>
      <p:sp>
        <p:nvSpPr>
          <p:cNvPr id="5" name="Rounded Rectangle 10">
            <a:extLst>
              <a:ext uri="{FF2B5EF4-FFF2-40B4-BE49-F238E27FC236}">
                <a16:creationId xmlns:a16="http://schemas.microsoft.com/office/drawing/2014/main" id="{9CD7EB3D-BC55-E0B5-2FE2-C5630D5FF420}"/>
              </a:ext>
            </a:extLst>
          </p:cNvPr>
          <p:cNvSpPr/>
          <p:nvPr/>
        </p:nvSpPr>
        <p:spPr>
          <a:xfrm>
            <a:off x="8153400" y="3506429"/>
            <a:ext cx="2890770" cy="758952"/>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0"/>
              </a:rPr>
              <a:t>Collecting data to validate the approach</a:t>
            </a:r>
          </a:p>
        </p:txBody>
      </p:sp>
      <p:sp>
        <p:nvSpPr>
          <p:cNvPr id="49" name="Footer Placeholder 48">
            <a:extLst>
              <a:ext uri="{FF2B5EF4-FFF2-40B4-BE49-F238E27FC236}">
                <a16:creationId xmlns:a16="http://schemas.microsoft.com/office/drawing/2014/main" id="{1CB7444F-DD21-4A99-89B2-24E01997ACC7}"/>
              </a:ext>
            </a:extLst>
          </p:cNvPr>
          <p:cNvSpPr>
            <a:spLocks noGrp="1"/>
          </p:cNvSpPr>
          <p:nvPr>
            <p:ph type="ftr" sz="quarter" idx="11"/>
          </p:nvPr>
        </p:nvSpPr>
        <p:spPr/>
        <p:txBody>
          <a:bodyPr/>
          <a:lstStyle/>
          <a:p>
            <a:r>
              <a:rPr lang="en-US"/>
              <a:t>Multimodal skin lesion classification with data scarcity problem</a:t>
            </a:r>
          </a:p>
        </p:txBody>
      </p:sp>
      <p:sp>
        <p:nvSpPr>
          <p:cNvPr id="3" name="InSlideAnimateShape69441f60-625c-4ef1-8737-761ca8f1b744">
            <a:extLst>
              <a:ext uri="{FF2B5EF4-FFF2-40B4-BE49-F238E27FC236}">
                <a16:creationId xmlns:a16="http://schemas.microsoft.com/office/drawing/2014/main" id="{281CB313-5E93-CA21-9907-E42C09AB26D5}"/>
              </a:ext>
            </a:extLst>
          </p:cNvPr>
          <p:cNvSpPr>
            <a:spLocks/>
          </p:cNvSpPr>
          <p:nvPr/>
        </p:nvSpPr>
        <p:spPr>
          <a:xfrm>
            <a:off x="2328301" y="3937518"/>
            <a:ext cx="4960393" cy="814874"/>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nSlideAnimateShape8bf56d66-3d3e-4b43-839b-343e039db08d">
            <a:extLst>
              <a:ext uri="{FF2B5EF4-FFF2-40B4-BE49-F238E27FC236}">
                <a16:creationId xmlns:a16="http://schemas.microsoft.com/office/drawing/2014/main" id="{698CA453-E482-9E06-B3BA-E0FA69ECE174}"/>
              </a:ext>
            </a:extLst>
          </p:cNvPr>
          <p:cNvSpPr>
            <a:spLocks/>
          </p:cNvSpPr>
          <p:nvPr/>
        </p:nvSpPr>
        <p:spPr>
          <a:xfrm>
            <a:off x="2328301" y="5710336"/>
            <a:ext cx="4955798" cy="48519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nSlideAnimateShapece70f387-8a56-491c-88a2-083de571a37f">
            <a:extLst>
              <a:ext uri="{FF2B5EF4-FFF2-40B4-BE49-F238E27FC236}">
                <a16:creationId xmlns:a16="http://schemas.microsoft.com/office/drawing/2014/main" id="{D689870D-EB19-EB83-F74F-8D9094C9C106}"/>
              </a:ext>
            </a:extLst>
          </p:cNvPr>
          <p:cNvSpPr>
            <a:spLocks/>
          </p:cNvSpPr>
          <p:nvPr/>
        </p:nvSpPr>
        <p:spPr>
          <a:xfrm>
            <a:off x="2328300" y="4771052"/>
            <a:ext cx="4955798" cy="36512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nSlideAnimateShape09876b02-0953-4ff5-b8ba-2cbc34dd9ed8">
            <a:extLst>
              <a:ext uri="{FF2B5EF4-FFF2-40B4-BE49-F238E27FC236}">
                <a16:creationId xmlns:a16="http://schemas.microsoft.com/office/drawing/2014/main" id="{101FDE3E-421D-544F-DE51-8E23935B485F}"/>
              </a:ext>
            </a:extLst>
          </p:cNvPr>
          <p:cNvSpPr>
            <a:spLocks/>
          </p:cNvSpPr>
          <p:nvPr/>
        </p:nvSpPr>
        <p:spPr>
          <a:xfrm>
            <a:off x="2328300" y="5111297"/>
            <a:ext cx="4955798" cy="38378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ptLabsAgenda_&amp;^@BeamShapeBackground_&amp;^@2023041414552447170">
            <a:extLst>
              <a:ext uri="{FF2B5EF4-FFF2-40B4-BE49-F238E27FC236}">
                <a16:creationId xmlns:a16="http://schemas.microsoft.com/office/drawing/2014/main" id="{46346D68-02AC-9481-5F39-8682549134CA}"/>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 name="Slide Number Placeholder 10">
            <a:extLst>
              <a:ext uri="{FF2B5EF4-FFF2-40B4-BE49-F238E27FC236}">
                <a16:creationId xmlns:a16="http://schemas.microsoft.com/office/drawing/2014/main" id="{503C63E6-A086-F8C1-2AB3-B9EC98AD6478}"/>
              </a:ext>
            </a:extLst>
          </p:cNvPr>
          <p:cNvSpPr>
            <a:spLocks noGrp="1"/>
          </p:cNvSpPr>
          <p:nvPr>
            <p:ph type="sldNum" sz="quarter" idx="12"/>
          </p:nvPr>
        </p:nvSpPr>
        <p:spPr/>
        <p:txBody>
          <a:bodyPr/>
          <a:lstStyle/>
          <a:p>
            <a:fld id="{6DCCA1CE-54D3-4B1F-BAFE-BDD10B4D91A3}" type="slidenum">
              <a:rPr lang="en-US" smtClean="0"/>
              <a:pPr/>
              <a:t>39</a:t>
            </a:fld>
            <a:r>
              <a:rPr lang="en-US"/>
              <a:t>/52</a:t>
            </a:r>
            <a:endParaRPr lang="en-US" dirty="0"/>
          </a:p>
        </p:txBody>
      </p:sp>
      <p:sp>
        <p:nvSpPr>
          <p:cNvPr id="63" name="PptLabsAgenda_&amp;^@BeamShapeText_&amp;^@Introduction_2">
            <a:extLst>
              <a:ext uri="{FF2B5EF4-FFF2-40B4-BE49-F238E27FC236}">
                <a16:creationId xmlns:a16="http://schemas.microsoft.com/office/drawing/2014/main" id="{74FD1285-5F67-0230-8D0B-10B9AAABB8E0}"/>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92" name="PptLabsAgenda_&amp;^@BeamShapeText_&amp;^@Introduction_2">
            <a:extLst>
              <a:ext uri="{FF2B5EF4-FFF2-40B4-BE49-F238E27FC236}">
                <a16:creationId xmlns:a16="http://schemas.microsoft.com/office/drawing/2014/main" id="{09E08DCE-2C66-C775-86A7-5959AA6FB27E}"/>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93" name="PptLabsAgenda_&amp;^@BeamShapeText_&amp;^@Introduction_2">
            <a:extLst>
              <a:ext uri="{FF2B5EF4-FFF2-40B4-BE49-F238E27FC236}">
                <a16:creationId xmlns:a16="http://schemas.microsoft.com/office/drawing/2014/main" id="{3F6C21D1-32C0-C4D0-B615-19AABD3230D8}"/>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94" name="PptLabsAgenda_&amp;^@BeamShapeText_&amp;^@Introduction_2">
            <a:extLst>
              <a:ext uri="{FF2B5EF4-FFF2-40B4-BE49-F238E27FC236}">
                <a16:creationId xmlns:a16="http://schemas.microsoft.com/office/drawing/2014/main" id="{B4388CB7-4981-3FF4-B07F-A50B671E50DE}"/>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95" name="Oval 4">
            <a:extLst>
              <a:ext uri="{FF2B5EF4-FFF2-40B4-BE49-F238E27FC236}">
                <a16:creationId xmlns:a16="http://schemas.microsoft.com/office/drawing/2014/main" id="{27393563-DF75-5D6D-C194-C1EEA7B0C8E1}"/>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6" name="Oval 5">
            <a:extLst>
              <a:ext uri="{FF2B5EF4-FFF2-40B4-BE49-F238E27FC236}">
                <a16:creationId xmlns:a16="http://schemas.microsoft.com/office/drawing/2014/main" id="{1E4B7067-D2B7-1B97-86BE-13D3D423C834}"/>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7" name="Oval 6">
            <a:extLst>
              <a:ext uri="{FF2B5EF4-FFF2-40B4-BE49-F238E27FC236}">
                <a16:creationId xmlns:a16="http://schemas.microsoft.com/office/drawing/2014/main" id="{07A8391B-3ACA-C942-6159-1D7BC7455484}"/>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8" name="Oval 7">
            <a:extLst>
              <a:ext uri="{FF2B5EF4-FFF2-40B4-BE49-F238E27FC236}">
                <a16:creationId xmlns:a16="http://schemas.microsoft.com/office/drawing/2014/main" id="{8F842229-38EB-86B7-A0D5-E4016ABAAD95}"/>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9" name="Oval 8">
            <a:extLst>
              <a:ext uri="{FF2B5EF4-FFF2-40B4-BE49-F238E27FC236}">
                <a16:creationId xmlns:a16="http://schemas.microsoft.com/office/drawing/2014/main" id="{C0818F46-CB22-F407-64CE-6F3B3F771C51}"/>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0" name="Oval 9">
            <a:extLst>
              <a:ext uri="{FF2B5EF4-FFF2-40B4-BE49-F238E27FC236}">
                <a16:creationId xmlns:a16="http://schemas.microsoft.com/office/drawing/2014/main" id="{7AAE57E9-30E7-C572-0BBD-F9693AEBC3D1}"/>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1" name="Oval 10">
            <a:extLst>
              <a:ext uri="{FF2B5EF4-FFF2-40B4-BE49-F238E27FC236}">
                <a16:creationId xmlns:a16="http://schemas.microsoft.com/office/drawing/2014/main" id="{09A03203-F451-1083-D06A-BC8DE1C81663}"/>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2" name="Oval 4">
            <a:extLst>
              <a:ext uri="{FF2B5EF4-FFF2-40B4-BE49-F238E27FC236}">
                <a16:creationId xmlns:a16="http://schemas.microsoft.com/office/drawing/2014/main" id="{1A19EE03-B51F-166D-F880-128600BCCBAC}"/>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3" name="Oval 5">
            <a:extLst>
              <a:ext uri="{FF2B5EF4-FFF2-40B4-BE49-F238E27FC236}">
                <a16:creationId xmlns:a16="http://schemas.microsoft.com/office/drawing/2014/main" id="{D7A8C0A3-3E35-13C8-A8BA-C79190CAD5E0}"/>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4" name="Oval 6">
            <a:extLst>
              <a:ext uri="{FF2B5EF4-FFF2-40B4-BE49-F238E27FC236}">
                <a16:creationId xmlns:a16="http://schemas.microsoft.com/office/drawing/2014/main" id="{339E421A-A6CC-FE77-0595-33C7D4C48F9B}"/>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5" name="Oval 7">
            <a:extLst>
              <a:ext uri="{FF2B5EF4-FFF2-40B4-BE49-F238E27FC236}">
                <a16:creationId xmlns:a16="http://schemas.microsoft.com/office/drawing/2014/main" id="{9AFA246C-8856-5A32-D3F2-624D27B03645}"/>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6" name="Oval 8">
            <a:extLst>
              <a:ext uri="{FF2B5EF4-FFF2-40B4-BE49-F238E27FC236}">
                <a16:creationId xmlns:a16="http://schemas.microsoft.com/office/drawing/2014/main" id="{3E996FF3-88CC-2492-EE0D-D2C2E22585D0}"/>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7" name="Oval 9">
            <a:extLst>
              <a:ext uri="{FF2B5EF4-FFF2-40B4-BE49-F238E27FC236}">
                <a16:creationId xmlns:a16="http://schemas.microsoft.com/office/drawing/2014/main" id="{F54142CA-8D05-8175-30AA-DE11CB20958A}"/>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8" name="Oval 9">
            <a:extLst>
              <a:ext uri="{FF2B5EF4-FFF2-40B4-BE49-F238E27FC236}">
                <a16:creationId xmlns:a16="http://schemas.microsoft.com/office/drawing/2014/main" id="{7ED18D6C-21D7-277D-5967-B379C866EC3F}"/>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10">
            <a:extLst>
              <a:ext uri="{FF2B5EF4-FFF2-40B4-BE49-F238E27FC236}">
                <a16:creationId xmlns:a16="http://schemas.microsoft.com/office/drawing/2014/main" id="{FFB63061-F081-0ED6-590E-DE76163AB313}"/>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0" name="Oval 11">
            <a:extLst>
              <a:ext uri="{FF2B5EF4-FFF2-40B4-BE49-F238E27FC236}">
                <a16:creationId xmlns:a16="http://schemas.microsoft.com/office/drawing/2014/main" id="{C092A7E9-3747-6651-919D-B0D637784298}"/>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12">
            <a:extLst>
              <a:ext uri="{FF2B5EF4-FFF2-40B4-BE49-F238E27FC236}">
                <a16:creationId xmlns:a16="http://schemas.microsoft.com/office/drawing/2014/main" id="{0C1FC3BB-AC5E-5B55-7B2E-AB5A671E117D}"/>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2" name="Oval 13">
            <a:extLst>
              <a:ext uri="{FF2B5EF4-FFF2-40B4-BE49-F238E27FC236}">
                <a16:creationId xmlns:a16="http://schemas.microsoft.com/office/drawing/2014/main" id="{4232DB1B-69FF-7CCB-B820-AB600CFBC1B8}"/>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13">
            <a:extLst>
              <a:ext uri="{FF2B5EF4-FFF2-40B4-BE49-F238E27FC236}">
                <a16:creationId xmlns:a16="http://schemas.microsoft.com/office/drawing/2014/main" id="{08160C1E-8705-123C-8482-C546CB54E620}"/>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13">
            <a:extLst>
              <a:ext uri="{FF2B5EF4-FFF2-40B4-BE49-F238E27FC236}">
                <a16:creationId xmlns:a16="http://schemas.microsoft.com/office/drawing/2014/main" id="{CA79FF15-FE58-E950-F63B-A0C79218231B}"/>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5" name="Oval 9">
            <a:extLst>
              <a:ext uri="{FF2B5EF4-FFF2-40B4-BE49-F238E27FC236}">
                <a16:creationId xmlns:a16="http://schemas.microsoft.com/office/drawing/2014/main" id="{58D876C9-0C3D-E479-7C96-E5556E7D8F68}"/>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10">
            <a:extLst>
              <a:ext uri="{FF2B5EF4-FFF2-40B4-BE49-F238E27FC236}">
                <a16:creationId xmlns:a16="http://schemas.microsoft.com/office/drawing/2014/main" id="{93CBDB97-51C2-A4ED-EAD5-27D28C680005}"/>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7" name="Oval 11">
            <a:extLst>
              <a:ext uri="{FF2B5EF4-FFF2-40B4-BE49-F238E27FC236}">
                <a16:creationId xmlns:a16="http://schemas.microsoft.com/office/drawing/2014/main" id="{BCBBD8E3-B0F1-2F64-9315-375E99F44D08}"/>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8" name="Oval 12">
            <a:extLst>
              <a:ext uri="{FF2B5EF4-FFF2-40B4-BE49-F238E27FC236}">
                <a16:creationId xmlns:a16="http://schemas.microsoft.com/office/drawing/2014/main" id="{A3CD36F4-E50A-082B-3B13-20A7B7AE20C0}"/>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9" name="Oval 13">
            <a:extLst>
              <a:ext uri="{FF2B5EF4-FFF2-40B4-BE49-F238E27FC236}">
                <a16:creationId xmlns:a16="http://schemas.microsoft.com/office/drawing/2014/main" id="{FD81FC99-6671-645F-FB5F-B0E7D74FF6E2}"/>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0" name="Oval 13">
            <a:extLst>
              <a:ext uri="{FF2B5EF4-FFF2-40B4-BE49-F238E27FC236}">
                <a16:creationId xmlns:a16="http://schemas.microsoft.com/office/drawing/2014/main" id="{28857487-132E-F49C-819A-F7A4CD6CDB0B}"/>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13">
            <a:extLst>
              <a:ext uri="{FF2B5EF4-FFF2-40B4-BE49-F238E27FC236}">
                <a16:creationId xmlns:a16="http://schemas.microsoft.com/office/drawing/2014/main" id="{99A41578-2B70-5A99-1DC7-0B68584C220D}"/>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2" name="Oval 9">
            <a:extLst>
              <a:ext uri="{FF2B5EF4-FFF2-40B4-BE49-F238E27FC236}">
                <a16:creationId xmlns:a16="http://schemas.microsoft.com/office/drawing/2014/main" id="{77AF0ACE-C07E-8446-D1C4-04292FE0E094}"/>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10">
            <a:extLst>
              <a:ext uri="{FF2B5EF4-FFF2-40B4-BE49-F238E27FC236}">
                <a16:creationId xmlns:a16="http://schemas.microsoft.com/office/drawing/2014/main" id="{1CA1E8E7-2D60-B90B-5BCD-3CE1B7D97437}"/>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4" name="Oval 11">
            <a:extLst>
              <a:ext uri="{FF2B5EF4-FFF2-40B4-BE49-F238E27FC236}">
                <a16:creationId xmlns:a16="http://schemas.microsoft.com/office/drawing/2014/main" id="{4C83EE3A-D2A9-9BB1-C806-0A942B3BDE24}"/>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5" name="Oval 12">
            <a:extLst>
              <a:ext uri="{FF2B5EF4-FFF2-40B4-BE49-F238E27FC236}">
                <a16:creationId xmlns:a16="http://schemas.microsoft.com/office/drawing/2014/main" id="{16750756-C158-905E-23DF-B77EB313A233}"/>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6" name="Oval 13">
            <a:extLst>
              <a:ext uri="{FF2B5EF4-FFF2-40B4-BE49-F238E27FC236}">
                <a16:creationId xmlns:a16="http://schemas.microsoft.com/office/drawing/2014/main" id="{D3BFCB4D-8348-9ECB-9D41-028460E9B912}"/>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7" name="Oval 13">
            <a:extLst>
              <a:ext uri="{FF2B5EF4-FFF2-40B4-BE49-F238E27FC236}">
                <a16:creationId xmlns:a16="http://schemas.microsoft.com/office/drawing/2014/main" id="{0E1D54B0-87B3-E8AC-1C4A-6415793D24E2}"/>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3">
            <a:extLst>
              <a:ext uri="{FF2B5EF4-FFF2-40B4-BE49-F238E27FC236}">
                <a16:creationId xmlns:a16="http://schemas.microsoft.com/office/drawing/2014/main" id="{945389D7-760D-6CEF-00D4-17879A3E905B}"/>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9" name="Oval 11">
            <a:extLst>
              <a:ext uri="{FF2B5EF4-FFF2-40B4-BE49-F238E27FC236}">
                <a16:creationId xmlns:a16="http://schemas.microsoft.com/office/drawing/2014/main" id="{7B5E369B-E366-442B-1C6E-D0816A5CA044}"/>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12">
            <a:extLst>
              <a:ext uri="{FF2B5EF4-FFF2-40B4-BE49-F238E27FC236}">
                <a16:creationId xmlns:a16="http://schemas.microsoft.com/office/drawing/2014/main" id="{F0BAE5AF-21FD-50A5-2FCF-DD755A27BD09}"/>
              </a:ext>
            </a:extLst>
          </p:cNvPr>
          <p:cNvSpPr>
            <a:spLocks/>
          </p:cNvSpPr>
          <p:nvPr/>
        </p:nvSpPr>
        <p:spPr>
          <a:xfrm>
            <a:off x="9500665"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1" name="Oval 13">
            <a:extLst>
              <a:ext uri="{FF2B5EF4-FFF2-40B4-BE49-F238E27FC236}">
                <a16:creationId xmlns:a16="http://schemas.microsoft.com/office/drawing/2014/main" id="{55E728FB-FA68-5835-6A5B-27BFFABC0FEB}"/>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3" name="Oval 12">
            <a:extLst>
              <a:ext uri="{FF2B5EF4-FFF2-40B4-BE49-F238E27FC236}">
                <a16:creationId xmlns:a16="http://schemas.microsoft.com/office/drawing/2014/main" id="{35DA8DA8-71F6-E815-6C42-C06E70A73577}"/>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4" name="Oval 13">
            <a:extLst>
              <a:ext uri="{FF2B5EF4-FFF2-40B4-BE49-F238E27FC236}">
                <a16:creationId xmlns:a16="http://schemas.microsoft.com/office/drawing/2014/main" id="{CCDA320B-74FC-E1EE-3307-533DE6C18ED7}"/>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5" name="Oval 13">
            <a:extLst>
              <a:ext uri="{FF2B5EF4-FFF2-40B4-BE49-F238E27FC236}">
                <a16:creationId xmlns:a16="http://schemas.microsoft.com/office/drawing/2014/main" id="{CF4C2728-7BA0-28E2-DB4F-FC864580CF78}"/>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3">
            <a:extLst>
              <a:ext uri="{FF2B5EF4-FFF2-40B4-BE49-F238E27FC236}">
                <a16:creationId xmlns:a16="http://schemas.microsoft.com/office/drawing/2014/main" id="{829541A8-2F74-DBFF-5155-CB06B2166595}"/>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3">
            <a:extLst>
              <a:ext uri="{FF2B5EF4-FFF2-40B4-BE49-F238E27FC236}">
                <a16:creationId xmlns:a16="http://schemas.microsoft.com/office/drawing/2014/main" id="{4BD42DE7-35F3-428B-B467-8404878BD776}"/>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8" name="Oval 13">
            <a:extLst>
              <a:ext uri="{FF2B5EF4-FFF2-40B4-BE49-F238E27FC236}">
                <a16:creationId xmlns:a16="http://schemas.microsoft.com/office/drawing/2014/main" id="{DFDB429C-89C6-D26D-4AA1-A413820362FA}"/>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9" name="Oval 13">
            <a:extLst>
              <a:ext uri="{FF2B5EF4-FFF2-40B4-BE49-F238E27FC236}">
                <a16:creationId xmlns:a16="http://schemas.microsoft.com/office/drawing/2014/main" id="{6CEC0A58-0A99-2078-07A5-F1DD2DB76465}"/>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0" name="Oval 13">
            <a:extLst>
              <a:ext uri="{FF2B5EF4-FFF2-40B4-BE49-F238E27FC236}">
                <a16:creationId xmlns:a16="http://schemas.microsoft.com/office/drawing/2014/main" id="{27FC238C-8F80-9C0A-FDFE-8956CCE840AA}"/>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1" name="Oval 13">
            <a:extLst>
              <a:ext uri="{FF2B5EF4-FFF2-40B4-BE49-F238E27FC236}">
                <a16:creationId xmlns:a16="http://schemas.microsoft.com/office/drawing/2014/main" id="{1D2169F9-C40A-9F97-03DA-FD861192FBF5}"/>
              </a:ext>
            </a:extLst>
          </p:cNvPr>
          <p:cNvSpPr>
            <a:spLocks/>
          </p:cNvSpPr>
          <p:nvPr/>
        </p:nvSpPr>
        <p:spPr>
          <a:xfrm>
            <a:off x="95990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372733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9.425481E-05 0.04437586 -9.425481E-05 0.04437586 -0.0001885096 0.08875173 E" pathEditMode="relative" ptsTypes="">
                                      <p:cBhvr>
                                        <p:cTn id="11" dur="500" fill="hold"/>
                                        <p:tgtEl>
                                          <p:spTgt spid="3"/>
                                        </p:tgtEl>
                                        <p:attrNameLst>
                                          <p:attrName>ppt_x</p:attrName>
                                          <p:attrName>ppt_y</p:attrName>
                                        </p:attrNameLst>
                                      </p:cBhvr>
                                    </p:animMotion>
                                  </p:childTnLst>
                                </p:cTn>
                              </p:par>
                              <p:par>
                                <p:cTn id="12" presetID="6" presetClass="emph" presetSubtype="0" fill="hold" grpId="1" nodeType="withEffect">
                                  <p:stCondLst>
                                    <p:cond delay="0"/>
                                  </p:stCondLst>
                                  <p:childTnLst>
                                    <p:animScale>
                                      <p:cBhvr>
                                        <p:cTn id="13" dur="500" fill="hold"/>
                                        <p:tgtEl>
                                          <p:spTgt spid="3"/>
                                        </p:tgtEl>
                                      </p:cBhvr>
                                      <p:by x="99907" y="44808"/>
                                    </p:animScale>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0" presetClass="exit" presetSubtype="0" fill="hold" grpId="2"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fill="hold" grpId="1" nodeType="clickEffect">
                                  <p:stCondLst>
                                    <p:cond delay="0"/>
                                  </p:stCondLst>
                                  <p:childTnLst>
                                    <p:animMotion origin="layout" path="M 0 0 C 3.178915E-08 0.07285778 3.178915E-08 0.07285778 6.357829E-08 0.1457156 E" pathEditMode="relative" ptsTypes="">
                                      <p:cBhvr>
                                        <p:cTn id="23" dur="500" fill="hold"/>
                                        <p:tgtEl>
                                          <p:spTgt spid="7"/>
                                        </p:tgtEl>
                                        <p:attrNameLst>
                                          <p:attrName>ppt_x</p:attrName>
                                          <p:attrName>ppt_y</p:attrName>
                                        </p:attrNameLst>
                                      </p:cBhvr>
                                    </p:animMotion>
                                  </p:childTnLst>
                                </p:cTn>
                              </p:par>
                              <p:par>
                                <p:cTn id="24" presetID="6" presetClass="emph" presetSubtype="0" fill="hold" grpId="2" nodeType="withEffect">
                                  <p:stCondLst>
                                    <p:cond delay="0"/>
                                  </p:stCondLst>
                                  <p:childTnLst>
                                    <p:animScale>
                                      <p:cBhvr>
                                        <p:cTn id="25" dur="500" fill="hold"/>
                                        <p:tgtEl>
                                          <p:spTgt spid="7"/>
                                        </p:tgtEl>
                                      </p:cBhvr>
                                      <p:by x="100000" y="132884"/>
                                    </p:animScale>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0" presetClass="exit" presetSubtype="0" fill="hold" grpId="3"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fill="hold" grpId="1" nodeType="clickEffect">
                                  <p:stCondLst>
                                    <p:cond delay="0"/>
                                  </p:stCondLst>
                                  <p:childTnLst>
                                    <p:animMotion origin="layout" path="M 0 0 C -3.178915E-08 -0.04487697 -3.178915E-08 -0.04487697 -6.357829E-08 -0.08975395 E" pathEditMode="relative" ptsTypes="">
                                      <p:cBhvr>
                                        <p:cTn id="35" dur="500" fill="hold"/>
                                        <p:tgtEl>
                                          <p:spTgt spid="6"/>
                                        </p:tgtEl>
                                        <p:attrNameLst>
                                          <p:attrName>ppt_x</p:attrName>
                                          <p:attrName>ppt_y</p:attrName>
                                        </p:attrNameLst>
                                      </p:cBhvr>
                                    </p:animMotion>
                                  </p:childTnLst>
                                </p:cTn>
                              </p:par>
                              <p:par>
                                <p:cTn id="36" presetID="6" presetClass="emph" presetSubtype="0" fill="hold" grpId="2" nodeType="withEffect">
                                  <p:stCondLst>
                                    <p:cond delay="0"/>
                                  </p:stCondLst>
                                  <p:childTnLst>
                                    <p:animScale>
                                      <p:cBhvr>
                                        <p:cTn id="37" dur="500" fill="hold"/>
                                        <p:tgtEl>
                                          <p:spTgt spid="6"/>
                                        </p:tgtEl>
                                      </p:cBhvr>
                                      <p:by x="100000" y="75254"/>
                                    </p:animScale>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41" presetID="10" presetClass="exit" presetSubtype="0" fill="hold" grpId="3"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3" grpId="1" animBg="1"/>
      <p:bldP spid="3" grpId="2" animBg="1"/>
      <p:bldP spid="3" grpId="3" animBg="1"/>
      <p:bldP spid="6" grpId="0" animBg="1"/>
      <p:bldP spid="6" grpId="1" animBg="1"/>
      <p:bldP spid="6" grpId="2" animBg="1"/>
      <p:bldP spid="6" grpId="3" animBg="1"/>
      <p:bldP spid="7" grpId="0" animBg="1"/>
      <p:bldP spid="7" grpId="1" animBg="1"/>
      <p:bldP spid="7" grpId="2" animBg="1"/>
      <p:bldP spid="7" grpId="3"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F8DB2D47-8A72-D96F-65DD-CD88E44F97FB}"/>
              </a:ext>
            </a:extLst>
          </p:cNvPr>
          <p:cNvSpPr/>
          <p:nvPr/>
        </p:nvSpPr>
        <p:spPr>
          <a:xfrm>
            <a:off x="6888480" y="4026995"/>
            <a:ext cx="4465320" cy="1953608"/>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Lyme disease</a:t>
            </a:r>
          </a:p>
        </p:txBody>
      </p:sp>
      <p:sp>
        <p:nvSpPr>
          <p:cNvPr id="240" name="Content Placeholder 2">
            <a:extLst>
              <a:ext uri="{FF2B5EF4-FFF2-40B4-BE49-F238E27FC236}">
                <a16:creationId xmlns:a16="http://schemas.microsoft.com/office/drawing/2014/main" id="{5ED975F7-0B3E-A4D3-A14E-2833621105D8}"/>
              </a:ext>
            </a:extLst>
          </p:cNvPr>
          <p:cNvSpPr>
            <a:spLocks noGrp="1"/>
          </p:cNvSpPr>
          <p:nvPr>
            <p:ph idx="1"/>
          </p:nvPr>
        </p:nvSpPr>
        <p:spPr>
          <a:xfrm>
            <a:off x="838200" y="1825628"/>
            <a:ext cx="10515600" cy="4432372"/>
          </a:xfrm>
        </p:spPr>
        <p:txBody>
          <a:bodyPr>
            <a:normAutofit/>
          </a:bodyPr>
          <a:lstStyle/>
          <a:p>
            <a:pPr algn="just"/>
            <a:r>
              <a:rPr lang="en-US" sz="1800" dirty="0">
                <a:latin typeface="Montserrat" pitchFamily="2" charset="0"/>
              </a:rPr>
              <a:t>Complications</a:t>
            </a:r>
          </a:p>
          <a:p>
            <a:pPr lvl="1" algn="just"/>
            <a:r>
              <a:rPr lang="en-US" sz="1600" dirty="0">
                <a:latin typeface="Montserrat" pitchFamily="2" charset="0"/>
              </a:rPr>
              <a:t>Facial nerve paralysis</a:t>
            </a:r>
          </a:p>
          <a:p>
            <a:pPr lvl="1" algn="just"/>
            <a:r>
              <a:rPr lang="en-US" sz="1600" dirty="0">
                <a:latin typeface="Montserrat" pitchFamily="2" charset="0"/>
              </a:rPr>
              <a:t>Heart Palpitations</a:t>
            </a:r>
          </a:p>
          <a:p>
            <a:pPr lvl="1" algn="just"/>
            <a:r>
              <a:rPr lang="en-US" sz="1600" dirty="0">
                <a:latin typeface="Montserrat" pitchFamily="2" charset="0"/>
              </a:rPr>
              <a:t>Arthritis</a:t>
            </a:r>
          </a:p>
          <a:p>
            <a:pPr lvl="1" algn="just"/>
            <a:r>
              <a:rPr lang="en-US" sz="1600" dirty="0">
                <a:latin typeface="Montserrat" pitchFamily="2" charset="0"/>
              </a:rPr>
              <a:t>Meningitis</a:t>
            </a:r>
          </a:p>
          <a:p>
            <a:pPr marL="457217" lvl="1" indent="0" algn="just">
              <a:buNone/>
            </a:pPr>
            <a:endParaRPr lang="en-US" sz="1600" dirty="0">
              <a:latin typeface="Montserrat" pitchFamily="2" charset="0"/>
            </a:endParaRPr>
          </a:p>
          <a:p>
            <a:pPr algn="just"/>
            <a:r>
              <a:rPr lang="en-US" sz="1800" dirty="0">
                <a:latin typeface="Montserrat" pitchFamily="2" charset="0"/>
              </a:rPr>
              <a:t>Frequency</a:t>
            </a:r>
          </a:p>
          <a:p>
            <a:pPr lvl="1" algn="just"/>
            <a:r>
              <a:rPr lang="en-US" sz="1600" dirty="0">
                <a:latin typeface="Montserrat" pitchFamily="2" charset="0"/>
              </a:rPr>
              <a:t>50000 per year in France</a:t>
            </a:r>
          </a:p>
          <a:p>
            <a:pPr lvl="1" algn="just"/>
            <a:r>
              <a:rPr lang="en-US" sz="1600" dirty="0">
                <a:latin typeface="Montserrat" pitchFamily="2" charset="0"/>
              </a:rPr>
              <a:t>300000 per year in USA</a:t>
            </a:r>
          </a:p>
          <a:p>
            <a:pPr lvl="1" algn="just"/>
            <a:endParaRPr lang="en-US" sz="1600" dirty="0">
              <a:latin typeface="Montserrat" pitchFamily="2" charset="0"/>
            </a:endParaRPr>
          </a:p>
          <a:p>
            <a:pPr algn="just"/>
            <a:r>
              <a:rPr lang="en-US" sz="1800" dirty="0">
                <a:latin typeface="Montserrat" pitchFamily="2" charset="0"/>
              </a:rPr>
              <a:t>Proper diagnosis </a:t>
            </a:r>
          </a:p>
          <a:p>
            <a:pPr lvl="1" algn="just"/>
            <a:r>
              <a:rPr lang="en-US" sz="1600" dirty="0">
                <a:latin typeface="Montserrat" pitchFamily="2" charset="0"/>
              </a:rPr>
              <a:t>Requires both lesion image and patient data</a:t>
            </a:r>
          </a:p>
          <a:p>
            <a:pPr marL="457217" lvl="1" indent="0" algn="just">
              <a:buNone/>
            </a:pPr>
            <a:endParaRPr lang="en-US" sz="1400" dirty="0">
              <a:latin typeface="Montserrat" pitchFamily="2" charset="0"/>
            </a:endParaRPr>
          </a:p>
          <a:p>
            <a:pPr lvl="1" algn="just"/>
            <a:endParaRPr lang="en-US" sz="1400" dirty="0">
              <a:latin typeface="Montserrat" pitchFamily="2" charset="0"/>
            </a:endParaRP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FCBD6EDD-8A6D-42CA-93A1-18BAD64E9552}" type="datetime1">
              <a:rPr lang="en-US" smtClean="0"/>
              <a:t>16-May-23</a:t>
            </a:fld>
            <a:endParaRPr lang="en-US" dirty="0"/>
          </a:p>
        </p:txBody>
      </p:sp>
      <p:sp>
        <p:nvSpPr>
          <p:cNvPr id="7" name="Footer Placeholder 6">
            <a:extLst>
              <a:ext uri="{FF2B5EF4-FFF2-40B4-BE49-F238E27FC236}">
                <a16:creationId xmlns:a16="http://schemas.microsoft.com/office/drawing/2014/main" id="{E4C40F27-AA2D-A4EF-864F-C104EF209A5D}"/>
              </a:ext>
            </a:extLst>
          </p:cNvPr>
          <p:cNvSpPr>
            <a:spLocks noGrp="1"/>
          </p:cNvSpPr>
          <p:nvPr>
            <p:ph type="ftr" sz="quarter" idx="11"/>
          </p:nvPr>
        </p:nvSpPr>
        <p:spPr/>
        <p:txBody>
          <a:bodyPr/>
          <a:lstStyle/>
          <a:p>
            <a:r>
              <a:rPr lang="en-US"/>
              <a:t>Multimodal skin lesion classification with data scarcity problem</a:t>
            </a:r>
          </a:p>
        </p:txBody>
      </p:sp>
      <p:sp>
        <p:nvSpPr>
          <p:cNvPr id="9" name="Slide Number Placeholder 8">
            <a:extLst>
              <a:ext uri="{FF2B5EF4-FFF2-40B4-BE49-F238E27FC236}">
                <a16:creationId xmlns:a16="http://schemas.microsoft.com/office/drawing/2014/main" id="{8C879BA0-9D8A-465D-E8C9-B94A5097969E}"/>
              </a:ext>
            </a:extLst>
          </p:cNvPr>
          <p:cNvSpPr>
            <a:spLocks noGrp="1"/>
          </p:cNvSpPr>
          <p:nvPr>
            <p:ph type="sldNum" sz="quarter" idx="12"/>
          </p:nvPr>
        </p:nvSpPr>
        <p:spPr/>
        <p:txBody>
          <a:bodyPr/>
          <a:lstStyle/>
          <a:p>
            <a:fld id="{6DCCA1CE-54D3-4B1F-BAFE-BDD10B4D91A3}" type="slidenum">
              <a:rPr lang="en-US" smtClean="0"/>
              <a:pPr/>
              <a:t>4</a:t>
            </a:fld>
            <a:r>
              <a:rPr lang="en-US"/>
              <a:t>/52</a:t>
            </a:r>
            <a:endParaRPr lang="en-US" dirty="0"/>
          </a:p>
        </p:txBody>
      </p:sp>
      <p:sp>
        <p:nvSpPr>
          <p:cNvPr id="285" name="TextBox 284">
            <a:extLst>
              <a:ext uri="{FF2B5EF4-FFF2-40B4-BE49-F238E27FC236}">
                <a16:creationId xmlns:a16="http://schemas.microsoft.com/office/drawing/2014/main" id="{1E861924-C3E2-1778-74E4-7A4578CE0438}"/>
              </a:ext>
            </a:extLst>
          </p:cNvPr>
          <p:cNvSpPr txBox="1"/>
          <p:nvPr/>
        </p:nvSpPr>
        <p:spPr>
          <a:xfrm>
            <a:off x="7626233" y="5945239"/>
            <a:ext cx="2904962" cy="307777"/>
          </a:xfrm>
          <a:prstGeom prst="rect">
            <a:avLst/>
          </a:prstGeom>
          <a:noFill/>
        </p:spPr>
        <p:txBody>
          <a:bodyPr wrap="none" rtlCol="0">
            <a:spAutoFit/>
          </a:bodyPr>
          <a:lstStyle/>
          <a:p>
            <a:r>
              <a:rPr lang="en-US" sz="1400" dirty="0">
                <a:latin typeface="Montserrat" pitchFamily="2" charset="0"/>
              </a:rPr>
              <a:t>Fig. 2: Erythema </a:t>
            </a:r>
            <a:r>
              <a:rPr lang="en-US" sz="1400" dirty="0" err="1">
                <a:latin typeface="Montserrat" pitchFamily="2" charset="0"/>
              </a:rPr>
              <a:t>Migrans</a:t>
            </a:r>
            <a:r>
              <a:rPr lang="en-US" sz="1400" dirty="0">
                <a:latin typeface="Montserrat" pitchFamily="2" charset="0"/>
              </a:rPr>
              <a:t> (EM).</a:t>
            </a:r>
            <a:endParaRPr lang="en-US" sz="1400" dirty="0">
              <a:solidFill>
                <a:schemeClr val="accent6">
                  <a:lumMod val="50000"/>
                </a:schemeClr>
              </a:solidFill>
              <a:latin typeface="Montserrat" pitchFamily="2" charset="0"/>
            </a:endParaRPr>
          </a:p>
        </p:txBody>
      </p:sp>
      <p:pic>
        <p:nvPicPr>
          <p:cNvPr id="6" name="Picture 2">
            <a:extLst>
              <a:ext uri="{FF2B5EF4-FFF2-40B4-BE49-F238E27FC236}">
                <a16:creationId xmlns:a16="http://schemas.microsoft.com/office/drawing/2014/main" id="{9CA67763-BC14-41AF-9404-88B38ED9F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080" y="1753949"/>
            <a:ext cx="1349007" cy="15153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person's skin&#10;&#10;Description automatically generated with low confidence">
            <a:extLst>
              <a:ext uri="{FF2B5EF4-FFF2-40B4-BE49-F238E27FC236}">
                <a16:creationId xmlns:a16="http://schemas.microsoft.com/office/drawing/2014/main" id="{3EE93C44-BE44-F5C9-41B7-667D219A9874}"/>
              </a:ext>
            </a:extLst>
          </p:cNvPr>
          <p:cNvPicPr/>
          <p:nvPr/>
        </p:nvPicPr>
        <p:blipFill>
          <a:blip r:embed="rId4" cstate="hqprint">
            <a:extLst>
              <a:ext uri="{28A0092B-C50C-407E-A947-70E740481C1C}">
                <a14:useLocalDpi xmlns:a14="http://schemas.microsoft.com/office/drawing/2010/main" val="0"/>
              </a:ext>
            </a:extLst>
          </a:blip>
          <a:stretch>
            <a:fillRect/>
          </a:stretch>
        </p:blipFill>
        <p:spPr>
          <a:xfrm>
            <a:off x="7531990" y="4162390"/>
            <a:ext cx="1004999" cy="1495447"/>
          </a:xfrm>
          <a:prstGeom prst="rect">
            <a:avLst/>
          </a:prstGeom>
        </p:spPr>
      </p:pic>
      <p:pic>
        <p:nvPicPr>
          <p:cNvPr id="12" name="Picture 11">
            <a:extLst>
              <a:ext uri="{FF2B5EF4-FFF2-40B4-BE49-F238E27FC236}">
                <a16:creationId xmlns:a16="http://schemas.microsoft.com/office/drawing/2014/main" id="{D043513C-67D8-552F-C092-004172D7A96D}"/>
              </a:ext>
            </a:extLst>
          </p:cNvPr>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636438" y="4152419"/>
            <a:ext cx="1103511" cy="1515385"/>
          </a:xfrm>
          <a:prstGeom prst="rect">
            <a:avLst/>
          </a:prstGeom>
          <a:noFill/>
          <a:ln>
            <a:noFill/>
          </a:ln>
        </p:spPr>
      </p:pic>
      <p:sp>
        <p:nvSpPr>
          <p:cNvPr id="14" name="TextBox 13">
            <a:extLst>
              <a:ext uri="{FF2B5EF4-FFF2-40B4-BE49-F238E27FC236}">
                <a16:creationId xmlns:a16="http://schemas.microsoft.com/office/drawing/2014/main" id="{2663CCE8-AE76-3863-3BC4-8E17F7404BC7}"/>
              </a:ext>
            </a:extLst>
          </p:cNvPr>
          <p:cNvSpPr txBox="1"/>
          <p:nvPr/>
        </p:nvSpPr>
        <p:spPr>
          <a:xfrm>
            <a:off x="7058611" y="5657833"/>
            <a:ext cx="2028119" cy="523220"/>
          </a:xfrm>
          <a:prstGeom prst="rect">
            <a:avLst/>
          </a:prstGeom>
          <a:noFill/>
        </p:spPr>
        <p:txBody>
          <a:bodyPr wrap="none" rtlCol="0">
            <a:spAutoFit/>
          </a:bodyPr>
          <a:lstStyle/>
          <a:p>
            <a:r>
              <a:rPr lang="en-US" sz="1400" dirty="0">
                <a:latin typeface="Montserrat" pitchFamily="2" charset="0"/>
              </a:rPr>
              <a:t>(</a:t>
            </a:r>
            <a:r>
              <a:rPr lang="en-US" sz="1400" dirty="0" err="1">
                <a:latin typeface="Montserrat" pitchFamily="2" charset="0"/>
              </a:rPr>
              <a:t>i</a:t>
            </a:r>
            <a:r>
              <a:rPr lang="en-US" sz="1400" dirty="0">
                <a:latin typeface="Montserrat" pitchFamily="2" charset="0"/>
              </a:rPr>
              <a:t>) </a:t>
            </a:r>
            <a:r>
              <a:rPr lang="en-US" sz="1400" dirty="0">
                <a:latin typeface="Montserrat" pitchFamily="2" charset="0"/>
                <a:hlinkClick r:id="rId6"/>
              </a:rPr>
              <a:t>Bull’s-eye pattern</a:t>
            </a:r>
            <a:r>
              <a:rPr lang="en-US" sz="1400" dirty="0">
                <a:latin typeface="Montserrat" pitchFamily="2" charset="0"/>
              </a:rPr>
              <a:t> </a:t>
            </a:r>
          </a:p>
          <a:p>
            <a:endParaRPr lang="en-US" sz="1400" dirty="0">
              <a:solidFill>
                <a:schemeClr val="accent6">
                  <a:lumMod val="50000"/>
                </a:schemeClr>
              </a:solidFill>
              <a:latin typeface="Montserrat" pitchFamily="2" charset="0"/>
            </a:endParaRPr>
          </a:p>
        </p:txBody>
      </p:sp>
      <p:sp>
        <p:nvSpPr>
          <p:cNvPr id="16" name="TextBox 15">
            <a:extLst>
              <a:ext uri="{FF2B5EF4-FFF2-40B4-BE49-F238E27FC236}">
                <a16:creationId xmlns:a16="http://schemas.microsoft.com/office/drawing/2014/main" id="{7C9E78A4-E55E-D5CF-EA8C-87705D06B5D8}"/>
              </a:ext>
            </a:extLst>
          </p:cNvPr>
          <p:cNvSpPr txBox="1"/>
          <p:nvPr/>
        </p:nvSpPr>
        <p:spPr>
          <a:xfrm>
            <a:off x="9243063" y="5657836"/>
            <a:ext cx="1890261" cy="307777"/>
          </a:xfrm>
          <a:prstGeom prst="rect">
            <a:avLst/>
          </a:prstGeom>
          <a:noFill/>
        </p:spPr>
        <p:txBody>
          <a:bodyPr wrap="none" rtlCol="0">
            <a:spAutoFit/>
          </a:bodyPr>
          <a:lstStyle/>
          <a:p>
            <a:r>
              <a:rPr lang="en-US" sz="1400" dirty="0">
                <a:latin typeface="Montserrat" pitchFamily="2" charset="0"/>
              </a:rPr>
              <a:t>(ii) </a:t>
            </a:r>
            <a:r>
              <a:rPr lang="en-US" sz="1400" dirty="0">
                <a:latin typeface="Montserrat" pitchFamily="2" charset="0"/>
                <a:hlinkClick r:id="rId6"/>
              </a:rPr>
              <a:t>Atypical pattern</a:t>
            </a:r>
            <a:endParaRPr lang="en-US" sz="1400" dirty="0">
              <a:latin typeface="Montserrat" pitchFamily="2" charset="0"/>
            </a:endParaRPr>
          </a:p>
        </p:txBody>
      </p:sp>
      <p:sp>
        <p:nvSpPr>
          <p:cNvPr id="17" name="TextBox 16">
            <a:extLst>
              <a:ext uri="{FF2B5EF4-FFF2-40B4-BE49-F238E27FC236}">
                <a16:creationId xmlns:a16="http://schemas.microsoft.com/office/drawing/2014/main" id="{34FD1C92-CF73-3C64-380B-0975B57AAB9A}"/>
              </a:ext>
            </a:extLst>
          </p:cNvPr>
          <p:cNvSpPr txBox="1"/>
          <p:nvPr/>
        </p:nvSpPr>
        <p:spPr>
          <a:xfrm>
            <a:off x="8517502" y="3550338"/>
            <a:ext cx="1101584" cy="307777"/>
          </a:xfrm>
          <a:prstGeom prst="rect">
            <a:avLst/>
          </a:prstGeom>
          <a:noFill/>
        </p:spPr>
        <p:txBody>
          <a:bodyPr wrap="none" rtlCol="0">
            <a:spAutoFit/>
          </a:bodyPr>
          <a:lstStyle/>
          <a:p>
            <a:r>
              <a:rPr lang="en-US" sz="1400" dirty="0">
                <a:latin typeface="Montserrat" pitchFamily="2" charset="0"/>
              </a:rPr>
              <a:t>Fig. 1:</a:t>
            </a:r>
            <a:r>
              <a:rPr lang="en-US" sz="1400" dirty="0">
                <a:solidFill>
                  <a:srgbClr val="0C5B7A"/>
                </a:solidFill>
                <a:latin typeface="Montserrat" pitchFamily="2" charset="0"/>
              </a:rPr>
              <a:t> </a:t>
            </a:r>
            <a:r>
              <a:rPr lang="en-US" sz="1400" dirty="0">
                <a:latin typeface="Montserrat" pitchFamily="2" charset="0"/>
                <a:hlinkClick r:id="rId7"/>
              </a:rPr>
              <a:t>Tick</a:t>
            </a:r>
            <a:r>
              <a:rPr lang="en-US" sz="1400" dirty="0">
                <a:latin typeface="Montserrat" pitchFamily="2" charset="0"/>
              </a:rPr>
              <a:t>.</a:t>
            </a:r>
            <a:endParaRPr lang="en-US" sz="1400" dirty="0">
              <a:solidFill>
                <a:schemeClr val="accent6">
                  <a:lumMod val="50000"/>
                </a:schemeClr>
              </a:solidFill>
              <a:latin typeface="Montserrat" pitchFamily="2" charset="0"/>
            </a:endParaRPr>
          </a:p>
        </p:txBody>
      </p:sp>
      <p:sp>
        <p:nvSpPr>
          <p:cNvPr id="20" name="Rectangle: Rounded Corners 19">
            <a:extLst>
              <a:ext uri="{FF2B5EF4-FFF2-40B4-BE49-F238E27FC236}">
                <a16:creationId xmlns:a16="http://schemas.microsoft.com/office/drawing/2014/main" id="{C0BB338B-5F5A-6302-55B7-AC65EB7F29D2}"/>
              </a:ext>
            </a:extLst>
          </p:cNvPr>
          <p:cNvSpPr/>
          <p:nvPr/>
        </p:nvSpPr>
        <p:spPr>
          <a:xfrm>
            <a:off x="8160933" y="1638494"/>
            <a:ext cx="1851595" cy="1953608"/>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 name="InSlideAnimateShapeb3051f45-75c2-4d1d-a18a-dcb54164de76">
            <a:extLst>
              <a:ext uri="{FF2B5EF4-FFF2-40B4-BE49-F238E27FC236}">
                <a16:creationId xmlns:a16="http://schemas.microsoft.com/office/drawing/2014/main" id="{66B73B9C-E89B-B3C4-833A-A465E8069A22}"/>
              </a:ext>
            </a:extLst>
          </p:cNvPr>
          <p:cNvSpPr/>
          <p:nvPr/>
        </p:nvSpPr>
        <p:spPr>
          <a:xfrm rot="8172122">
            <a:off x="7789377" y="3731235"/>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nSlideAnimateShape55972627-5dd7-416a-a463-caaf48f8c319">
            <a:extLst>
              <a:ext uri="{FF2B5EF4-FFF2-40B4-BE49-F238E27FC236}">
                <a16:creationId xmlns:a16="http://schemas.microsoft.com/office/drawing/2014/main" id="{33E33012-8A0C-69E1-2CF1-0B55E7972931}"/>
              </a:ext>
            </a:extLst>
          </p:cNvPr>
          <p:cNvSpPr/>
          <p:nvPr/>
        </p:nvSpPr>
        <p:spPr>
          <a:xfrm rot="8172122">
            <a:off x="9858999" y="3727486"/>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ptLabsAgenda_&amp;^@BeamShapeBackground_&amp;^@2023041414552447170">
            <a:extLst>
              <a:ext uri="{FF2B5EF4-FFF2-40B4-BE49-F238E27FC236}">
                <a16:creationId xmlns:a16="http://schemas.microsoft.com/office/drawing/2014/main" id="{BCAEEFFC-F9B0-FA48-D755-04CB5CA918E1}"/>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 name="PptLabsAgenda_&amp;^@BeamShapeText_&amp;^@Introduction_2">
            <a:extLst>
              <a:ext uri="{FF2B5EF4-FFF2-40B4-BE49-F238E27FC236}">
                <a16:creationId xmlns:a16="http://schemas.microsoft.com/office/drawing/2014/main" id="{DA622BEF-E63D-EC7E-88EE-0560847AA95F}"/>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1"/>
                </a:solidFill>
              </a:rPr>
              <a:t>Context</a:t>
            </a:r>
          </a:p>
        </p:txBody>
      </p:sp>
      <p:sp>
        <p:nvSpPr>
          <p:cNvPr id="13" name="PptLabsAgenda_&amp;^@BeamShapeText_&amp;^@Introduction_2">
            <a:extLst>
              <a:ext uri="{FF2B5EF4-FFF2-40B4-BE49-F238E27FC236}">
                <a16:creationId xmlns:a16="http://schemas.microsoft.com/office/drawing/2014/main" id="{48B58F5E-B6ED-0665-8F4C-7034D8BF204F}"/>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5" name="PptLabsAgenda_&amp;^@BeamShapeText_&amp;^@Introduction_2">
            <a:extLst>
              <a:ext uri="{FF2B5EF4-FFF2-40B4-BE49-F238E27FC236}">
                <a16:creationId xmlns:a16="http://schemas.microsoft.com/office/drawing/2014/main" id="{C5FA92D7-0241-E0EB-A510-4EE8124E7EAB}"/>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9" name="PptLabsAgenda_&amp;^@BeamShapeText_&amp;^@Introduction_2">
            <a:extLst>
              <a:ext uri="{FF2B5EF4-FFF2-40B4-BE49-F238E27FC236}">
                <a16:creationId xmlns:a16="http://schemas.microsoft.com/office/drawing/2014/main" id="{F9B48337-1EFB-0656-0967-092436FDBDFF}"/>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22" name="Oval 5">
            <a:extLst>
              <a:ext uri="{FF2B5EF4-FFF2-40B4-BE49-F238E27FC236}">
                <a16:creationId xmlns:a16="http://schemas.microsoft.com/office/drawing/2014/main" id="{013787F1-ECB0-DD9A-7216-619554594823}"/>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6">
            <a:extLst>
              <a:ext uri="{FF2B5EF4-FFF2-40B4-BE49-F238E27FC236}">
                <a16:creationId xmlns:a16="http://schemas.microsoft.com/office/drawing/2014/main" id="{C05CC062-6320-ABC4-B7A7-A66C41EAF58D}"/>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7">
            <a:extLst>
              <a:ext uri="{FF2B5EF4-FFF2-40B4-BE49-F238E27FC236}">
                <a16:creationId xmlns:a16="http://schemas.microsoft.com/office/drawing/2014/main" id="{FEEDAD9A-E09B-9837-08F3-8C654E34E06F}"/>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8">
            <a:extLst>
              <a:ext uri="{FF2B5EF4-FFF2-40B4-BE49-F238E27FC236}">
                <a16:creationId xmlns:a16="http://schemas.microsoft.com/office/drawing/2014/main" id="{DE970993-CAD3-3F61-3223-12AF9FDE4B9D}"/>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38D3A467-DAF0-00E1-E2CC-261FA26B0592}"/>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0">
            <a:extLst>
              <a:ext uri="{FF2B5EF4-FFF2-40B4-BE49-F238E27FC236}">
                <a16:creationId xmlns:a16="http://schemas.microsoft.com/office/drawing/2014/main" id="{848F0236-777F-D605-2B6D-A936FCFD2265}"/>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4">
            <a:extLst>
              <a:ext uri="{FF2B5EF4-FFF2-40B4-BE49-F238E27FC236}">
                <a16:creationId xmlns:a16="http://schemas.microsoft.com/office/drawing/2014/main" id="{7CB19E4E-9625-1EDD-1CD6-1A3C01B006E0}"/>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5">
            <a:extLst>
              <a:ext uri="{FF2B5EF4-FFF2-40B4-BE49-F238E27FC236}">
                <a16:creationId xmlns:a16="http://schemas.microsoft.com/office/drawing/2014/main" id="{51CBD7E5-3BE2-0817-14C5-EB6569E20DD7}"/>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6">
            <a:extLst>
              <a:ext uri="{FF2B5EF4-FFF2-40B4-BE49-F238E27FC236}">
                <a16:creationId xmlns:a16="http://schemas.microsoft.com/office/drawing/2014/main" id="{7957CCAD-87EF-7DA6-F9B5-9017E333694A}"/>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7">
            <a:extLst>
              <a:ext uri="{FF2B5EF4-FFF2-40B4-BE49-F238E27FC236}">
                <a16:creationId xmlns:a16="http://schemas.microsoft.com/office/drawing/2014/main" id="{8E7B2C86-F98B-620F-1D9A-AA2201949AB3}"/>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8">
            <a:extLst>
              <a:ext uri="{FF2B5EF4-FFF2-40B4-BE49-F238E27FC236}">
                <a16:creationId xmlns:a16="http://schemas.microsoft.com/office/drawing/2014/main" id="{7BCDE91B-324F-9236-3EB0-FED39D668E11}"/>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3" name="Oval 9">
            <a:extLst>
              <a:ext uri="{FF2B5EF4-FFF2-40B4-BE49-F238E27FC236}">
                <a16:creationId xmlns:a16="http://schemas.microsoft.com/office/drawing/2014/main" id="{4F826084-674D-C8B5-C470-80FF27FCB25F}"/>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67C72B07-34B3-CF0C-8789-F464F887E033}"/>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0">
            <a:extLst>
              <a:ext uri="{FF2B5EF4-FFF2-40B4-BE49-F238E27FC236}">
                <a16:creationId xmlns:a16="http://schemas.microsoft.com/office/drawing/2014/main" id="{DEAA94D4-F0CB-E66A-9148-0A73DD28A81D}"/>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1">
            <a:extLst>
              <a:ext uri="{FF2B5EF4-FFF2-40B4-BE49-F238E27FC236}">
                <a16:creationId xmlns:a16="http://schemas.microsoft.com/office/drawing/2014/main" id="{19422DEB-F5C0-D022-3DC5-7F985CF021B3}"/>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2">
            <a:extLst>
              <a:ext uri="{FF2B5EF4-FFF2-40B4-BE49-F238E27FC236}">
                <a16:creationId xmlns:a16="http://schemas.microsoft.com/office/drawing/2014/main" id="{D3FCF215-4503-3620-D282-6BE0D2DB3DDE}"/>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8" name="Oval 13">
            <a:extLst>
              <a:ext uri="{FF2B5EF4-FFF2-40B4-BE49-F238E27FC236}">
                <a16:creationId xmlns:a16="http://schemas.microsoft.com/office/drawing/2014/main" id="{0F4394CA-B19C-4432-14BE-3BE337B6D9FD}"/>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C950E185-5FFF-641B-0282-9E9BD540BBB4}"/>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D813FA28-2765-0BEB-857B-78EF567E17B8}"/>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9">
            <a:extLst>
              <a:ext uri="{FF2B5EF4-FFF2-40B4-BE49-F238E27FC236}">
                <a16:creationId xmlns:a16="http://schemas.microsoft.com/office/drawing/2014/main" id="{E4374A53-4378-062C-7D9B-028E342D0A77}"/>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0">
            <a:extLst>
              <a:ext uri="{FF2B5EF4-FFF2-40B4-BE49-F238E27FC236}">
                <a16:creationId xmlns:a16="http://schemas.microsoft.com/office/drawing/2014/main" id="{5E7E2441-D19B-1466-6434-2E9318BD9D14}"/>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1">
            <a:extLst>
              <a:ext uri="{FF2B5EF4-FFF2-40B4-BE49-F238E27FC236}">
                <a16:creationId xmlns:a16="http://schemas.microsoft.com/office/drawing/2014/main" id="{CB319D2A-53C3-C7A5-5128-B9A29614B37E}"/>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2">
            <a:extLst>
              <a:ext uri="{FF2B5EF4-FFF2-40B4-BE49-F238E27FC236}">
                <a16:creationId xmlns:a16="http://schemas.microsoft.com/office/drawing/2014/main" id="{85D3DBAF-3F46-F9CE-AB5A-4CF65A38EFCF}"/>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13">
            <a:extLst>
              <a:ext uri="{FF2B5EF4-FFF2-40B4-BE49-F238E27FC236}">
                <a16:creationId xmlns:a16="http://schemas.microsoft.com/office/drawing/2014/main" id="{A387FA90-E77D-57AE-A888-67DD47225E64}"/>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20804533-4FDA-EB5A-53B3-375D0E71B6BA}"/>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C9EED08A-3A8A-2709-115E-330D1177B8EC}"/>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9">
            <a:extLst>
              <a:ext uri="{FF2B5EF4-FFF2-40B4-BE49-F238E27FC236}">
                <a16:creationId xmlns:a16="http://schemas.microsoft.com/office/drawing/2014/main" id="{7355DD82-88E6-E85F-B768-DEFB41F327F7}"/>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0">
            <a:extLst>
              <a:ext uri="{FF2B5EF4-FFF2-40B4-BE49-F238E27FC236}">
                <a16:creationId xmlns:a16="http://schemas.microsoft.com/office/drawing/2014/main" id="{29F61333-8757-CB23-DD0C-BC199E25AC81}"/>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1">
            <a:extLst>
              <a:ext uri="{FF2B5EF4-FFF2-40B4-BE49-F238E27FC236}">
                <a16:creationId xmlns:a16="http://schemas.microsoft.com/office/drawing/2014/main" id="{EA23DEC6-BC40-EEB2-B8D6-508A5C2BBD02}"/>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34CD4475-D17D-6CFE-90E3-AC18D272D709}"/>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2" name="Oval 13">
            <a:extLst>
              <a:ext uri="{FF2B5EF4-FFF2-40B4-BE49-F238E27FC236}">
                <a16:creationId xmlns:a16="http://schemas.microsoft.com/office/drawing/2014/main" id="{54620A20-C515-096A-ECE1-93181B4C686A}"/>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699F483E-BFF4-AFE4-B624-59DBCA892A94}"/>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634F36E6-0834-7587-58AB-EF2AAC9E90D7}"/>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1">
            <a:extLst>
              <a:ext uri="{FF2B5EF4-FFF2-40B4-BE49-F238E27FC236}">
                <a16:creationId xmlns:a16="http://schemas.microsoft.com/office/drawing/2014/main" id="{B4C4344B-1F15-233E-75BE-06BBD61EEF4D}"/>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2">
            <a:extLst>
              <a:ext uri="{FF2B5EF4-FFF2-40B4-BE49-F238E27FC236}">
                <a16:creationId xmlns:a16="http://schemas.microsoft.com/office/drawing/2014/main" id="{11D2FF51-63F6-5D0D-A13E-E45F8C2C961D}"/>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7" name="Oval 13">
            <a:extLst>
              <a:ext uri="{FF2B5EF4-FFF2-40B4-BE49-F238E27FC236}">
                <a16:creationId xmlns:a16="http://schemas.microsoft.com/office/drawing/2014/main" id="{46DFF352-82DF-992B-626C-E8A23FB2C396}"/>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BE4B0FA8-4C01-E087-C940-D933E13E2FA8}"/>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38CD8B97-DDF0-3582-6E03-DAFA507202CF}"/>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2">
            <a:extLst>
              <a:ext uri="{FF2B5EF4-FFF2-40B4-BE49-F238E27FC236}">
                <a16:creationId xmlns:a16="http://schemas.microsoft.com/office/drawing/2014/main" id="{6A299516-5AF2-451B-2AFD-22C3F56F21F9}"/>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1" name="Oval 13">
            <a:extLst>
              <a:ext uri="{FF2B5EF4-FFF2-40B4-BE49-F238E27FC236}">
                <a16:creationId xmlns:a16="http://schemas.microsoft.com/office/drawing/2014/main" id="{B9BE45A0-2860-9353-AE9F-FF5F99313397}"/>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13">
            <a:extLst>
              <a:ext uri="{FF2B5EF4-FFF2-40B4-BE49-F238E27FC236}">
                <a16:creationId xmlns:a16="http://schemas.microsoft.com/office/drawing/2014/main" id="{6F679048-093C-B06A-44D4-1D45E995D03E}"/>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3">
            <a:extLst>
              <a:ext uri="{FF2B5EF4-FFF2-40B4-BE49-F238E27FC236}">
                <a16:creationId xmlns:a16="http://schemas.microsoft.com/office/drawing/2014/main" id="{246D2E9C-2C10-B0DD-1A8D-B553A73950F2}"/>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2" name="Oval 13">
            <a:extLst>
              <a:ext uri="{FF2B5EF4-FFF2-40B4-BE49-F238E27FC236}">
                <a16:creationId xmlns:a16="http://schemas.microsoft.com/office/drawing/2014/main" id="{2B732133-1562-CD4D-B230-44F15AD2C5A4}"/>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3" name="Oval 13">
            <a:extLst>
              <a:ext uri="{FF2B5EF4-FFF2-40B4-BE49-F238E27FC236}">
                <a16:creationId xmlns:a16="http://schemas.microsoft.com/office/drawing/2014/main" id="{41FAAC13-2556-6728-6E1B-7880A2CF5225}"/>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4" name="Oval 13">
            <a:extLst>
              <a:ext uri="{FF2B5EF4-FFF2-40B4-BE49-F238E27FC236}">
                <a16:creationId xmlns:a16="http://schemas.microsoft.com/office/drawing/2014/main" id="{39C28193-C931-85B6-5337-88B1C2B78B65}"/>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4">
            <a:extLst>
              <a:ext uri="{FF2B5EF4-FFF2-40B4-BE49-F238E27FC236}">
                <a16:creationId xmlns:a16="http://schemas.microsoft.com/office/drawing/2014/main" id="{615EFD82-AA98-255C-2F18-396FFEC1FAAB}"/>
              </a:ext>
            </a:extLst>
          </p:cNvPr>
          <p:cNvSpPr>
            <a:spLocks/>
          </p:cNvSpPr>
          <p:nvPr/>
        </p:nvSpPr>
        <p:spPr>
          <a:xfrm>
            <a:off x="397364"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93257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0.08487622 -0.000726827 0.08487622 -0.000726827 0.1697524 -0.001453654 E" pathEditMode="relative" ptsTypes="">
                                      <p:cBhvr>
                                        <p:cTn id="11" dur="500" fill="hold"/>
                                        <p:tgtEl>
                                          <p:spTgt spid="4"/>
                                        </p:tgtEl>
                                        <p:attrNameLst>
                                          <p:attrName>ppt_x</p:attrName>
                                          <p:attrName>ppt_y</p:attrName>
                                        </p:attrNameLst>
                                      </p:cBhvr>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name="PPTLabsHighlightBulletsSlide20230503174346126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Expert opinion elicitation for dealing with lack of patient data</a:t>
            </a:r>
            <a:br>
              <a:rPr lang="en-US" sz="2800" dirty="0">
                <a:solidFill>
                  <a:schemeClr val="bg1"/>
                </a:solidFill>
              </a:rPr>
            </a:br>
            <a:r>
              <a:rPr lang="en-US" sz="2000" dirty="0">
                <a:solidFill>
                  <a:schemeClr val="bg1"/>
                </a:solidFill>
              </a:rPr>
              <a:t>Key points</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CFB6C27A-4595-4E9F-8E58-54136B8C8B3A}" type="datetime1">
              <a:rPr lang="en-US" smtClean="0"/>
              <a:t>16-May-23</a:t>
            </a:fld>
            <a:endParaRPr lang="en-US" dirty="0"/>
          </a:p>
        </p:txBody>
      </p:sp>
      <p:sp>
        <p:nvSpPr>
          <p:cNvPr id="27" name="Footer Placeholder 26">
            <a:extLst>
              <a:ext uri="{FF2B5EF4-FFF2-40B4-BE49-F238E27FC236}">
                <a16:creationId xmlns:a16="http://schemas.microsoft.com/office/drawing/2014/main" id="{CFAD1C26-1B7A-DED9-6428-0C3C8ED9E994}"/>
              </a:ext>
            </a:extLst>
          </p:cNvPr>
          <p:cNvSpPr>
            <a:spLocks noGrp="1"/>
          </p:cNvSpPr>
          <p:nvPr>
            <p:ph type="ftr" sz="quarter" idx="11"/>
          </p:nvPr>
        </p:nvSpPr>
        <p:spPr/>
        <p:txBody>
          <a:bodyPr/>
          <a:lstStyle/>
          <a:p>
            <a:r>
              <a:rPr lang="en-US"/>
              <a:t>Multimodal skin lesion classification with data scarcity problem</a:t>
            </a:r>
          </a:p>
        </p:txBody>
      </p:sp>
      <p:sp>
        <p:nvSpPr>
          <p:cNvPr id="7" name="HighlightTextShape202305031713095936">
            <a:extLst>
              <a:ext uri="{FF2B5EF4-FFF2-40B4-BE49-F238E27FC236}">
                <a16:creationId xmlns:a16="http://schemas.microsoft.com/office/drawing/2014/main" id="{127F122B-5C85-C14B-29B5-E40DC5817552}"/>
              </a:ext>
            </a:extLst>
          </p:cNvPr>
          <p:cNvSpPr>
            <a:spLocks noGrp="1"/>
          </p:cNvSpPr>
          <p:nvPr>
            <p:ph idx="1"/>
          </p:nvPr>
        </p:nvSpPr>
        <p:spPr>
          <a:xfrm>
            <a:off x="920591" y="1552575"/>
            <a:ext cx="10515600" cy="3875615"/>
          </a:xfrm>
        </p:spPr>
        <p:txBody>
          <a:bodyPr>
            <a:normAutofit/>
          </a:bodyPr>
          <a:lstStyle/>
          <a:p>
            <a:pPr algn="just"/>
            <a:r>
              <a:rPr lang="en-US" sz="1800" dirty="0">
                <a:latin typeface="Montserrat" pitchFamily="2" charset="0"/>
              </a:rPr>
              <a:t>Proposed a questionnaire based expert opinion elicitation approach that is easier for the experts compared to traditional approach of collecting probability estimates.</a:t>
            </a:r>
          </a:p>
          <a:p>
            <a:pPr algn="just"/>
            <a:endParaRPr lang="en-US" sz="1800" dirty="0">
              <a:latin typeface="Montserrat" pitchFamily="2" charset="0"/>
            </a:endParaRPr>
          </a:p>
          <a:p>
            <a:pPr algn="just"/>
            <a:r>
              <a:rPr lang="en-US" sz="1800" dirty="0">
                <a:latin typeface="Montserrat" pitchFamily="2" charset="0"/>
              </a:rPr>
              <a:t>Exploited decision tree and formal concept analysis for intuitive explanation of the elicited model behavior.</a:t>
            </a:r>
          </a:p>
          <a:p>
            <a:pPr algn="just"/>
            <a:endParaRPr lang="en-US" sz="1800" dirty="0">
              <a:latin typeface="Montserrat" pitchFamily="2" charset="0"/>
            </a:endParaRPr>
          </a:p>
          <a:p>
            <a:pPr algn="just"/>
            <a:r>
              <a:rPr lang="en-US" sz="1800" dirty="0">
                <a:latin typeface="Montserrat" pitchFamily="2" charset="0"/>
              </a:rPr>
              <a:t>Proposed an approach for combining the probability score from a deep learning image classifier with the elicited probability score from patient data. (Needs validation with real data)</a:t>
            </a:r>
          </a:p>
        </p:txBody>
      </p:sp>
      <p:grpSp>
        <p:nvGrpSpPr>
          <p:cNvPr id="8" name="Group 7">
            <a:extLst>
              <a:ext uri="{FF2B5EF4-FFF2-40B4-BE49-F238E27FC236}">
                <a16:creationId xmlns:a16="http://schemas.microsoft.com/office/drawing/2014/main" id="{42B0033D-48CA-CDA5-1C63-DD2BC52B71AD}"/>
              </a:ext>
            </a:extLst>
          </p:cNvPr>
          <p:cNvGrpSpPr/>
          <p:nvPr/>
        </p:nvGrpSpPr>
        <p:grpSpPr>
          <a:xfrm>
            <a:off x="398228" y="4712088"/>
            <a:ext cx="11395544" cy="1328451"/>
            <a:chOff x="2428721" y="4680347"/>
            <a:chExt cx="7811620" cy="1741178"/>
          </a:xfrm>
        </p:grpSpPr>
        <p:sp>
          <p:nvSpPr>
            <p:cNvPr id="9" name="Rectangle 8">
              <a:extLst>
                <a:ext uri="{FF2B5EF4-FFF2-40B4-BE49-F238E27FC236}">
                  <a16:creationId xmlns:a16="http://schemas.microsoft.com/office/drawing/2014/main" id="{93D5AD45-D74E-8AEA-D341-067EAE38A93A}"/>
                </a:ext>
              </a:extLst>
            </p:cNvPr>
            <p:cNvSpPr/>
            <p:nvPr/>
          </p:nvSpPr>
          <p:spPr>
            <a:xfrm>
              <a:off x="2428722" y="4680347"/>
              <a:ext cx="7811619" cy="524648"/>
            </a:xfrm>
            <a:prstGeom prst="rect">
              <a:avLst/>
            </a:prstGeom>
            <a:solidFill>
              <a:srgbClr val="262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itchFamily="2" charset="0"/>
                </a:rPr>
                <a:t>Publication (to be submitted)</a:t>
              </a:r>
            </a:p>
          </p:txBody>
        </p:sp>
        <p:sp>
          <p:nvSpPr>
            <p:cNvPr id="10" name="Rectangle 9">
              <a:extLst>
                <a:ext uri="{FF2B5EF4-FFF2-40B4-BE49-F238E27FC236}">
                  <a16:creationId xmlns:a16="http://schemas.microsoft.com/office/drawing/2014/main" id="{DF0319DB-0672-15F5-E959-4DB3091FB747}"/>
                </a:ext>
              </a:extLst>
            </p:cNvPr>
            <p:cNvSpPr/>
            <p:nvPr/>
          </p:nvSpPr>
          <p:spPr>
            <a:xfrm>
              <a:off x="2428721" y="5204996"/>
              <a:ext cx="7811619" cy="1216529"/>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b="1" dirty="0">
                  <a:solidFill>
                    <a:schemeClr val="tx1"/>
                  </a:solidFill>
                  <a:latin typeface="Montserrat" pitchFamily="2" charset="0"/>
                </a:rPr>
                <a:t>S. I. </a:t>
              </a:r>
              <a:r>
                <a:rPr lang="fr-FR" sz="1400" b="1" dirty="0" err="1">
                  <a:solidFill>
                    <a:schemeClr val="tx1"/>
                  </a:solidFill>
                  <a:latin typeface="Montserrat" pitchFamily="2" charset="0"/>
                </a:rPr>
                <a:t>Hossain</a:t>
              </a:r>
              <a:r>
                <a:rPr lang="fr-FR" sz="1400" dirty="0">
                  <a:solidFill>
                    <a:schemeClr val="tx1"/>
                  </a:solidFill>
                  <a:latin typeface="Montserrat" pitchFamily="2" charset="0"/>
                </a:rPr>
                <a:t>, J. de </a:t>
              </a:r>
              <a:r>
                <a:rPr lang="fr-FR" sz="1400" dirty="0" err="1">
                  <a:solidFill>
                    <a:schemeClr val="tx1"/>
                  </a:solidFill>
                  <a:latin typeface="Montserrat" pitchFamily="2" charset="0"/>
                </a:rPr>
                <a:t>Goër</a:t>
              </a:r>
              <a:r>
                <a:rPr lang="fr-FR" sz="1400" dirty="0">
                  <a:solidFill>
                    <a:schemeClr val="tx1"/>
                  </a:solidFill>
                  <a:latin typeface="Montserrat" pitchFamily="2" charset="0"/>
                </a:rPr>
                <a:t> de Herve, D. </a:t>
              </a:r>
              <a:r>
                <a:rPr lang="fr-FR" sz="1400" dirty="0" err="1">
                  <a:solidFill>
                    <a:schemeClr val="tx1"/>
                  </a:solidFill>
                  <a:latin typeface="Montserrat" pitchFamily="2" charset="0"/>
                </a:rPr>
                <a:t>Abrial</a:t>
              </a:r>
              <a:r>
                <a:rPr lang="fr-FR" sz="1400" dirty="0">
                  <a:solidFill>
                    <a:schemeClr val="tx1"/>
                  </a:solidFill>
                  <a:latin typeface="Montserrat" pitchFamily="2" charset="0"/>
                </a:rPr>
                <a:t>, R. </a:t>
              </a:r>
              <a:r>
                <a:rPr lang="fr-FR" sz="1400" dirty="0" err="1">
                  <a:solidFill>
                    <a:schemeClr val="tx1"/>
                  </a:solidFill>
                  <a:latin typeface="Montserrat" pitchFamily="2" charset="0"/>
                </a:rPr>
                <a:t>Emillion</a:t>
              </a:r>
              <a:r>
                <a:rPr lang="fr-FR" sz="1400" dirty="0">
                  <a:solidFill>
                    <a:schemeClr val="tx1"/>
                  </a:solidFill>
                  <a:latin typeface="Montserrat" pitchFamily="2" charset="0"/>
                </a:rPr>
                <a:t>, I. </a:t>
              </a:r>
              <a:r>
                <a:rPr lang="fr-FR" sz="1400" dirty="0" err="1">
                  <a:solidFill>
                    <a:schemeClr val="tx1"/>
                  </a:solidFill>
                  <a:latin typeface="Montserrat" pitchFamily="2" charset="0"/>
                </a:rPr>
                <a:t>Lebertb</a:t>
              </a:r>
              <a:r>
                <a:rPr lang="fr-FR" sz="1400" dirty="0">
                  <a:solidFill>
                    <a:schemeClr val="tx1"/>
                  </a:solidFill>
                  <a:latin typeface="Montserrat" pitchFamily="2" charset="0"/>
                </a:rPr>
                <a:t>, Y. </a:t>
              </a:r>
              <a:r>
                <a:rPr lang="fr-FR" sz="1400" dirty="0" err="1">
                  <a:solidFill>
                    <a:schemeClr val="tx1"/>
                  </a:solidFill>
                  <a:latin typeface="Montserrat" pitchFamily="2" charset="0"/>
                </a:rPr>
                <a:t>Frendo</a:t>
              </a:r>
              <a:r>
                <a:rPr lang="fr-FR" sz="1400" dirty="0">
                  <a:solidFill>
                    <a:schemeClr val="tx1"/>
                  </a:solidFill>
                  <a:latin typeface="Montserrat" pitchFamily="2" charset="0"/>
                </a:rPr>
                <a:t>, D. Martineau, O. </a:t>
              </a:r>
              <a:r>
                <a:rPr lang="fr-FR" sz="1400" dirty="0" err="1">
                  <a:solidFill>
                    <a:schemeClr val="tx1"/>
                  </a:solidFill>
                  <a:latin typeface="Montserrat" pitchFamily="2" charset="0"/>
                </a:rPr>
                <a:t>Lesens</a:t>
              </a:r>
              <a:r>
                <a:rPr lang="fr-FR" sz="1400" dirty="0">
                  <a:solidFill>
                    <a:schemeClr val="tx1"/>
                  </a:solidFill>
                  <a:latin typeface="Montserrat" pitchFamily="2" charset="0"/>
                </a:rPr>
                <a:t>, and E. </a:t>
              </a:r>
              <a:r>
                <a:rPr lang="fr-FR" sz="1400" dirty="0" err="1">
                  <a:solidFill>
                    <a:schemeClr val="tx1"/>
                  </a:solidFill>
                  <a:latin typeface="Montserrat" pitchFamily="2" charset="0"/>
                </a:rPr>
                <a:t>Mephu</a:t>
              </a:r>
              <a:r>
                <a:rPr lang="fr-FR" sz="1400" dirty="0">
                  <a:solidFill>
                    <a:schemeClr val="tx1"/>
                  </a:solidFill>
                  <a:latin typeface="Montserrat" pitchFamily="2" charset="0"/>
                </a:rPr>
                <a:t> </a:t>
              </a:r>
              <a:r>
                <a:rPr lang="fr-FR" sz="1400" dirty="0" err="1">
                  <a:solidFill>
                    <a:schemeClr val="tx1"/>
                  </a:solidFill>
                  <a:latin typeface="Montserrat" pitchFamily="2" charset="0"/>
                </a:rPr>
                <a:t>Nguifo</a:t>
              </a:r>
              <a:r>
                <a:rPr lang="fr-FR" sz="1400" dirty="0">
                  <a:solidFill>
                    <a:schemeClr val="tx1"/>
                  </a:solidFill>
                  <a:latin typeface="Montserrat" pitchFamily="2" charset="0"/>
                </a:rPr>
                <a:t>(2022). Expert Opinion Elicitation for </a:t>
              </a:r>
              <a:r>
                <a:rPr lang="fr-FR" sz="1400" dirty="0" err="1">
                  <a:solidFill>
                    <a:schemeClr val="tx1"/>
                  </a:solidFill>
                  <a:latin typeface="Montserrat" pitchFamily="2" charset="0"/>
                </a:rPr>
                <a:t>Assisting</a:t>
              </a:r>
              <a:r>
                <a:rPr lang="fr-FR" sz="1400" dirty="0">
                  <a:solidFill>
                    <a:schemeClr val="tx1"/>
                  </a:solidFill>
                  <a:latin typeface="Montserrat" pitchFamily="2" charset="0"/>
                </a:rPr>
                <a:t> Deep Learning </a:t>
              </a:r>
              <a:r>
                <a:rPr lang="fr-FR" sz="1400" dirty="0" err="1">
                  <a:solidFill>
                    <a:schemeClr val="tx1"/>
                  </a:solidFill>
                  <a:latin typeface="Montserrat" pitchFamily="2" charset="0"/>
                </a:rPr>
                <a:t>based</a:t>
              </a:r>
              <a:r>
                <a:rPr lang="fr-FR" sz="1400" dirty="0">
                  <a:solidFill>
                    <a:schemeClr val="tx1"/>
                  </a:solidFill>
                  <a:latin typeface="Montserrat" pitchFamily="2" charset="0"/>
                </a:rPr>
                <a:t> Lyme </a:t>
              </a:r>
              <a:r>
                <a:rPr lang="fr-FR" sz="1400" dirty="0" err="1">
                  <a:solidFill>
                    <a:schemeClr val="tx1"/>
                  </a:solidFill>
                  <a:latin typeface="Montserrat" pitchFamily="2" charset="0"/>
                </a:rPr>
                <a:t>Disease</a:t>
              </a:r>
              <a:r>
                <a:rPr lang="fr-FR" sz="1400" dirty="0">
                  <a:solidFill>
                    <a:schemeClr val="tx1"/>
                  </a:solidFill>
                  <a:latin typeface="Montserrat" pitchFamily="2" charset="0"/>
                </a:rPr>
                <a:t> Classifier </a:t>
              </a:r>
              <a:r>
                <a:rPr lang="fr-FR" sz="1400" dirty="0" err="1">
                  <a:solidFill>
                    <a:schemeClr val="tx1"/>
                  </a:solidFill>
                  <a:latin typeface="Montserrat" pitchFamily="2" charset="0"/>
                </a:rPr>
                <a:t>with</a:t>
              </a:r>
              <a:r>
                <a:rPr lang="fr-FR" sz="1400" dirty="0">
                  <a:solidFill>
                    <a:schemeClr val="tx1"/>
                  </a:solidFill>
                  <a:latin typeface="Montserrat" pitchFamily="2" charset="0"/>
                </a:rPr>
                <a:t> Patient Data. </a:t>
              </a:r>
              <a:r>
                <a:rPr lang="fr-FR" sz="1400" dirty="0">
                  <a:solidFill>
                    <a:schemeClr val="tx1"/>
                  </a:solidFill>
                  <a:latin typeface="Montserrat" pitchFamily="2" charset="0"/>
                  <a:hlinkClick r:id="rId2"/>
                </a:rPr>
                <a:t>https://doi.org/2208.14384</a:t>
              </a:r>
              <a:r>
                <a:rPr lang="fr-FR" sz="1400" dirty="0">
                  <a:solidFill>
                    <a:schemeClr val="tx1"/>
                  </a:solidFill>
                  <a:latin typeface="Montserrat" pitchFamily="2" charset="0"/>
                </a:rPr>
                <a:t>  </a:t>
              </a:r>
              <a:endParaRPr lang="en-US" sz="1800" dirty="0">
                <a:solidFill>
                  <a:schemeClr val="tx1"/>
                </a:solidFill>
                <a:latin typeface="Montserrat" pitchFamily="2" charset="0"/>
              </a:endParaRPr>
            </a:p>
          </p:txBody>
        </p:sp>
      </p:grpSp>
      <p:sp>
        <p:nvSpPr>
          <p:cNvPr id="3" name="PptLabsAgenda_&amp;^@BeamShapeBackground_&amp;^@2023041414552447170">
            <a:extLst>
              <a:ext uri="{FF2B5EF4-FFF2-40B4-BE49-F238E27FC236}">
                <a16:creationId xmlns:a16="http://schemas.microsoft.com/office/drawing/2014/main" id="{37C88269-EAEB-E70F-A23A-31605DD73B5B}"/>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48438FBB-E42F-B6EB-BBC7-F5B6A7040BBC}"/>
              </a:ext>
            </a:extLst>
          </p:cNvPr>
          <p:cNvSpPr>
            <a:spLocks noGrp="1"/>
          </p:cNvSpPr>
          <p:nvPr>
            <p:ph type="sldNum" sz="quarter" idx="12"/>
          </p:nvPr>
        </p:nvSpPr>
        <p:spPr/>
        <p:txBody>
          <a:bodyPr/>
          <a:lstStyle/>
          <a:p>
            <a:fld id="{6DCCA1CE-54D3-4B1F-BAFE-BDD10B4D91A3}" type="slidenum">
              <a:rPr lang="en-US" smtClean="0"/>
              <a:pPr/>
              <a:t>40</a:t>
            </a:fld>
            <a:r>
              <a:rPr lang="en-US"/>
              <a:t>/52</a:t>
            </a:r>
            <a:endParaRPr lang="en-US" dirty="0"/>
          </a:p>
        </p:txBody>
      </p:sp>
      <p:sp>
        <p:nvSpPr>
          <p:cNvPr id="61" name="PptLabsAgenda_&amp;^@BeamShapeText_&amp;^@Introduction_2">
            <a:extLst>
              <a:ext uri="{FF2B5EF4-FFF2-40B4-BE49-F238E27FC236}">
                <a16:creationId xmlns:a16="http://schemas.microsoft.com/office/drawing/2014/main" id="{79572226-5142-9762-7D27-B033EE6DF007}"/>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62" name="PptLabsAgenda_&amp;^@BeamShapeText_&amp;^@Introduction_2">
            <a:extLst>
              <a:ext uri="{FF2B5EF4-FFF2-40B4-BE49-F238E27FC236}">
                <a16:creationId xmlns:a16="http://schemas.microsoft.com/office/drawing/2014/main" id="{CABCC4F1-AAA9-384F-98E8-C3CE4F473E62}"/>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63" name="PptLabsAgenda_&amp;^@BeamShapeText_&amp;^@Introduction_2">
            <a:extLst>
              <a:ext uri="{FF2B5EF4-FFF2-40B4-BE49-F238E27FC236}">
                <a16:creationId xmlns:a16="http://schemas.microsoft.com/office/drawing/2014/main" id="{4033CB69-DD65-FA57-6D73-CD6B9D3AD09F}"/>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92" name="PptLabsAgenda_&amp;^@BeamShapeText_&amp;^@Introduction_2">
            <a:extLst>
              <a:ext uri="{FF2B5EF4-FFF2-40B4-BE49-F238E27FC236}">
                <a16:creationId xmlns:a16="http://schemas.microsoft.com/office/drawing/2014/main" id="{FAE3AFBE-FB69-4BE0-32CA-5CCD8B17AA6C}"/>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93" name="Oval 4">
            <a:extLst>
              <a:ext uri="{FF2B5EF4-FFF2-40B4-BE49-F238E27FC236}">
                <a16:creationId xmlns:a16="http://schemas.microsoft.com/office/drawing/2014/main" id="{935ACC54-B940-88EE-5C43-870CBBF0D017}"/>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4" name="Oval 5">
            <a:extLst>
              <a:ext uri="{FF2B5EF4-FFF2-40B4-BE49-F238E27FC236}">
                <a16:creationId xmlns:a16="http://schemas.microsoft.com/office/drawing/2014/main" id="{655CF921-EAF1-B6B4-DF63-1BFF6E804F61}"/>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5" name="Oval 6">
            <a:extLst>
              <a:ext uri="{FF2B5EF4-FFF2-40B4-BE49-F238E27FC236}">
                <a16:creationId xmlns:a16="http://schemas.microsoft.com/office/drawing/2014/main" id="{405296F9-F717-2073-EED7-9EBF0CBC1043}"/>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6" name="Oval 7">
            <a:extLst>
              <a:ext uri="{FF2B5EF4-FFF2-40B4-BE49-F238E27FC236}">
                <a16:creationId xmlns:a16="http://schemas.microsoft.com/office/drawing/2014/main" id="{D8497698-83C1-F528-513C-9B10A8548C32}"/>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7" name="Oval 8">
            <a:extLst>
              <a:ext uri="{FF2B5EF4-FFF2-40B4-BE49-F238E27FC236}">
                <a16:creationId xmlns:a16="http://schemas.microsoft.com/office/drawing/2014/main" id="{BD0990EF-0063-6A96-2A57-5BB585E78F25}"/>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8" name="Oval 9">
            <a:extLst>
              <a:ext uri="{FF2B5EF4-FFF2-40B4-BE49-F238E27FC236}">
                <a16:creationId xmlns:a16="http://schemas.microsoft.com/office/drawing/2014/main" id="{38E1486A-EB61-26B4-A586-EC3187BA605F}"/>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9" name="Oval 10">
            <a:extLst>
              <a:ext uri="{FF2B5EF4-FFF2-40B4-BE49-F238E27FC236}">
                <a16:creationId xmlns:a16="http://schemas.microsoft.com/office/drawing/2014/main" id="{2C22E978-6779-2853-54BD-C17A9DBD1D18}"/>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0" name="Oval 4">
            <a:extLst>
              <a:ext uri="{FF2B5EF4-FFF2-40B4-BE49-F238E27FC236}">
                <a16:creationId xmlns:a16="http://schemas.microsoft.com/office/drawing/2014/main" id="{372C0812-68E7-D406-9E1F-B3B4F244791B}"/>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1" name="Oval 5">
            <a:extLst>
              <a:ext uri="{FF2B5EF4-FFF2-40B4-BE49-F238E27FC236}">
                <a16:creationId xmlns:a16="http://schemas.microsoft.com/office/drawing/2014/main" id="{68EBCADF-CA87-6893-0A03-974F13E9DA26}"/>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2" name="Oval 6">
            <a:extLst>
              <a:ext uri="{FF2B5EF4-FFF2-40B4-BE49-F238E27FC236}">
                <a16:creationId xmlns:a16="http://schemas.microsoft.com/office/drawing/2014/main" id="{41EB93DA-2AEB-67C0-2087-0FBB54743496}"/>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3" name="Oval 7">
            <a:extLst>
              <a:ext uri="{FF2B5EF4-FFF2-40B4-BE49-F238E27FC236}">
                <a16:creationId xmlns:a16="http://schemas.microsoft.com/office/drawing/2014/main" id="{F3DB9F62-C1A3-EDA5-0789-83B5FC4673A7}"/>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4" name="Oval 8">
            <a:extLst>
              <a:ext uri="{FF2B5EF4-FFF2-40B4-BE49-F238E27FC236}">
                <a16:creationId xmlns:a16="http://schemas.microsoft.com/office/drawing/2014/main" id="{271A22B3-6E53-F97A-5985-6EC9161712EC}"/>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5" name="Oval 9">
            <a:extLst>
              <a:ext uri="{FF2B5EF4-FFF2-40B4-BE49-F238E27FC236}">
                <a16:creationId xmlns:a16="http://schemas.microsoft.com/office/drawing/2014/main" id="{CBBFA4B7-A358-A416-7FFE-5A8EC3C3698A}"/>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6" name="Oval 9">
            <a:extLst>
              <a:ext uri="{FF2B5EF4-FFF2-40B4-BE49-F238E27FC236}">
                <a16:creationId xmlns:a16="http://schemas.microsoft.com/office/drawing/2014/main" id="{73E7CA16-9DFB-8A29-8050-4A19B71636F2}"/>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10">
            <a:extLst>
              <a:ext uri="{FF2B5EF4-FFF2-40B4-BE49-F238E27FC236}">
                <a16:creationId xmlns:a16="http://schemas.microsoft.com/office/drawing/2014/main" id="{9D1F944B-A57A-12AE-1DBF-4EB5BD76CD20}"/>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8" name="Oval 11">
            <a:extLst>
              <a:ext uri="{FF2B5EF4-FFF2-40B4-BE49-F238E27FC236}">
                <a16:creationId xmlns:a16="http://schemas.microsoft.com/office/drawing/2014/main" id="{A2E2B1E7-5655-ACB4-AA3A-CC4E5DA14AC2}"/>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12">
            <a:extLst>
              <a:ext uri="{FF2B5EF4-FFF2-40B4-BE49-F238E27FC236}">
                <a16:creationId xmlns:a16="http://schemas.microsoft.com/office/drawing/2014/main" id="{489F46F4-E51E-E680-8079-6992C03FE130}"/>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0" name="Oval 13">
            <a:extLst>
              <a:ext uri="{FF2B5EF4-FFF2-40B4-BE49-F238E27FC236}">
                <a16:creationId xmlns:a16="http://schemas.microsoft.com/office/drawing/2014/main" id="{74DF6D70-5929-1964-DECA-E8F758EF1A45}"/>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13">
            <a:extLst>
              <a:ext uri="{FF2B5EF4-FFF2-40B4-BE49-F238E27FC236}">
                <a16:creationId xmlns:a16="http://schemas.microsoft.com/office/drawing/2014/main" id="{A4CF9625-3736-6817-6E0E-4027D9DFA2A7}"/>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2" name="Oval 13">
            <a:extLst>
              <a:ext uri="{FF2B5EF4-FFF2-40B4-BE49-F238E27FC236}">
                <a16:creationId xmlns:a16="http://schemas.microsoft.com/office/drawing/2014/main" id="{49EE6CD2-314A-025B-4DE0-99AA0D5FDF38}"/>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9">
            <a:extLst>
              <a:ext uri="{FF2B5EF4-FFF2-40B4-BE49-F238E27FC236}">
                <a16:creationId xmlns:a16="http://schemas.microsoft.com/office/drawing/2014/main" id="{1D7A9B33-9A56-21C2-74AD-65074E9CABD6}"/>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10">
            <a:extLst>
              <a:ext uri="{FF2B5EF4-FFF2-40B4-BE49-F238E27FC236}">
                <a16:creationId xmlns:a16="http://schemas.microsoft.com/office/drawing/2014/main" id="{6F1098F5-7BF2-72AA-87C1-71FD83204539}"/>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5" name="Oval 11">
            <a:extLst>
              <a:ext uri="{FF2B5EF4-FFF2-40B4-BE49-F238E27FC236}">
                <a16:creationId xmlns:a16="http://schemas.microsoft.com/office/drawing/2014/main" id="{51FD850A-0590-8912-CD46-6657B433BFA4}"/>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6" name="Oval 12">
            <a:extLst>
              <a:ext uri="{FF2B5EF4-FFF2-40B4-BE49-F238E27FC236}">
                <a16:creationId xmlns:a16="http://schemas.microsoft.com/office/drawing/2014/main" id="{8499744D-3234-61F2-E199-293A67E43BEB}"/>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7" name="Oval 13">
            <a:extLst>
              <a:ext uri="{FF2B5EF4-FFF2-40B4-BE49-F238E27FC236}">
                <a16:creationId xmlns:a16="http://schemas.microsoft.com/office/drawing/2014/main" id="{7EEBE859-A0A6-FF98-8242-C7D78C52B296}"/>
              </a:ext>
            </a:extLst>
          </p:cNvPr>
          <p:cNvSpPr>
            <a:spLocks/>
          </p:cNvSpPr>
          <p:nvPr/>
        </p:nvSpPr>
        <p:spPr>
          <a:xfrm>
            <a:off x="841835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8" name="Oval 13">
            <a:extLst>
              <a:ext uri="{FF2B5EF4-FFF2-40B4-BE49-F238E27FC236}">
                <a16:creationId xmlns:a16="http://schemas.microsoft.com/office/drawing/2014/main" id="{F5587248-86BF-12CA-DEA2-414CD89C6C1A}"/>
              </a:ext>
            </a:extLst>
          </p:cNvPr>
          <p:cNvSpPr>
            <a:spLocks/>
          </p:cNvSpPr>
          <p:nvPr/>
        </p:nvSpPr>
        <p:spPr>
          <a:xfrm>
            <a:off x="851674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9" name="Oval 13">
            <a:extLst>
              <a:ext uri="{FF2B5EF4-FFF2-40B4-BE49-F238E27FC236}">
                <a16:creationId xmlns:a16="http://schemas.microsoft.com/office/drawing/2014/main" id="{031C25DF-4903-B4F0-CBAA-92E203DA6F66}"/>
              </a:ext>
            </a:extLst>
          </p:cNvPr>
          <p:cNvSpPr>
            <a:spLocks/>
          </p:cNvSpPr>
          <p:nvPr/>
        </p:nvSpPr>
        <p:spPr>
          <a:xfrm>
            <a:off x="86151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0" name="Oval 9">
            <a:extLst>
              <a:ext uri="{FF2B5EF4-FFF2-40B4-BE49-F238E27FC236}">
                <a16:creationId xmlns:a16="http://schemas.microsoft.com/office/drawing/2014/main" id="{7DA9CE6A-DEB3-F252-49B8-5632CA9D4B74}"/>
              </a:ext>
            </a:extLst>
          </p:cNvPr>
          <p:cNvSpPr>
            <a:spLocks/>
          </p:cNvSpPr>
          <p:nvPr/>
        </p:nvSpPr>
        <p:spPr>
          <a:xfrm>
            <a:off x="87135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1" name="Oval 10">
            <a:extLst>
              <a:ext uri="{FF2B5EF4-FFF2-40B4-BE49-F238E27FC236}">
                <a16:creationId xmlns:a16="http://schemas.microsoft.com/office/drawing/2014/main" id="{E3E05C94-EA46-0378-7E82-C5DFA88C2A0C}"/>
              </a:ext>
            </a:extLst>
          </p:cNvPr>
          <p:cNvSpPr>
            <a:spLocks/>
          </p:cNvSpPr>
          <p:nvPr/>
        </p:nvSpPr>
        <p:spPr>
          <a:xfrm>
            <a:off x="881192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2" name="Oval 11">
            <a:extLst>
              <a:ext uri="{FF2B5EF4-FFF2-40B4-BE49-F238E27FC236}">
                <a16:creationId xmlns:a16="http://schemas.microsoft.com/office/drawing/2014/main" id="{1B1017DB-C100-C8FA-4392-A614E3A56161}"/>
              </a:ext>
            </a:extLst>
          </p:cNvPr>
          <p:cNvSpPr>
            <a:spLocks/>
          </p:cNvSpPr>
          <p:nvPr/>
        </p:nvSpPr>
        <p:spPr>
          <a:xfrm>
            <a:off x="891031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3" name="Oval 12">
            <a:extLst>
              <a:ext uri="{FF2B5EF4-FFF2-40B4-BE49-F238E27FC236}">
                <a16:creationId xmlns:a16="http://schemas.microsoft.com/office/drawing/2014/main" id="{D3287D9F-5D31-C9AE-F5E0-A4099DD5D590}"/>
              </a:ext>
            </a:extLst>
          </p:cNvPr>
          <p:cNvSpPr>
            <a:spLocks/>
          </p:cNvSpPr>
          <p:nvPr/>
        </p:nvSpPr>
        <p:spPr>
          <a:xfrm>
            <a:off x="9008707"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4" name="Oval 13">
            <a:extLst>
              <a:ext uri="{FF2B5EF4-FFF2-40B4-BE49-F238E27FC236}">
                <a16:creationId xmlns:a16="http://schemas.microsoft.com/office/drawing/2014/main" id="{AC8BDFE4-1F49-A8DA-C421-40F8739BBCB9}"/>
              </a:ext>
            </a:extLst>
          </p:cNvPr>
          <p:cNvSpPr>
            <a:spLocks/>
          </p:cNvSpPr>
          <p:nvPr/>
        </p:nvSpPr>
        <p:spPr>
          <a:xfrm>
            <a:off x="9107098"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5" name="Oval 13">
            <a:extLst>
              <a:ext uri="{FF2B5EF4-FFF2-40B4-BE49-F238E27FC236}">
                <a16:creationId xmlns:a16="http://schemas.microsoft.com/office/drawing/2014/main" id="{17968711-6C8E-6577-AEAF-59676E2608A8}"/>
              </a:ext>
            </a:extLst>
          </p:cNvPr>
          <p:cNvSpPr>
            <a:spLocks/>
          </p:cNvSpPr>
          <p:nvPr/>
        </p:nvSpPr>
        <p:spPr>
          <a:xfrm>
            <a:off x="920549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6" name="Oval 13">
            <a:extLst>
              <a:ext uri="{FF2B5EF4-FFF2-40B4-BE49-F238E27FC236}">
                <a16:creationId xmlns:a16="http://schemas.microsoft.com/office/drawing/2014/main" id="{B9607BCA-B099-869E-069F-C6A5EA3F2A8B}"/>
              </a:ext>
            </a:extLst>
          </p:cNvPr>
          <p:cNvSpPr>
            <a:spLocks/>
          </p:cNvSpPr>
          <p:nvPr/>
        </p:nvSpPr>
        <p:spPr>
          <a:xfrm>
            <a:off x="930388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7" name="Oval 11">
            <a:extLst>
              <a:ext uri="{FF2B5EF4-FFF2-40B4-BE49-F238E27FC236}">
                <a16:creationId xmlns:a16="http://schemas.microsoft.com/office/drawing/2014/main" id="{5979D98E-DD27-8A2D-DF1E-C62D37F530FB}"/>
              </a:ext>
            </a:extLst>
          </p:cNvPr>
          <p:cNvSpPr>
            <a:spLocks/>
          </p:cNvSpPr>
          <p:nvPr/>
        </p:nvSpPr>
        <p:spPr>
          <a:xfrm>
            <a:off x="940227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Oval 12">
            <a:extLst>
              <a:ext uri="{FF2B5EF4-FFF2-40B4-BE49-F238E27FC236}">
                <a16:creationId xmlns:a16="http://schemas.microsoft.com/office/drawing/2014/main" id="{151D7580-2618-BEA9-FD66-76B4BF024ADA}"/>
              </a:ext>
            </a:extLst>
          </p:cNvPr>
          <p:cNvSpPr>
            <a:spLocks/>
          </p:cNvSpPr>
          <p:nvPr/>
        </p:nvSpPr>
        <p:spPr>
          <a:xfrm>
            <a:off x="950066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9" name="Oval 13">
            <a:extLst>
              <a:ext uri="{FF2B5EF4-FFF2-40B4-BE49-F238E27FC236}">
                <a16:creationId xmlns:a16="http://schemas.microsoft.com/office/drawing/2014/main" id="{BEE20014-954F-ECA7-584F-EBD1C8649DE6}"/>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0" name="Oval 12">
            <a:extLst>
              <a:ext uri="{FF2B5EF4-FFF2-40B4-BE49-F238E27FC236}">
                <a16:creationId xmlns:a16="http://schemas.microsoft.com/office/drawing/2014/main" id="{EBB79CB0-0229-2F48-2848-E70358502207}"/>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1" name="Oval 13">
            <a:extLst>
              <a:ext uri="{FF2B5EF4-FFF2-40B4-BE49-F238E27FC236}">
                <a16:creationId xmlns:a16="http://schemas.microsoft.com/office/drawing/2014/main" id="{9CFB289D-4C9A-0D79-6058-3B09C39ED0EE}"/>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3" name="Oval 13">
            <a:extLst>
              <a:ext uri="{FF2B5EF4-FFF2-40B4-BE49-F238E27FC236}">
                <a16:creationId xmlns:a16="http://schemas.microsoft.com/office/drawing/2014/main" id="{57CC92FC-0411-6421-715D-A0995E5F9EF5}"/>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4" name="Oval 13">
            <a:extLst>
              <a:ext uri="{FF2B5EF4-FFF2-40B4-BE49-F238E27FC236}">
                <a16:creationId xmlns:a16="http://schemas.microsoft.com/office/drawing/2014/main" id="{673D0306-9D46-8F84-195B-318A49AAF828}"/>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5" name="Oval 13">
            <a:extLst>
              <a:ext uri="{FF2B5EF4-FFF2-40B4-BE49-F238E27FC236}">
                <a16:creationId xmlns:a16="http://schemas.microsoft.com/office/drawing/2014/main" id="{1DD12768-5892-9B76-F866-0F5333D11196}"/>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Oval 13">
            <a:extLst>
              <a:ext uri="{FF2B5EF4-FFF2-40B4-BE49-F238E27FC236}">
                <a16:creationId xmlns:a16="http://schemas.microsoft.com/office/drawing/2014/main" id="{81BE9FDD-A69E-CCEC-208F-BF6BC0C08480}"/>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7" name="Oval 13">
            <a:extLst>
              <a:ext uri="{FF2B5EF4-FFF2-40B4-BE49-F238E27FC236}">
                <a16:creationId xmlns:a16="http://schemas.microsoft.com/office/drawing/2014/main" id="{D4AE4C71-A0E3-149A-76E3-924D3DF328FB}"/>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8" name="Oval 13">
            <a:extLst>
              <a:ext uri="{FF2B5EF4-FFF2-40B4-BE49-F238E27FC236}">
                <a16:creationId xmlns:a16="http://schemas.microsoft.com/office/drawing/2014/main" id="{F7780EE7-75CB-880D-D704-CD028CD6641D}"/>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9" name="Oval 13">
            <a:extLst>
              <a:ext uri="{FF2B5EF4-FFF2-40B4-BE49-F238E27FC236}">
                <a16:creationId xmlns:a16="http://schemas.microsoft.com/office/drawing/2014/main" id="{4FDF1F57-2D3D-273B-BF01-8074CE639BCF}"/>
              </a:ext>
            </a:extLst>
          </p:cNvPr>
          <p:cNvSpPr>
            <a:spLocks/>
          </p:cNvSpPr>
          <p:nvPr/>
        </p:nvSpPr>
        <p:spPr>
          <a:xfrm>
            <a:off x="9599057"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534408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100"/>
                                  </p:stCondLst>
                                  <p:childTnLst>
                                    <p:animClr clrSpc="rgb" dir="cw">
                                      <p:cBhvr override="childStyle">
                                        <p:cTn id="6" dur="100" fill="hold"/>
                                        <p:tgtEl>
                                          <p:spTgt spid="7">
                                            <p:txEl>
                                              <p:pRg st="0" end="0"/>
                                            </p:txEl>
                                          </p:spTgt>
                                        </p:tgtEl>
                                        <p:attrNameLst>
                                          <p:attrName>style.color</p:attrName>
                                        </p:attrNameLst>
                                      </p:cBhvr>
                                      <p:to>
                                        <a:srgbClr val="F2290A"/>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100"/>
                                  </p:stCondLst>
                                  <p:childTnLst>
                                    <p:animClr clrSpc="rgb" dir="cw">
                                      <p:cBhvr override="childStyle">
                                        <p:cTn id="10" dur="100" fill="hold"/>
                                        <p:tgtEl>
                                          <p:spTgt spid="7">
                                            <p:txEl>
                                              <p:pRg st="2" end="2"/>
                                            </p:txEl>
                                          </p:spTgt>
                                        </p:tgtEl>
                                        <p:attrNameLst>
                                          <p:attrName>style.color</p:attrName>
                                        </p:attrNameLst>
                                      </p:cBhvr>
                                      <p:to>
                                        <a:srgbClr val="F2290A"/>
                                      </p:to>
                                    </p:animClr>
                                  </p:childTnLst>
                                </p:cTn>
                              </p:par>
                              <p:par>
                                <p:cTn id="11" presetID="3" presetClass="emph" presetSubtype="2" fill="hold" grpId="1" nodeType="withEffect">
                                  <p:stCondLst>
                                    <p:cond delay="100"/>
                                  </p:stCondLst>
                                  <p:childTnLst>
                                    <p:animClr clrSpc="rgb" dir="cw">
                                      <p:cBhvr override="childStyle">
                                        <p:cTn id="12" dur="100" fill="hold"/>
                                        <p:tgtEl>
                                          <p:spTgt spid="7">
                                            <p:txEl>
                                              <p:pRg st="0" end="0"/>
                                            </p:txEl>
                                          </p:spTgt>
                                        </p:tgtEl>
                                        <p:attrNameLst>
                                          <p:attrName>style.color</p:attrName>
                                        </p:attrNameLst>
                                      </p:cBhvr>
                                      <p:to>
                                        <a:srgbClr val="000000"/>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100"/>
                                  </p:stCondLst>
                                  <p:childTnLst>
                                    <p:animClr clrSpc="rgb" dir="cw">
                                      <p:cBhvr override="childStyle">
                                        <p:cTn id="16" dur="100" fill="hold"/>
                                        <p:tgtEl>
                                          <p:spTgt spid="7">
                                            <p:txEl>
                                              <p:pRg st="4" end="4"/>
                                            </p:txEl>
                                          </p:spTgt>
                                        </p:tgtEl>
                                        <p:attrNameLst>
                                          <p:attrName>style.color</p:attrName>
                                        </p:attrNameLst>
                                      </p:cBhvr>
                                      <p:to>
                                        <a:srgbClr val="F2290A"/>
                                      </p:to>
                                    </p:animClr>
                                  </p:childTnLst>
                                </p:cTn>
                              </p:par>
                              <p:par>
                                <p:cTn id="17" presetID="3" presetClass="emph" presetSubtype="2" fill="hold" grpId="1" nodeType="withEffect">
                                  <p:stCondLst>
                                    <p:cond delay="100"/>
                                  </p:stCondLst>
                                  <p:childTnLst>
                                    <p:animClr clrSpc="rgb" dir="cw">
                                      <p:cBhvr override="childStyle">
                                        <p:cTn id="18" dur="100" fill="hold"/>
                                        <p:tgtEl>
                                          <p:spTgt spid="7">
                                            <p:txEl>
                                              <p:pRg st="2" end="2"/>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100"/>
                                  </p:stCondLst>
                                  <p:childTnLst>
                                    <p:animClr clrSpc="rgb" dir="cw">
                                      <p:cBhvr override="childStyle">
                                        <p:cTn id="22" dur="100" fill="hold"/>
                                        <p:tgtEl>
                                          <p:spTgt spid="7">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p:bldP spid="7" grpId="1" build="p" bldLvl="5"/>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Efficiently dealing with skin lesion hair </a:t>
            </a:r>
            <a:br>
              <a:rPr lang="en-US" sz="2800" dirty="0">
                <a:solidFill>
                  <a:schemeClr val="bg1"/>
                </a:solidFill>
              </a:rPr>
            </a:br>
            <a:r>
              <a:rPr lang="en-US" sz="2000" dirty="0" err="1">
                <a:solidFill>
                  <a:schemeClr val="bg1"/>
                </a:solidFill>
              </a:rPr>
              <a:t>Hair</a:t>
            </a:r>
            <a:r>
              <a:rPr lang="en-US" sz="2000" dirty="0">
                <a:solidFill>
                  <a:schemeClr val="bg1"/>
                </a:solidFill>
              </a:rPr>
              <a:t> mask dataset creation</a:t>
            </a:r>
          </a:p>
        </p:txBody>
      </p:sp>
      <p:sp>
        <p:nvSpPr>
          <p:cNvPr id="3" name="TextBox 1049">
            <a:extLst>
              <a:ext uri="{FF2B5EF4-FFF2-40B4-BE49-F238E27FC236}">
                <a16:creationId xmlns:a16="http://schemas.microsoft.com/office/drawing/2014/main" id="{9BE125ED-F45B-CED5-7EE3-433BDF96DA19}"/>
              </a:ext>
            </a:extLst>
          </p:cNvPr>
          <p:cNvSpPr txBox="1"/>
          <p:nvPr/>
        </p:nvSpPr>
        <p:spPr>
          <a:xfrm>
            <a:off x="4616832" y="5912850"/>
            <a:ext cx="3712876" cy="307777"/>
          </a:xfrm>
          <a:prstGeom prst="rect">
            <a:avLst/>
          </a:prstGeom>
          <a:noFill/>
        </p:spPr>
        <p:txBody>
          <a:bodyPr wrap="none" rtlCol="0">
            <a:spAutoFit/>
          </a:bodyPr>
          <a:lstStyle/>
          <a:p>
            <a:r>
              <a:rPr lang="en-US" sz="1400" dirty="0">
                <a:latin typeface="Montserrat" pitchFamily="2" charset="0"/>
              </a:rPr>
              <a:t>Fig. 29: Skin hair mask dataset creation.</a:t>
            </a:r>
            <a:endParaRPr lang="en-US" sz="1400" dirty="0">
              <a:solidFill>
                <a:schemeClr val="accent6">
                  <a:lumMod val="50000"/>
                </a:schemeClr>
              </a:solidFill>
              <a:latin typeface="Montserrat" pitchFamily="2" charset="0"/>
            </a:endParaRPr>
          </a:p>
        </p:txBody>
      </p:sp>
      <p:pic>
        <p:nvPicPr>
          <p:cNvPr id="5" name="Picture 4" descr="A picture containing graphical user interface&#10;&#10;Description automatically generated">
            <a:extLst>
              <a:ext uri="{FF2B5EF4-FFF2-40B4-BE49-F238E27FC236}">
                <a16:creationId xmlns:a16="http://schemas.microsoft.com/office/drawing/2014/main" id="{710139D1-9A4A-EB50-8CF3-A94260A82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871" y="1419746"/>
            <a:ext cx="9786257" cy="4444171"/>
          </a:xfrm>
          <a:prstGeom prst="rect">
            <a:avLst/>
          </a:prstGeom>
        </p:spPr>
      </p:pic>
      <p:sp>
        <p:nvSpPr>
          <p:cNvPr id="4" name="InSlideAnimateShape877a900b-b3e6-469b-89e9-ebb06197620d">
            <a:extLst>
              <a:ext uri="{FF2B5EF4-FFF2-40B4-BE49-F238E27FC236}">
                <a16:creationId xmlns:a16="http://schemas.microsoft.com/office/drawing/2014/main" id="{586761FC-CC4E-DE13-8E19-E7F2085AF12C}"/>
              </a:ext>
            </a:extLst>
          </p:cNvPr>
          <p:cNvSpPr/>
          <p:nvPr/>
        </p:nvSpPr>
        <p:spPr>
          <a:xfrm rot="10800000">
            <a:off x="1886457" y="1690617"/>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nSlideAnimateShapeb0a6bda3-cb4e-441f-b264-c386af2385ed">
            <a:extLst>
              <a:ext uri="{FF2B5EF4-FFF2-40B4-BE49-F238E27FC236}">
                <a16:creationId xmlns:a16="http://schemas.microsoft.com/office/drawing/2014/main" id="{EE983EBC-A6F1-8D92-7E0F-B0146172B1D1}"/>
              </a:ext>
            </a:extLst>
          </p:cNvPr>
          <p:cNvSpPr/>
          <p:nvPr/>
        </p:nvSpPr>
        <p:spPr>
          <a:xfrm rot="10800000">
            <a:off x="3307178" y="2340521"/>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nSlideAnimateShape16074c19-15b8-489b-b5b2-5c698c44338b">
            <a:extLst>
              <a:ext uri="{FF2B5EF4-FFF2-40B4-BE49-F238E27FC236}">
                <a16:creationId xmlns:a16="http://schemas.microsoft.com/office/drawing/2014/main" id="{3089CA21-7732-5306-47B2-048B05485753}"/>
              </a:ext>
            </a:extLst>
          </p:cNvPr>
          <p:cNvSpPr/>
          <p:nvPr/>
        </p:nvSpPr>
        <p:spPr>
          <a:xfrm rot="10800000">
            <a:off x="8179228" y="2085294"/>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nSlideAnimateShape73fc3040-6d74-463f-87d1-445757f2412b">
            <a:extLst>
              <a:ext uri="{FF2B5EF4-FFF2-40B4-BE49-F238E27FC236}">
                <a16:creationId xmlns:a16="http://schemas.microsoft.com/office/drawing/2014/main" id="{03399219-50F1-EA21-CA10-A04D83286CD9}"/>
              </a:ext>
            </a:extLst>
          </p:cNvPr>
          <p:cNvSpPr/>
          <p:nvPr/>
        </p:nvSpPr>
        <p:spPr>
          <a:xfrm rot="10800000">
            <a:off x="10101727" y="1766165"/>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nSlideAnimateShaped92659f0-8a9c-4225-ab3c-7eb08dd4f0f2">
            <a:extLst>
              <a:ext uri="{FF2B5EF4-FFF2-40B4-BE49-F238E27FC236}">
                <a16:creationId xmlns:a16="http://schemas.microsoft.com/office/drawing/2014/main" id="{91675E36-596C-8EC9-FFCC-C6A0B16B1DE9}"/>
              </a:ext>
            </a:extLst>
          </p:cNvPr>
          <p:cNvSpPr/>
          <p:nvPr/>
        </p:nvSpPr>
        <p:spPr>
          <a:xfrm rot="7036800">
            <a:off x="5352901" y="1237089"/>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nSlideAnimateShape3f760bb7-b324-4ee1-a00c-7977d02c1818">
            <a:extLst>
              <a:ext uri="{FF2B5EF4-FFF2-40B4-BE49-F238E27FC236}">
                <a16:creationId xmlns:a16="http://schemas.microsoft.com/office/drawing/2014/main" id="{119589B6-3DF3-CD40-ACB7-2C1DAA11D828}"/>
              </a:ext>
            </a:extLst>
          </p:cNvPr>
          <p:cNvSpPr/>
          <p:nvPr/>
        </p:nvSpPr>
        <p:spPr>
          <a:xfrm rot="10800000">
            <a:off x="4616832" y="2340522"/>
            <a:ext cx="203817" cy="365315"/>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ptLabsAgenda_&amp;^@BeamShapeBackground_&amp;^@2023041414552447170">
            <a:extLst>
              <a:ext uri="{FF2B5EF4-FFF2-40B4-BE49-F238E27FC236}">
                <a16:creationId xmlns:a16="http://schemas.microsoft.com/office/drawing/2014/main" id="{1C526F63-1B8F-77D6-51D7-A2D92A40EA92}"/>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6" name="Date Placeholder 235">
            <a:extLst>
              <a:ext uri="{FF2B5EF4-FFF2-40B4-BE49-F238E27FC236}">
                <a16:creationId xmlns:a16="http://schemas.microsoft.com/office/drawing/2014/main" id="{ABC5EBE2-BD4F-E983-AA32-2EAC7AA4B720}"/>
              </a:ext>
            </a:extLst>
          </p:cNvPr>
          <p:cNvSpPr>
            <a:spLocks noGrp="1"/>
          </p:cNvSpPr>
          <p:nvPr>
            <p:ph type="dt" sz="half" idx="10"/>
          </p:nvPr>
        </p:nvSpPr>
        <p:spPr/>
        <p:txBody>
          <a:bodyPr/>
          <a:lstStyle/>
          <a:p>
            <a:fld id="{CBAF4E3C-5EC4-4546-9D70-EAD5866BFCD3}" type="datetime1">
              <a:rPr lang="en-US" smtClean="0"/>
              <a:t>16-May-23</a:t>
            </a:fld>
            <a:endParaRPr lang="en-US"/>
          </a:p>
        </p:txBody>
      </p:sp>
      <p:sp>
        <p:nvSpPr>
          <p:cNvPr id="237" name="Footer Placeholder 236">
            <a:extLst>
              <a:ext uri="{FF2B5EF4-FFF2-40B4-BE49-F238E27FC236}">
                <a16:creationId xmlns:a16="http://schemas.microsoft.com/office/drawing/2014/main" id="{938D3ECB-4AAC-1BA7-4EC9-5884572EA9BF}"/>
              </a:ext>
            </a:extLst>
          </p:cNvPr>
          <p:cNvSpPr>
            <a:spLocks noGrp="1"/>
          </p:cNvSpPr>
          <p:nvPr>
            <p:ph type="ftr" sz="quarter" idx="11"/>
          </p:nvPr>
        </p:nvSpPr>
        <p:spPr/>
        <p:txBody>
          <a:bodyPr/>
          <a:lstStyle/>
          <a:p>
            <a:r>
              <a:rPr lang="en-US"/>
              <a:t>Multimodal skin lesion classification with data scarcity problem</a:t>
            </a:r>
          </a:p>
        </p:txBody>
      </p:sp>
      <p:sp>
        <p:nvSpPr>
          <p:cNvPr id="12" name="Slide Number Placeholder 11">
            <a:extLst>
              <a:ext uri="{FF2B5EF4-FFF2-40B4-BE49-F238E27FC236}">
                <a16:creationId xmlns:a16="http://schemas.microsoft.com/office/drawing/2014/main" id="{D4B60285-5016-D1ED-F8A8-E500EC848E99}"/>
              </a:ext>
            </a:extLst>
          </p:cNvPr>
          <p:cNvSpPr>
            <a:spLocks noGrp="1"/>
          </p:cNvSpPr>
          <p:nvPr>
            <p:ph type="sldNum" sz="quarter" idx="12"/>
          </p:nvPr>
        </p:nvSpPr>
        <p:spPr/>
        <p:txBody>
          <a:bodyPr/>
          <a:lstStyle/>
          <a:p>
            <a:fld id="{6DCCA1CE-54D3-4B1F-BAFE-BDD10B4D91A3}" type="slidenum">
              <a:rPr lang="en-US" smtClean="0"/>
              <a:pPr/>
              <a:t>41</a:t>
            </a:fld>
            <a:r>
              <a:rPr lang="en-US"/>
              <a:t>/52</a:t>
            </a:r>
            <a:endParaRPr lang="en-US" dirty="0"/>
          </a:p>
        </p:txBody>
      </p:sp>
      <p:sp>
        <p:nvSpPr>
          <p:cNvPr id="13" name="PptLabsAgenda_&amp;^@BeamShapeText_&amp;^@Introduction_2">
            <a:extLst>
              <a:ext uri="{FF2B5EF4-FFF2-40B4-BE49-F238E27FC236}">
                <a16:creationId xmlns:a16="http://schemas.microsoft.com/office/drawing/2014/main" id="{BCE27C6A-329D-7CD5-1194-DE2E4FBFF070}"/>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4" name="PptLabsAgenda_&amp;^@BeamShapeText_&amp;^@Introduction_2">
            <a:extLst>
              <a:ext uri="{FF2B5EF4-FFF2-40B4-BE49-F238E27FC236}">
                <a16:creationId xmlns:a16="http://schemas.microsoft.com/office/drawing/2014/main" id="{996F285E-ADDA-4EDB-059F-ECEF48EBAC7D}"/>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5" name="PptLabsAgenda_&amp;^@BeamShapeText_&amp;^@Introduction_2">
            <a:extLst>
              <a:ext uri="{FF2B5EF4-FFF2-40B4-BE49-F238E27FC236}">
                <a16:creationId xmlns:a16="http://schemas.microsoft.com/office/drawing/2014/main" id="{5C054A21-EF04-BA52-254F-907AF4F7385D}"/>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6" name="PptLabsAgenda_&amp;^@BeamShapeText_&amp;^@Introduction_2">
            <a:extLst>
              <a:ext uri="{FF2B5EF4-FFF2-40B4-BE49-F238E27FC236}">
                <a16:creationId xmlns:a16="http://schemas.microsoft.com/office/drawing/2014/main" id="{3F7986DA-4F74-2D9D-F69A-1E4CEDCE9235}"/>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17" name="Oval 4">
            <a:extLst>
              <a:ext uri="{FF2B5EF4-FFF2-40B4-BE49-F238E27FC236}">
                <a16:creationId xmlns:a16="http://schemas.microsoft.com/office/drawing/2014/main" id="{55DF8757-8DDA-9E83-D125-F85DBDE59DFF}"/>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5">
            <a:extLst>
              <a:ext uri="{FF2B5EF4-FFF2-40B4-BE49-F238E27FC236}">
                <a16:creationId xmlns:a16="http://schemas.microsoft.com/office/drawing/2014/main" id="{6F2E34D8-E745-540E-C219-F850738FE72C}"/>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6">
            <a:extLst>
              <a:ext uri="{FF2B5EF4-FFF2-40B4-BE49-F238E27FC236}">
                <a16:creationId xmlns:a16="http://schemas.microsoft.com/office/drawing/2014/main" id="{5FBD5E20-7FCE-2F52-001B-01706DE855EF}"/>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7">
            <a:extLst>
              <a:ext uri="{FF2B5EF4-FFF2-40B4-BE49-F238E27FC236}">
                <a16:creationId xmlns:a16="http://schemas.microsoft.com/office/drawing/2014/main" id="{849146CC-CF24-8B71-5C13-67D35A3E3A50}"/>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8">
            <a:extLst>
              <a:ext uri="{FF2B5EF4-FFF2-40B4-BE49-F238E27FC236}">
                <a16:creationId xmlns:a16="http://schemas.microsoft.com/office/drawing/2014/main" id="{AA3A7F5F-5065-4987-2401-1ADA13252BC3}"/>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9">
            <a:extLst>
              <a:ext uri="{FF2B5EF4-FFF2-40B4-BE49-F238E27FC236}">
                <a16:creationId xmlns:a16="http://schemas.microsoft.com/office/drawing/2014/main" id="{E3F491F8-E034-5010-076C-D9406D0E495A}"/>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10">
            <a:extLst>
              <a:ext uri="{FF2B5EF4-FFF2-40B4-BE49-F238E27FC236}">
                <a16:creationId xmlns:a16="http://schemas.microsoft.com/office/drawing/2014/main" id="{909458A3-EB3D-A4AA-A5D0-4B77BAFEF615}"/>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4">
            <a:extLst>
              <a:ext uri="{FF2B5EF4-FFF2-40B4-BE49-F238E27FC236}">
                <a16:creationId xmlns:a16="http://schemas.microsoft.com/office/drawing/2014/main" id="{32AE2F77-4AD1-3828-7E3B-22B72579637F}"/>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5">
            <a:extLst>
              <a:ext uri="{FF2B5EF4-FFF2-40B4-BE49-F238E27FC236}">
                <a16:creationId xmlns:a16="http://schemas.microsoft.com/office/drawing/2014/main" id="{328C847C-D300-8964-D712-F6F45CAB96AF}"/>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6">
            <a:extLst>
              <a:ext uri="{FF2B5EF4-FFF2-40B4-BE49-F238E27FC236}">
                <a16:creationId xmlns:a16="http://schemas.microsoft.com/office/drawing/2014/main" id="{0778F5CB-96DD-5A50-0A84-29294DA2BC65}"/>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7">
            <a:extLst>
              <a:ext uri="{FF2B5EF4-FFF2-40B4-BE49-F238E27FC236}">
                <a16:creationId xmlns:a16="http://schemas.microsoft.com/office/drawing/2014/main" id="{EE20AA74-61C6-25D4-788B-E7A5E5B10AD5}"/>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8">
            <a:extLst>
              <a:ext uri="{FF2B5EF4-FFF2-40B4-BE49-F238E27FC236}">
                <a16:creationId xmlns:a16="http://schemas.microsoft.com/office/drawing/2014/main" id="{007CE517-3076-EAC0-0634-28CE14996ACD}"/>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9">
            <a:extLst>
              <a:ext uri="{FF2B5EF4-FFF2-40B4-BE49-F238E27FC236}">
                <a16:creationId xmlns:a16="http://schemas.microsoft.com/office/drawing/2014/main" id="{AFEE5109-D29A-E156-4F20-C4B5A8B901B6}"/>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9">
            <a:extLst>
              <a:ext uri="{FF2B5EF4-FFF2-40B4-BE49-F238E27FC236}">
                <a16:creationId xmlns:a16="http://schemas.microsoft.com/office/drawing/2014/main" id="{932D9DBC-9F35-D6DF-F285-938ED18AC73B}"/>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0">
            <a:extLst>
              <a:ext uri="{FF2B5EF4-FFF2-40B4-BE49-F238E27FC236}">
                <a16:creationId xmlns:a16="http://schemas.microsoft.com/office/drawing/2014/main" id="{D8EB912C-151B-6749-1A80-A4F5BEB4946D}"/>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1">
            <a:extLst>
              <a:ext uri="{FF2B5EF4-FFF2-40B4-BE49-F238E27FC236}">
                <a16:creationId xmlns:a16="http://schemas.microsoft.com/office/drawing/2014/main" id="{2BC16BAA-0361-5035-5A12-560319CBD594}"/>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2">
            <a:extLst>
              <a:ext uri="{FF2B5EF4-FFF2-40B4-BE49-F238E27FC236}">
                <a16:creationId xmlns:a16="http://schemas.microsoft.com/office/drawing/2014/main" id="{AAED2A9A-9AFF-8DFE-2EB2-AD0C42267CC2}"/>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4" name="Oval 13">
            <a:extLst>
              <a:ext uri="{FF2B5EF4-FFF2-40B4-BE49-F238E27FC236}">
                <a16:creationId xmlns:a16="http://schemas.microsoft.com/office/drawing/2014/main" id="{475955E6-E9E5-EEE9-0647-3C3801CD02F8}"/>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3">
            <a:extLst>
              <a:ext uri="{FF2B5EF4-FFF2-40B4-BE49-F238E27FC236}">
                <a16:creationId xmlns:a16="http://schemas.microsoft.com/office/drawing/2014/main" id="{DA88A6C2-CAB5-9F73-6166-859A1DF3E2D2}"/>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3">
            <a:extLst>
              <a:ext uri="{FF2B5EF4-FFF2-40B4-BE49-F238E27FC236}">
                <a16:creationId xmlns:a16="http://schemas.microsoft.com/office/drawing/2014/main" id="{0A5EB560-6DB4-8D54-73F6-67C51F529721}"/>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9">
            <a:extLst>
              <a:ext uri="{FF2B5EF4-FFF2-40B4-BE49-F238E27FC236}">
                <a16:creationId xmlns:a16="http://schemas.microsoft.com/office/drawing/2014/main" id="{C74D4403-7EEC-83EA-4437-277D7C71E5EA}"/>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0">
            <a:extLst>
              <a:ext uri="{FF2B5EF4-FFF2-40B4-BE49-F238E27FC236}">
                <a16:creationId xmlns:a16="http://schemas.microsoft.com/office/drawing/2014/main" id="{1C47F14B-D8C0-840C-653D-589E057D6261}"/>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1">
            <a:extLst>
              <a:ext uri="{FF2B5EF4-FFF2-40B4-BE49-F238E27FC236}">
                <a16:creationId xmlns:a16="http://schemas.microsoft.com/office/drawing/2014/main" id="{371646C4-5A4B-A3E7-BE44-53720E2A51C9}"/>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2">
            <a:extLst>
              <a:ext uri="{FF2B5EF4-FFF2-40B4-BE49-F238E27FC236}">
                <a16:creationId xmlns:a16="http://schemas.microsoft.com/office/drawing/2014/main" id="{1979C176-C31A-C3D0-8EAA-785EAD316BFB}"/>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1" name="Oval 13">
            <a:extLst>
              <a:ext uri="{FF2B5EF4-FFF2-40B4-BE49-F238E27FC236}">
                <a16:creationId xmlns:a16="http://schemas.microsoft.com/office/drawing/2014/main" id="{E9A58F0F-B8A5-9874-6E3C-D253E859FC73}"/>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3">
            <a:extLst>
              <a:ext uri="{FF2B5EF4-FFF2-40B4-BE49-F238E27FC236}">
                <a16:creationId xmlns:a16="http://schemas.microsoft.com/office/drawing/2014/main" id="{ED1C7B29-2742-40EA-8CAF-D70821092363}"/>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3">
            <a:extLst>
              <a:ext uri="{FF2B5EF4-FFF2-40B4-BE49-F238E27FC236}">
                <a16:creationId xmlns:a16="http://schemas.microsoft.com/office/drawing/2014/main" id="{36D4B4CA-F73A-FEA7-98E9-99C717FE786F}"/>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9">
            <a:extLst>
              <a:ext uri="{FF2B5EF4-FFF2-40B4-BE49-F238E27FC236}">
                <a16:creationId xmlns:a16="http://schemas.microsoft.com/office/drawing/2014/main" id="{18C0190A-A313-64E1-4C6F-6AEFA272A480}"/>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0">
            <a:extLst>
              <a:ext uri="{FF2B5EF4-FFF2-40B4-BE49-F238E27FC236}">
                <a16:creationId xmlns:a16="http://schemas.microsoft.com/office/drawing/2014/main" id="{7DE13E2D-6925-2359-EB82-DBD60D51CED7}"/>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1">
            <a:extLst>
              <a:ext uri="{FF2B5EF4-FFF2-40B4-BE49-F238E27FC236}">
                <a16:creationId xmlns:a16="http://schemas.microsoft.com/office/drawing/2014/main" id="{5420E060-8686-5CB7-123F-DC02F826EE1B}"/>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2">
            <a:extLst>
              <a:ext uri="{FF2B5EF4-FFF2-40B4-BE49-F238E27FC236}">
                <a16:creationId xmlns:a16="http://schemas.microsoft.com/office/drawing/2014/main" id="{27452AEB-31F3-9271-4EE7-9511B83D7441}"/>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8" name="Oval 13">
            <a:extLst>
              <a:ext uri="{FF2B5EF4-FFF2-40B4-BE49-F238E27FC236}">
                <a16:creationId xmlns:a16="http://schemas.microsoft.com/office/drawing/2014/main" id="{CEB54FD7-796A-6862-F9A6-1AF10AB09FEB}"/>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5289A829-0A64-52C4-2DA1-CFB31589FA8F}"/>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AB3E932A-53EC-0D19-81E3-97717119DBCC}"/>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1">
            <a:extLst>
              <a:ext uri="{FF2B5EF4-FFF2-40B4-BE49-F238E27FC236}">
                <a16:creationId xmlns:a16="http://schemas.microsoft.com/office/drawing/2014/main" id="{D950D47D-F3A5-445C-3EE0-91146C57D7C6}"/>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2">
            <a:extLst>
              <a:ext uri="{FF2B5EF4-FFF2-40B4-BE49-F238E27FC236}">
                <a16:creationId xmlns:a16="http://schemas.microsoft.com/office/drawing/2014/main" id="{8A18ABF1-507C-4A17-75D8-4A8D1E48F182}"/>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13">
            <a:extLst>
              <a:ext uri="{FF2B5EF4-FFF2-40B4-BE49-F238E27FC236}">
                <a16:creationId xmlns:a16="http://schemas.microsoft.com/office/drawing/2014/main" id="{B56B1BA0-3A2D-4CB1-6F1C-D1342BF7F8EB}"/>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78710318-D3E5-4506-050B-DB88D73BF301}"/>
              </a:ext>
            </a:extLst>
          </p:cNvPr>
          <p:cNvSpPr>
            <a:spLocks/>
          </p:cNvSpPr>
          <p:nvPr/>
        </p:nvSpPr>
        <p:spPr>
          <a:xfrm>
            <a:off x="9697450"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AA3644AF-CB10-F8AB-4BE6-12B993C561E0}"/>
              </a:ext>
            </a:extLst>
          </p:cNvPr>
          <p:cNvSpPr>
            <a:spLocks/>
          </p:cNvSpPr>
          <p:nvPr/>
        </p:nvSpPr>
        <p:spPr>
          <a:xfrm>
            <a:off x="97958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2">
            <a:extLst>
              <a:ext uri="{FF2B5EF4-FFF2-40B4-BE49-F238E27FC236}">
                <a16:creationId xmlns:a16="http://schemas.microsoft.com/office/drawing/2014/main" id="{3F53D7CC-3754-B909-6EED-AECAE1F0FD2E}"/>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7" name="Oval 13">
            <a:extLst>
              <a:ext uri="{FF2B5EF4-FFF2-40B4-BE49-F238E27FC236}">
                <a16:creationId xmlns:a16="http://schemas.microsoft.com/office/drawing/2014/main" id="{A4B7227C-D65D-9362-565B-69AA3251D02D}"/>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19D4DA1E-5B50-6D60-2212-8781A89EE587}"/>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B60C3240-1EBE-02AE-F1FA-1924C6D51241}"/>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38448848-5264-0FC1-222D-6C34CA3ECF64}"/>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0B4BFB1A-E384-780F-6F60-71C1DE621C48}"/>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13">
            <a:extLst>
              <a:ext uri="{FF2B5EF4-FFF2-40B4-BE49-F238E27FC236}">
                <a16:creationId xmlns:a16="http://schemas.microsoft.com/office/drawing/2014/main" id="{E1A0E779-6219-74F6-714C-B610D6B5B3B3}"/>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2803017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0.05826448 0.04738292 0.05826448 0.04738292 0.116529 0.09476584 E" pathEditMode="relative" ptsTypes="">
                                      <p:cBhvr>
                                        <p:cTn id="11" dur="500" fill="hold"/>
                                        <p:tgtEl>
                                          <p:spTgt spid="4"/>
                                        </p:tgtEl>
                                        <p:attrNameLst>
                                          <p:attrName>ppt_x</p:attrName>
                                          <p:attrName>ppt_y</p:attrName>
                                        </p:attrNameLst>
                                      </p:cBhvr>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fill="hold" grpId="1" nodeType="clickEffect">
                                  <p:stCondLst>
                                    <p:cond delay="0"/>
                                  </p:stCondLst>
                                  <p:childTnLst>
                                    <p:animMotion origin="layout" path="M 0 0 C 0.05370957 7.064254E-08 0.05370957 7.064254E-08 0.1074191 1.412851E-07 E" pathEditMode="relative" ptsTypes="">
                                      <p:cBhvr>
                                        <p:cTn id="21" dur="500" fill="hold"/>
                                        <p:tgtEl>
                                          <p:spTgt spid="6"/>
                                        </p:tgtEl>
                                        <p:attrNameLst>
                                          <p:attrName>ppt_x</p:attrName>
                                          <p:attrName>ppt_y</p:attrName>
                                        </p:attrNameLst>
                                      </p:cBhvr>
                                    </p:animMotion>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0" presetClass="exit" presetSubtype="0" fill="hold" grpId="2" nodeType="with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fill="hold" grpId="1" nodeType="clickEffect">
                                  <p:stCondLst>
                                    <p:cond delay="0"/>
                                  </p:stCondLst>
                                  <p:childTnLst>
                                    <p:animMotion origin="layout" path="M 0 0 C 0.03018656 -0.08044861 0.03018656 -0.08044861 0.06037312 -0.1608972 E" pathEditMode="relative" ptsTypes="">
                                      <p:cBhvr>
                                        <p:cTn id="31" dur="500" fill="hold"/>
                                        <p:tgtEl>
                                          <p:spTgt spid="11"/>
                                        </p:tgtEl>
                                        <p:attrNameLst>
                                          <p:attrName>ppt_x</p:attrName>
                                          <p:attrName>ppt_y</p:attrName>
                                        </p:attrNameLst>
                                      </p:cBhvr>
                                    </p:animMotion>
                                  </p:childTnLst>
                                </p:cTn>
                              </p:par>
                              <p:par>
                                <p:cTn id="32" presetID="8" presetClass="emph" presetSubtype="0" fill="hold" grpId="2" nodeType="withEffect">
                                  <p:stCondLst>
                                    <p:cond delay="0"/>
                                  </p:stCondLst>
                                  <p:childTnLst>
                                    <p:animRot by="-3763200">
                                      <p:cBhvr>
                                        <p:cTn id="33" dur="500" fill="hold"/>
                                        <p:tgtEl>
                                          <p:spTgt spid="11"/>
                                        </p:tgtEl>
                                        <p:attrNameLst>
                                          <p:attrName>r</p:attrName>
                                        </p:attrNameLst>
                                      </p:cBhvr>
                                    </p:animRo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0" presetClass="exit" presetSubtype="0" fill="hold" grpId="3"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fill="hold" grpId="1" nodeType="clickEffect">
                                  <p:stCondLst>
                                    <p:cond delay="0"/>
                                  </p:stCondLst>
                                  <p:childTnLst>
                                    <p:animMotion origin="layout" path="M 0 0 C 0.1159091 0.06184055 0.1159091 0.06184055 0.2318181 0.1236811 E" pathEditMode="relative" ptsTypes="">
                                      <p:cBhvr>
                                        <p:cTn id="43" dur="500" fill="hold"/>
                                        <p:tgtEl>
                                          <p:spTgt spid="9"/>
                                        </p:tgtEl>
                                        <p:attrNameLst>
                                          <p:attrName>ppt_x</p:attrName>
                                          <p:attrName>ppt_y</p:attrName>
                                        </p:attrNameLst>
                                      </p:cBhvr>
                                    </p:animMotion>
                                  </p:childTnLst>
                                </p:cTn>
                              </p:par>
                              <p:par>
                                <p:cTn id="44" presetID="8" presetClass="emph" presetSubtype="0" fill="hold" grpId="2" nodeType="withEffect">
                                  <p:stCondLst>
                                    <p:cond delay="0"/>
                                  </p:stCondLst>
                                  <p:childTnLst>
                                    <p:animRot by="3763200">
                                      <p:cBhvr>
                                        <p:cTn id="45" dur="500" fill="hold"/>
                                        <p:tgtEl>
                                          <p:spTgt spid="9"/>
                                        </p:tgtEl>
                                        <p:attrNameLst>
                                          <p:attrName>r</p:attrName>
                                        </p:attrNameLst>
                                      </p:cBhvr>
                                    </p:animRo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0" presetClass="exit" presetSubtype="0" fill="hold" grpId="3" nodeType="with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fill="hold" grpId="1" nodeType="clickEffect">
                                  <p:stCondLst>
                                    <p:cond delay="0"/>
                                  </p:stCondLst>
                                  <p:childTnLst>
                                    <p:animMotion origin="layout" path="M 0 0 C 0.07884264 -0.02326691 0.07884264 -0.02326691 0.1576853 -0.04653382 E" pathEditMode="relative" ptsTypes="">
                                      <p:cBhvr>
                                        <p:cTn id="55" dur="500" fill="hold"/>
                                        <p:tgtEl>
                                          <p:spTgt spid="7"/>
                                        </p:tgtEl>
                                        <p:attrNameLst>
                                          <p:attrName>ppt_x</p:attrName>
                                          <p:attrName>ppt_y</p:attrName>
                                        </p:attrNameLst>
                                      </p:cBhvr>
                                    </p:animMotion>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0" presetClass="exit" presetSubtype="0" fill="hold" grpId="2" nodeType="withEffect">
                                  <p:stCondLst>
                                    <p:cond delay="0"/>
                                  </p:stCondLst>
                                  <p:childTnLst>
                                    <p:animEffect transition="out" filter="fade">
                                      <p:cBhvr>
                                        <p:cTn id="60" dur="500"/>
                                        <p:tgtEl>
                                          <p:spTgt spid="7"/>
                                        </p:tgtEl>
                                      </p:cBhvr>
                                    </p:animEffect>
                                    <p:set>
                                      <p:cBhvr>
                                        <p:cTn id="6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6" grpId="0" animBg="1"/>
      <p:bldP spid="6" grpId="1" animBg="1"/>
      <p:bldP spid="6" grpId="2" animBg="1"/>
      <p:bldP spid="7" grpId="0" animBg="1"/>
      <p:bldP spid="7" grpId="1" animBg="1"/>
      <p:bldP spid="7" grpId="2" animBg="1"/>
      <p:bldP spid="8" grpId="0" animBg="1"/>
      <p:bldP spid="9" grpId="0" animBg="1"/>
      <p:bldP spid="9" grpId="1" animBg="1"/>
      <p:bldP spid="9" grpId="2" animBg="1"/>
      <p:bldP spid="9" grpId="3" animBg="1"/>
      <p:bldP spid="11" grpId="0" animBg="1"/>
      <p:bldP spid="11" grpId="1" animBg="1"/>
      <p:bldP spid="11" grpId="2" animBg="1"/>
      <p:bldP spid="11" grpId="3"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Efficiently dealing with skin lesion hair</a:t>
            </a:r>
            <a:br>
              <a:rPr lang="en-US" sz="2800" dirty="0">
                <a:solidFill>
                  <a:schemeClr val="bg1"/>
                </a:solidFill>
              </a:rPr>
            </a:br>
            <a:r>
              <a:rPr lang="en-US" sz="2000" dirty="0" err="1">
                <a:solidFill>
                  <a:schemeClr val="bg1"/>
                </a:solidFill>
              </a:rPr>
              <a:t>Hair</a:t>
            </a:r>
            <a:r>
              <a:rPr lang="en-US" sz="2000" dirty="0">
                <a:solidFill>
                  <a:schemeClr val="bg1"/>
                </a:solidFill>
              </a:rPr>
              <a:t> mask dataset creation (cont.)</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00C7D99A-6997-4160-BFE3-5CAD6BD7E1F6}" type="datetime1">
              <a:rPr lang="en-US" smtClean="0"/>
              <a:t>16-May-23</a:t>
            </a:fld>
            <a:endParaRPr lang="en-US" dirty="0"/>
          </a:p>
        </p:txBody>
      </p:sp>
      <p:sp>
        <p:nvSpPr>
          <p:cNvPr id="3" name="TextBox 1049">
            <a:extLst>
              <a:ext uri="{FF2B5EF4-FFF2-40B4-BE49-F238E27FC236}">
                <a16:creationId xmlns:a16="http://schemas.microsoft.com/office/drawing/2014/main" id="{9BE125ED-F45B-CED5-7EE3-433BDF96DA19}"/>
              </a:ext>
            </a:extLst>
          </p:cNvPr>
          <p:cNvSpPr txBox="1"/>
          <p:nvPr/>
        </p:nvSpPr>
        <p:spPr>
          <a:xfrm>
            <a:off x="1154747" y="5228232"/>
            <a:ext cx="3722494" cy="307777"/>
          </a:xfrm>
          <a:prstGeom prst="rect">
            <a:avLst/>
          </a:prstGeom>
          <a:noFill/>
        </p:spPr>
        <p:txBody>
          <a:bodyPr wrap="none" rtlCol="0">
            <a:spAutoFit/>
          </a:bodyPr>
          <a:lstStyle/>
          <a:p>
            <a:r>
              <a:rPr lang="en-US" sz="1400" dirty="0">
                <a:latin typeface="Montserrat" pitchFamily="2" charset="0"/>
              </a:rPr>
              <a:t>Fig. 30: Skin hair mask dataset samples.</a:t>
            </a:r>
            <a:endParaRPr lang="en-US" sz="1400" dirty="0">
              <a:solidFill>
                <a:schemeClr val="accent6">
                  <a:lumMod val="50000"/>
                </a:schemeClr>
              </a:solidFill>
              <a:latin typeface="Montserrat" pitchFamily="2" charset="0"/>
            </a:endParaRPr>
          </a:p>
        </p:txBody>
      </p:sp>
      <p:sp>
        <p:nvSpPr>
          <p:cNvPr id="49" name="Footer Placeholder 48">
            <a:extLst>
              <a:ext uri="{FF2B5EF4-FFF2-40B4-BE49-F238E27FC236}">
                <a16:creationId xmlns:a16="http://schemas.microsoft.com/office/drawing/2014/main" id="{A04F5E18-7935-92B5-3486-BEDEE9B5B845}"/>
              </a:ext>
            </a:extLst>
          </p:cNvPr>
          <p:cNvSpPr>
            <a:spLocks noGrp="1"/>
          </p:cNvSpPr>
          <p:nvPr>
            <p:ph type="ftr" sz="quarter" idx="11"/>
          </p:nvPr>
        </p:nvSpPr>
        <p:spPr/>
        <p:txBody>
          <a:bodyPr/>
          <a:lstStyle/>
          <a:p>
            <a:r>
              <a:rPr lang="en-US"/>
              <a:t>Multimodal skin lesion classification with data scarcity problem</a:t>
            </a:r>
          </a:p>
        </p:txBody>
      </p:sp>
      <p:grpSp>
        <p:nvGrpSpPr>
          <p:cNvPr id="14" name="Group 13">
            <a:extLst>
              <a:ext uri="{FF2B5EF4-FFF2-40B4-BE49-F238E27FC236}">
                <a16:creationId xmlns:a16="http://schemas.microsoft.com/office/drawing/2014/main" id="{5EE811EF-BF24-9214-F548-C13D42935A0F}"/>
              </a:ext>
            </a:extLst>
          </p:cNvPr>
          <p:cNvGrpSpPr/>
          <p:nvPr/>
        </p:nvGrpSpPr>
        <p:grpSpPr>
          <a:xfrm>
            <a:off x="6184614" y="2330582"/>
            <a:ext cx="5915422" cy="1666859"/>
            <a:chOff x="2428721" y="4863622"/>
            <a:chExt cx="7811620" cy="1327223"/>
          </a:xfrm>
        </p:grpSpPr>
        <p:sp>
          <p:nvSpPr>
            <p:cNvPr id="15" name="Rectangle 14">
              <a:extLst>
                <a:ext uri="{FF2B5EF4-FFF2-40B4-BE49-F238E27FC236}">
                  <a16:creationId xmlns:a16="http://schemas.microsoft.com/office/drawing/2014/main" id="{D3AD29AA-1B06-4599-6088-7BE53EBCE154}"/>
                </a:ext>
              </a:extLst>
            </p:cNvPr>
            <p:cNvSpPr/>
            <p:nvPr/>
          </p:nvSpPr>
          <p:spPr>
            <a:xfrm>
              <a:off x="2428722" y="4863622"/>
              <a:ext cx="7811619" cy="341374"/>
            </a:xfrm>
            <a:prstGeom prst="rect">
              <a:avLst/>
            </a:prstGeom>
            <a:solidFill>
              <a:srgbClr val="262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itchFamily="2" charset="0"/>
                </a:rPr>
                <a:t>Publication (in revision)</a:t>
              </a:r>
            </a:p>
          </p:txBody>
        </p:sp>
        <p:sp>
          <p:nvSpPr>
            <p:cNvPr id="16" name="Rectangle 15">
              <a:extLst>
                <a:ext uri="{FF2B5EF4-FFF2-40B4-BE49-F238E27FC236}">
                  <a16:creationId xmlns:a16="http://schemas.microsoft.com/office/drawing/2014/main" id="{13B2DB07-4927-9E6C-185B-BE2161B5CFA0}"/>
                </a:ext>
              </a:extLst>
            </p:cNvPr>
            <p:cNvSpPr/>
            <p:nvPr/>
          </p:nvSpPr>
          <p:spPr>
            <a:xfrm>
              <a:off x="2428721" y="5204996"/>
              <a:ext cx="7811618" cy="985849"/>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b="1" dirty="0">
                  <a:solidFill>
                    <a:schemeClr val="tx1"/>
                  </a:solidFill>
                  <a:latin typeface="Montserrat" pitchFamily="2" charset="0"/>
                </a:rPr>
                <a:t>S. I. </a:t>
              </a:r>
              <a:r>
                <a:rPr lang="fr-FR" sz="1200" b="1" dirty="0" err="1">
                  <a:solidFill>
                    <a:schemeClr val="tx1"/>
                  </a:solidFill>
                  <a:latin typeface="Montserrat" pitchFamily="2" charset="0"/>
                </a:rPr>
                <a:t>Hossain</a:t>
              </a:r>
              <a:r>
                <a:rPr lang="fr-FR" sz="1200" dirty="0">
                  <a:solidFill>
                    <a:schemeClr val="tx1"/>
                  </a:solidFill>
                  <a:latin typeface="Montserrat" pitchFamily="2" charset="0"/>
                </a:rPr>
                <a:t>, S. S. Roy, J. de </a:t>
              </a:r>
              <a:r>
                <a:rPr lang="fr-FR" sz="1200" dirty="0" err="1">
                  <a:solidFill>
                    <a:schemeClr val="tx1"/>
                  </a:solidFill>
                  <a:latin typeface="Montserrat" pitchFamily="2" charset="0"/>
                </a:rPr>
                <a:t>Goër</a:t>
              </a:r>
              <a:r>
                <a:rPr lang="fr-FR" sz="1200" dirty="0">
                  <a:solidFill>
                    <a:schemeClr val="tx1"/>
                  </a:solidFill>
                  <a:latin typeface="Montserrat" pitchFamily="2" charset="0"/>
                </a:rPr>
                <a:t> de Herve, R. E. Mercer, and E. </a:t>
              </a:r>
              <a:r>
                <a:rPr lang="fr-FR" sz="1200" dirty="0" err="1">
                  <a:solidFill>
                    <a:schemeClr val="tx1"/>
                  </a:solidFill>
                  <a:latin typeface="Montserrat" pitchFamily="2" charset="0"/>
                </a:rPr>
                <a:t>Mephu</a:t>
              </a:r>
              <a:r>
                <a:rPr lang="fr-FR" sz="1200" dirty="0">
                  <a:solidFill>
                    <a:schemeClr val="tx1"/>
                  </a:solidFill>
                  <a:latin typeface="Montserrat" pitchFamily="2" charset="0"/>
                </a:rPr>
                <a:t> </a:t>
              </a:r>
              <a:r>
                <a:rPr lang="fr-FR" sz="1200" dirty="0" err="1">
                  <a:solidFill>
                    <a:schemeClr val="tx1"/>
                  </a:solidFill>
                  <a:latin typeface="Montserrat" pitchFamily="2" charset="0"/>
                </a:rPr>
                <a:t>Nguifo</a:t>
              </a:r>
              <a:r>
                <a:rPr lang="fr-FR" sz="1200" dirty="0">
                  <a:solidFill>
                    <a:schemeClr val="tx1"/>
                  </a:solidFill>
                  <a:latin typeface="Montserrat" pitchFamily="2" charset="0"/>
                </a:rPr>
                <a:t>. “A skin </a:t>
              </a:r>
              <a:r>
                <a:rPr lang="fr-FR" sz="1200" dirty="0" err="1">
                  <a:solidFill>
                    <a:schemeClr val="tx1"/>
                  </a:solidFill>
                  <a:latin typeface="Montserrat" pitchFamily="2" charset="0"/>
                </a:rPr>
                <a:t>lesion</a:t>
              </a:r>
              <a:r>
                <a:rPr lang="fr-FR" sz="1200" dirty="0">
                  <a:solidFill>
                    <a:schemeClr val="tx1"/>
                  </a:solidFill>
                  <a:latin typeface="Montserrat" pitchFamily="2" charset="0"/>
                </a:rPr>
                <a:t> </a:t>
              </a:r>
              <a:r>
                <a:rPr lang="fr-FR" sz="1200" dirty="0" err="1">
                  <a:solidFill>
                    <a:schemeClr val="tx1"/>
                  </a:solidFill>
                  <a:latin typeface="Montserrat" pitchFamily="2" charset="0"/>
                </a:rPr>
                <a:t>hair</a:t>
              </a:r>
              <a:r>
                <a:rPr lang="fr-FR" sz="1200" dirty="0">
                  <a:solidFill>
                    <a:schemeClr val="tx1"/>
                  </a:solidFill>
                  <a:latin typeface="Montserrat" pitchFamily="2" charset="0"/>
                </a:rPr>
                <a:t> </a:t>
              </a:r>
              <a:r>
                <a:rPr lang="fr-FR" sz="1200" dirty="0" err="1">
                  <a:solidFill>
                    <a:schemeClr val="tx1"/>
                  </a:solidFill>
                  <a:latin typeface="Montserrat" pitchFamily="2" charset="0"/>
                </a:rPr>
                <a:t>mask</a:t>
              </a:r>
              <a:r>
                <a:rPr lang="fr-FR" sz="1200" dirty="0">
                  <a:solidFill>
                    <a:schemeClr val="tx1"/>
                  </a:solidFill>
                  <a:latin typeface="Montserrat" pitchFamily="2" charset="0"/>
                </a:rPr>
                <a:t> </a:t>
              </a:r>
              <a:r>
                <a:rPr lang="fr-FR" sz="1200" dirty="0" err="1">
                  <a:solidFill>
                    <a:schemeClr val="tx1"/>
                  </a:solidFill>
                  <a:latin typeface="Montserrat" pitchFamily="2" charset="0"/>
                </a:rPr>
                <a:t>dataset</a:t>
              </a:r>
              <a:r>
                <a:rPr lang="fr-FR" sz="1200" dirty="0">
                  <a:solidFill>
                    <a:schemeClr val="tx1"/>
                  </a:solidFill>
                  <a:latin typeface="Montserrat" pitchFamily="2" charset="0"/>
                </a:rPr>
                <a:t> </a:t>
              </a:r>
              <a:r>
                <a:rPr lang="fr-FR" sz="1200" dirty="0" err="1">
                  <a:solidFill>
                    <a:schemeClr val="tx1"/>
                  </a:solidFill>
                  <a:latin typeface="Montserrat" pitchFamily="2" charset="0"/>
                </a:rPr>
                <a:t>with</a:t>
              </a:r>
              <a:r>
                <a:rPr lang="fr-FR" sz="1200" dirty="0">
                  <a:solidFill>
                    <a:schemeClr val="tx1"/>
                  </a:solidFill>
                  <a:latin typeface="Montserrat" pitchFamily="2" charset="0"/>
                </a:rPr>
                <a:t> fine-</a:t>
              </a:r>
              <a:r>
                <a:rPr lang="fr-FR" sz="1200" dirty="0" err="1">
                  <a:solidFill>
                    <a:schemeClr val="tx1"/>
                  </a:solidFill>
                  <a:latin typeface="Montserrat" pitchFamily="2" charset="0"/>
                </a:rPr>
                <a:t>grained</a:t>
              </a:r>
              <a:r>
                <a:rPr lang="fr-FR" sz="1200" dirty="0">
                  <a:solidFill>
                    <a:schemeClr val="tx1"/>
                  </a:solidFill>
                  <a:latin typeface="Montserrat" pitchFamily="2" charset="0"/>
                </a:rPr>
                <a:t> annotations”. 1, 2023. </a:t>
              </a:r>
              <a:r>
                <a:rPr lang="fr-FR" sz="1200" dirty="0">
                  <a:solidFill>
                    <a:schemeClr val="tx1"/>
                  </a:solidFill>
                  <a:latin typeface="Montserrat" pitchFamily="2" charset="0"/>
                  <a:hlinkClick r:id="rId2"/>
                </a:rPr>
                <a:t>https://doi.org/10.17632/J5YWPD2P27.1</a:t>
              </a:r>
              <a:r>
                <a:rPr lang="fr-FR" sz="1200" dirty="0">
                  <a:solidFill>
                    <a:schemeClr val="tx1"/>
                  </a:solidFill>
                  <a:latin typeface="Montserrat" pitchFamily="2" charset="0"/>
                </a:rPr>
                <a:t> (minor </a:t>
              </a:r>
              <a:r>
                <a:rPr lang="fr-FR" sz="1200" dirty="0" err="1">
                  <a:solidFill>
                    <a:schemeClr val="tx1"/>
                  </a:solidFill>
                  <a:latin typeface="Montserrat" pitchFamily="2" charset="0"/>
                </a:rPr>
                <a:t>revision</a:t>
              </a:r>
              <a:r>
                <a:rPr lang="fr-FR" sz="1200" dirty="0">
                  <a:solidFill>
                    <a:schemeClr val="tx1"/>
                  </a:solidFill>
                  <a:latin typeface="Montserrat" pitchFamily="2" charset="0"/>
                </a:rPr>
                <a:t>, Data in Brief)</a:t>
              </a:r>
            </a:p>
          </p:txBody>
        </p:sp>
      </p:grpSp>
      <p:cxnSp>
        <p:nvCxnSpPr>
          <p:cNvPr id="19" name="Straight Connector 6">
            <a:extLst>
              <a:ext uri="{FF2B5EF4-FFF2-40B4-BE49-F238E27FC236}">
                <a16:creationId xmlns:a16="http://schemas.microsoft.com/office/drawing/2014/main" id="{FD1415D9-7573-EAFA-8C96-AC5599FDD45A}"/>
              </a:ext>
            </a:extLst>
          </p:cNvPr>
          <p:cNvCxnSpPr>
            <a:cxnSpLocks/>
          </p:cNvCxnSpPr>
          <p:nvPr/>
        </p:nvCxnSpPr>
        <p:spPr>
          <a:xfrm>
            <a:off x="5958109" y="1311514"/>
            <a:ext cx="0" cy="4608112"/>
          </a:xfrm>
          <a:prstGeom prst="line">
            <a:avLst/>
          </a:prstGeom>
        </p:spPr>
        <p:style>
          <a:lnRef idx="1">
            <a:schemeClr val="accent1"/>
          </a:lnRef>
          <a:fillRef idx="0">
            <a:schemeClr val="accent1"/>
          </a:fillRef>
          <a:effectRef idx="0">
            <a:schemeClr val="accent1"/>
          </a:effectRef>
          <a:fontRef idx="minor">
            <a:schemeClr val="tx1"/>
          </a:fontRef>
        </p:style>
      </p:cxnSp>
      <p:sp>
        <p:nvSpPr>
          <p:cNvPr id="4" name="PptLabsAgenda_&amp;^@BeamShapeBackground_&amp;^@2023041414552447170">
            <a:extLst>
              <a:ext uri="{FF2B5EF4-FFF2-40B4-BE49-F238E27FC236}">
                <a16:creationId xmlns:a16="http://schemas.microsoft.com/office/drawing/2014/main" id="{6DE6CF93-3FF5-0618-84EB-601F372E00E5}"/>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9" name="Picture 8">
            <a:extLst>
              <a:ext uri="{FF2B5EF4-FFF2-40B4-BE49-F238E27FC236}">
                <a16:creationId xmlns:a16="http://schemas.microsoft.com/office/drawing/2014/main" id="{05AE1C9C-D027-C44B-E153-8C8D345196D4}"/>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835" y="1513019"/>
            <a:ext cx="1635125" cy="1635125"/>
          </a:xfrm>
          <a:prstGeom prst="rect">
            <a:avLst/>
          </a:prstGeom>
          <a:noFill/>
          <a:ln>
            <a:noFill/>
          </a:ln>
        </p:spPr>
      </p:pic>
      <p:pic>
        <p:nvPicPr>
          <p:cNvPr id="10" name="Picture 9">
            <a:extLst>
              <a:ext uri="{FF2B5EF4-FFF2-40B4-BE49-F238E27FC236}">
                <a16:creationId xmlns:a16="http://schemas.microsoft.com/office/drawing/2014/main" id="{1AF553B2-0A2D-B98E-2D2B-DF360C98DB7B}"/>
              </a:ext>
            </a:extLst>
          </p:cNvPr>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6515" y="1515876"/>
            <a:ext cx="1635125" cy="1635125"/>
          </a:xfrm>
          <a:prstGeom prst="rect">
            <a:avLst/>
          </a:prstGeom>
          <a:noFill/>
          <a:ln>
            <a:noFill/>
          </a:ln>
        </p:spPr>
      </p:pic>
      <p:pic>
        <p:nvPicPr>
          <p:cNvPr id="11" name="Picture 10">
            <a:extLst>
              <a:ext uri="{FF2B5EF4-FFF2-40B4-BE49-F238E27FC236}">
                <a16:creationId xmlns:a16="http://schemas.microsoft.com/office/drawing/2014/main" id="{044A25E3-92A8-8C29-6215-D5D96B861A0F}"/>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6480" y="1513019"/>
            <a:ext cx="1635125" cy="1635125"/>
          </a:xfrm>
          <a:prstGeom prst="rect">
            <a:avLst/>
          </a:prstGeom>
          <a:noFill/>
          <a:ln>
            <a:noFill/>
          </a:ln>
        </p:spPr>
      </p:pic>
      <p:pic>
        <p:nvPicPr>
          <p:cNvPr id="13" name="Picture 12">
            <a:extLst>
              <a:ext uri="{FF2B5EF4-FFF2-40B4-BE49-F238E27FC236}">
                <a16:creationId xmlns:a16="http://schemas.microsoft.com/office/drawing/2014/main" id="{D754758B-803E-E5F6-C443-55694319FEC4}"/>
              </a:ext>
            </a:extLst>
          </p:cNvPr>
          <p:cNvPicPr>
            <a:picLocks/>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835" y="3362835"/>
            <a:ext cx="1635125" cy="1635125"/>
          </a:xfrm>
          <a:prstGeom prst="rect">
            <a:avLst/>
          </a:prstGeom>
          <a:noFill/>
          <a:ln>
            <a:noFill/>
          </a:ln>
        </p:spPr>
      </p:pic>
      <p:pic>
        <p:nvPicPr>
          <p:cNvPr id="17" name="Picture 16">
            <a:extLst>
              <a:ext uri="{FF2B5EF4-FFF2-40B4-BE49-F238E27FC236}">
                <a16:creationId xmlns:a16="http://schemas.microsoft.com/office/drawing/2014/main" id="{3A24623E-5659-4433-8656-7979BF4A91FB}"/>
              </a:ext>
            </a:extLst>
          </p:cNvPr>
          <p:cNvPicPr>
            <a:picLocks/>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16515" y="3383559"/>
            <a:ext cx="1635125" cy="1635125"/>
          </a:xfrm>
          <a:prstGeom prst="rect">
            <a:avLst/>
          </a:prstGeom>
          <a:noFill/>
          <a:ln>
            <a:noFill/>
          </a:ln>
        </p:spPr>
      </p:pic>
      <p:pic>
        <p:nvPicPr>
          <p:cNvPr id="18" name="Picture 17">
            <a:extLst>
              <a:ext uri="{FF2B5EF4-FFF2-40B4-BE49-F238E27FC236}">
                <a16:creationId xmlns:a16="http://schemas.microsoft.com/office/drawing/2014/main" id="{3456F086-F71B-3DD0-F84B-E0744D59DF31}"/>
              </a:ext>
            </a:extLst>
          </p:cNvPr>
          <p:cNvPicPr>
            <a:picLocks/>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96480" y="3393972"/>
            <a:ext cx="1635125" cy="1635125"/>
          </a:xfrm>
          <a:prstGeom prst="rect">
            <a:avLst/>
          </a:prstGeom>
          <a:noFill/>
          <a:ln>
            <a:noFill/>
          </a:ln>
        </p:spPr>
      </p:pic>
      <p:sp>
        <p:nvSpPr>
          <p:cNvPr id="6" name="Slide Number Placeholder 5">
            <a:extLst>
              <a:ext uri="{FF2B5EF4-FFF2-40B4-BE49-F238E27FC236}">
                <a16:creationId xmlns:a16="http://schemas.microsoft.com/office/drawing/2014/main" id="{E646E960-664B-6687-D39F-E3B404A59B21}"/>
              </a:ext>
            </a:extLst>
          </p:cNvPr>
          <p:cNvSpPr>
            <a:spLocks noGrp="1"/>
          </p:cNvSpPr>
          <p:nvPr>
            <p:ph type="sldNum" sz="quarter" idx="12"/>
          </p:nvPr>
        </p:nvSpPr>
        <p:spPr/>
        <p:txBody>
          <a:bodyPr/>
          <a:lstStyle/>
          <a:p>
            <a:fld id="{6DCCA1CE-54D3-4B1F-BAFE-BDD10B4D91A3}" type="slidenum">
              <a:rPr lang="en-US" smtClean="0"/>
              <a:pPr/>
              <a:t>42</a:t>
            </a:fld>
            <a:r>
              <a:rPr lang="en-US"/>
              <a:t>/52</a:t>
            </a:r>
            <a:endParaRPr lang="en-US" dirty="0"/>
          </a:p>
        </p:txBody>
      </p:sp>
      <p:sp>
        <p:nvSpPr>
          <p:cNvPr id="7" name="PptLabsAgenda_&amp;^@BeamShapeText_&amp;^@Introduction_2">
            <a:extLst>
              <a:ext uri="{FF2B5EF4-FFF2-40B4-BE49-F238E27FC236}">
                <a16:creationId xmlns:a16="http://schemas.microsoft.com/office/drawing/2014/main" id="{27F44B2A-5F47-1E05-A469-9418021CC7E1}"/>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8" name="PptLabsAgenda_&amp;^@BeamShapeText_&amp;^@Introduction_2">
            <a:extLst>
              <a:ext uri="{FF2B5EF4-FFF2-40B4-BE49-F238E27FC236}">
                <a16:creationId xmlns:a16="http://schemas.microsoft.com/office/drawing/2014/main" id="{C3A01706-07B2-25B2-216E-05D8B2B1EA19}"/>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2" name="PptLabsAgenda_&amp;^@BeamShapeText_&amp;^@Introduction_2">
            <a:extLst>
              <a:ext uri="{FF2B5EF4-FFF2-40B4-BE49-F238E27FC236}">
                <a16:creationId xmlns:a16="http://schemas.microsoft.com/office/drawing/2014/main" id="{5ED0F980-86E0-3386-2129-D6AD379D08F1}"/>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20" name="PptLabsAgenda_&amp;^@BeamShapeText_&amp;^@Introduction_2">
            <a:extLst>
              <a:ext uri="{FF2B5EF4-FFF2-40B4-BE49-F238E27FC236}">
                <a16:creationId xmlns:a16="http://schemas.microsoft.com/office/drawing/2014/main" id="{323028A2-4A88-1DDD-08CF-7A000F5D0D83}"/>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1"/>
                </a:solidFill>
              </a:rPr>
              <a:t>Contributions</a:t>
            </a:r>
          </a:p>
        </p:txBody>
      </p:sp>
      <p:sp>
        <p:nvSpPr>
          <p:cNvPr id="21" name="Oval 4">
            <a:extLst>
              <a:ext uri="{FF2B5EF4-FFF2-40B4-BE49-F238E27FC236}">
                <a16:creationId xmlns:a16="http://schemas.microsoft.com/office/drawing/2014/main" id="{C5E4EBB5-5783-AAE9-3F85-23D84381F3A3}"/>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5">
            <a:extLst>
              <a:ext uri="{FF2B5EF4-FFF2-40B4-BE49-F238E27FC236}">
                <a16:creationId xmlns:a16="http://schemas.microsoft.com/office/drawing/2014/main" id="{7C2D7423-DAF4-D6EA-B8CF-E84A8240B206}"/>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6">
            <a:extLst>
              <a:ext uri="{FF2B5EF4-FFF2-40B4-BE49-F238E27FC236}">
                <a16:creationId xmlns:a16="http://schemas.microsoft.com/office/drawing/2014/main" id="{72D0A4A1-0843-283E-2C4A-40F5FB85AA22}"/>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7">
            <a:extLst>
              <a:ext uri="{FF2B5EF4-FFF2-40B4-BE49-F238E27FC236}">
                <a16:creationId xmlns:a16="http://schemas.microsoft.com/office/drawing/2014/main" id="{193DC027-A9AC-8F87-3C3F-F0DBCBA53560}"/>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8">
            <a:extLst>
              <a:ext uri="{FF2B5EF4-FFF2-40B4-BE49-F238E27FC236}">
                <a16:creationId xmlns:a16="http://schemas.microsoft.com/office/drawing/2014/main" id="{77C0FC3D-61D6-BE23-6C6B-C2E61BF94E0C}"/>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E25C3FA1-9E0B-D5CC-CF23-F50D41A7B440}"/>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0">
            <a:extLst>
              <a:ext uri="{FF2B5EF4-FFF2-40B4-BE49-F238E27FC236}">
                <a16:creationId xmlns:a16="http://schemas.microsoft.com/office/drawing/2014/main" id="{D02BC1B7-5E05-5C8C-F3F1-30EA44857EDD}"/>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4">
            <a:extLst>
              <a:ext uri="{FF2B5EF4-FFF2-40B4-BE49-F238E27FC236}">
                <a16:creationId xmlns:a16="http://schemas.microsoft.com/office/drawing/2014/main" id="{81668FB7-7C32-97AA-48BC-1CA5BA3C7E62}"/>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5">
            <a:extLst>
              <a:ext uri="{FF2B5EF4-FFF2-40B4-BE49-F238E27FC236}">
                <a16:creationId xmlns:a16="http://schemas.microsoft.com/office/drawing/2014/main" id="{6F386C82-43F5-25B4-FDA4-58373F40F48F}"/>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6">
            <a:extLst>
              <a:ext uri="{FF2B5EF4-FFF2-40B4-BE49-F238E27FC236}">
                <a16:creationId xmlns:a16="http://schemas.microsoft.com/office/drawing/2014/main" id="{C25AC29D-B2AA-BE2F-7367-5B2F0E84D105}"/>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7">
            <a:extLst>
              <a:ext uri="{FF2B5EF4-FFF2-40B4-BE49-F238E27FC236}">
                <a16:creationId xmlns:a16="http://schemas.microsoft.com/office/drawing/2014/main" id="{53D8019D-E49B-65BD-315D-B224398A0040}"/>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8">
            <a:extLst>
              <a:ext uri="{FF2B5EF4-FFF2-40B4-BE49-F238E27FC236}">
                <a16:creationId xmlns:a16="http://schemas.microsoft.com/office/drawing/2014/main" id="{81C086E0-A7DC-B434-7E8F-BA407AF3A571}"/>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3" name="Oval 9">
            <a:extLst>
              <a:ext uri="{FF2B5EF4-FFF2-40B4-BE49-F238E27FC236}">
                <a16:creationId xmlns:a16="http://schemas.microsoft.com/office/drawing/2014/main" id="{BB38CE47-F37C-F421-8D29-D403950E54A7}"/>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639FF02B-94DB-BD04-9CCC-A4C812B9EC32}"/>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0">
            <a:extLst>
              <a:ext uri="{FF2B5EF4-FFF2-40B4-BE49-F238E27FC236}">
                <a16:creationId xmlns:a16="http://schemas.microsoft.com/office/drawing/2014/main" id="{96C8DC0E-131C-3CEC-E15E-477AA4C311D5}"/>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1">
            <a:extLst>
              <a:ext uri="{FF2B5EF4-FFF2-40B4-BE49-F238E27FC236}">
                <a16:creationId xmlns:a16="http://schemas.microsoft.com/office/drawing/2014/main" id="{5BBEC70D-F31A-2A94-8395-F8C05BBAA10B}"/>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2">
            <a:extLst>
              <a:ext uri="{FF2B5EF4-FFF2-40B4-BE49-F238E27FC236}">
                <a16:creationId xmlns:a16="http://schemas.microsoft.com/office/drawing/2014/main" id="{09D19F5D-32C6-B166-3E9D-D8A0446F8518}"/>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8" name="Oval 13">
            <a:extLst>
              <a:ext uri="{FF2B5EF4-FFF2-40B4-BE49-F238E27FC236}">
                <a16:creationId xmlns:a16="http://schemas.microsoft.com/office/drawing/2014/main" id="{51DC1583-BBA2-A207-36F6-581C4BBB5862}"/>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7508BBD8-ABDB-00E9-2E5A-475781FB23D7}"/>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0B0C598C-EBEB-8555-78C6-B14E49CB225F}"/>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9">
            <a:extLst>
              <a:ext uri="{FF2B5EF4-FFF2-40B4-BE49-F238E27FC236}">
                <a16:creationId xmlns:a16="http://schemas.microsoft.com/office/drawing/2014/main" id="{83D1044B-B3E7-2950-4EAE-8CF828402E1B}"/>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0">
            <a:extLst>
              <a:ext uri="{FF2B5EF4-FFF2-40B4-BE49-F238E27FC236}">
                <a16:creationId xmlns:a16="http://schemas.microsoft.com/office/drawing/2014/main" id="{FB35810C-7727-0974-D744-01B05CF492D4}"/>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1">
            <a:extLst>
              <a:ext uri="{FF2B5EF4-FFF2-40B4-BE49-F238E27FC236}">
                <a16:creationId xmlns:a16="http://schemas.microsoft.com/office/drawing/2014/main" id="{EC82FCDB-CFDA-8BCA-0B80-8FA897D62EF1}"/>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2">
            <a:extLst>
              <a:ext uri="{FF2B5EF4-FFF2-40B4-BE49-F238E27FC236}">
                <a16:creationId xmlns:a16="http://schemas.microsoft.com/office/drawing/2014/main" id="{62D153ED-5CC6-26AF-EF4C-346A47262E89}"/>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13">
            <a:extLst>
              <a:ext uri="{FF2B5EF4-FFF2-40B4-BE49-F238E27FC236}">
                <a16:creationId xmlns:a16="http://schemas.microsoft.com/office/drawing/2014/main" id="{049E56A6-8FBF-D83D-478F-72716BEA27A4}"/>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2DDE7538-4A4F-E8EB-EB6D-78A1677F4C09}"/>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4AB3F033-349C-C74C-90FF-96DE40963FA3}"/>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9">
            <a:extLst>
              <a:ext uri="{FF2B5EF4-FFF2-40B4-BE49-F238E27FC236}">
                <a16:creationId xmlns:a16="http://schemas.microsoft.com/office/drawing/2014/main" id="{3672DF4C-504B-29DE-1308-4D577B919412}"/>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0">
            <a:extLst>
              <a:ext uri="{FF2B5EF4-FFF2-40B4-BE49-F238E27FC236}">
                <a16:creationId xmlns:a16="http://schemas.microsoft.com/office/drawing/2014/main" id="{A031A8C9-9C79-A79B-C043-5A3BE42473D5}"/>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1">
            <a:extLst>
              <a:ext uri="{FF2B5EF4-FFF2-40B4-BE49-F238E27FC236}">
                <a16:creationId xmlns:a16="http://schemas.microsoft.com/office/drawing/2014/main" id="{A96BB480-F3CB-72A0-A551-F2E54716C42B}"/>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2">
            <a:extLst>
              <a:ext uri="{FF2B5EF4-FFF2-40B4-BE49-F238E27FC236}">
                <a16:creationId xmlns:a16="http://schemas.microsoft.com/office/drawing/2014/main" id="{5D5756DD-B5B1-FCC1-2053-E47A0840DD3F}"/>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13">
            <a:extLst>
              <a:ext uri="{FF2B5EF4-FFF2-40B4-BE49-F238E27FC236}">
                <a16:creationId xmlns:a16="http://schemas.microsoft.com/office/drawing/2014/main" id="{87B98487-83F5-02AE-3EFA-937D04E32F4D}"/>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CDCC7F57-5C59-B523-5061-02AC52E62A72}"/>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84C72FE6-B79C-20DE-A393-8DB2EE754A6B}"/>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1">
            <a:extLst>
              <a:ext uri="{FF2B5EF4-FFF2-40B4-BE49-F238E27FC236}">
                <a16:creationId xmlns:a16="http://schemas.microsoft.com/office/drawing/2014/main" id="{F814963B-77FE-E33B-00E4-F6136C676C46}"/>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2">
            <a:extLst>
              <a:ext uri="{FF2B5EF4-FFF2-40B4-BE49-F238E27FC236}">
                <a16:creationId xmlns:a16="http://schemas.microsoft.com/office/drawing/2014/main" id="{DD58883A-9AD1-CCC5-EE03-1800D497B71D}"/>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8" name="Oval 13">
            <a:extLst>
              <a:ext uri="{FF2B5EF4-FFF2-40B4-BE49-F238E27FC236}">
                <a16:creationId xmlns:a16="http://schemas.microsoft.com/office/drawing/2014/main" id="{66134B94-590D-5140-D88C-9CBD6D8307D9}"/>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D5A9DF34-08E4-97E3-8B5E-1948FBA754E1}"/>
              </a:ext>
            </a:extLst>
          </p:cNvPr>
          <p:cNvSpPr>
            <a:spLocks/>
          </p:cNvSpPr>
          <p:nvPr/>
        </p:nvSpPr>
        <p:spPr>
          <a:xfrm>
            <a:off x="969745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DE71CDF3-4881-9A44-C675-882429DBE942}"/>
              </a:ext>
            </a:extLst>
          </p:cNvPr>
          <p:cNvSpPr>
            <a:spLocks/>
          </p:cNvSpPr>
          <p:nvPr/>
        </p:nvSpPr>
        <p:spPr>
          <a:xfrm>
            <a:off x="9795840"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2">
            <a:extLst>
              <a:ext uri="{FF2B5EF4-FFF2-40B4-BE49-F238E27FC236}">
                <a16:creationId xmlns:a16="http://schemas.microsoft.com/office/drawing/2014/main" id="{237D821F-1085-F7B1-DE9D-8E52455847CC}"/>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2" name="Oval 13">
            <a:extLst>
              <a:ext uri="{FF2B5EF4-FFF2-40B4-BE49-F238E27FC236}">
                <a16:creationId xmlns:a16="http://schemas.microsoft.com/office/drawing/2014/main" id="{ED4A23E0-6AF5-B28E-7788-3FF8A1843074}"/>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3">
            <a:extLst>
              <a:ext uri="{FF2B5EF4-FFF2-40B4-BE49-F238E27FC236}">
                <a16:creationId xmlns:a16="http://schemas.microsoft.com/office/drawing/2014/main" id="{2BD046EE-594C-E28D-ECF8-75D4B2766294}"/>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2" name="Oval 13">
            <a:extLst>
              <a:ext uri="{FF2B5EF4-FFF2-40B4-BE49-F238E27FC236}">
                <a16:creationId xmlns:a16="http://schemas.microsoft.com/office/drawing/2014/main" id="{6CFC817B-9848-8D2C-86EA-9CBA6921380A}"/>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3" name="Oval 13">
            <a:extLst>
              <a:ext uri="{FF2B5EF4-FFF2-40B4-BE49-F238E27FC236}">
                <a16:creationId xmlns:a16="http://schemas.microsoft.com/office/drawing/2014/main" id="{159C475B-3515-005D-8BA6-5C56D36B1794}"/>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4" name="Oval 13">
            <a:extLst>
              <a:ext uri="{FF2B5EF4-FFF2-40B4-BE49-F238E27FC236}">
                <a16:creationId xmlns:a16="http://schemas.microsoft.com/office/drawing/2014/main" id="{234EEA31-6938-6227-382C-0F3FB77758E0}"/>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5" name="Oval 13">
            <a:extLst>
              <a:ext uri="{FF2B5EF4-FFF2-40B4-BE49-F238E27FC236}">
                <a16:creationId xmlns:a16="http://schemas.microsoft.com/office/drawing/2014/main" id="{3D036CBB-1F60-9FEA-4D31-265CB66133B3}"/>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218394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name="PPTLabsHighlightBulletsSlide2023051108351231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General conclusion and findings</a:t>
            </a:r>
            <a:endParaRPr lang="en-US" sz="2000" dirty="0">
              <a:solidFill>
                <a:schemeClr val="bg1"/>
              </a:solidFill>
            </a:endParaRP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7209069F-4C1F-405F-9CA7-FBDE4E0578E4}" type="datetime1">
              <a:rPr lang="en-US" smtClean="0"/>
              <a:t>16-May-23</a:t>
            </a:fld>
            <a:endParaRPr lang="en-US" dirty="0"/>
          </a:p>
        </p:txBody>
      </p:sp>
      <p:sp>
        <p:nvSpPr>
          <p:cNvPr id="4" name="HighlightTextShape202304271908585581">
            <a:extLst>
              <a:ext uri="{FF2B5EF4-FFF2-40B4-BE49-F238E27FC236}">
                <a16:creationId xmlns:a16="http://schemas.microsoft.com/office/drawing/2014/main" id="{0D707C9C-D024-08CF-14A0-E82DDB2CB1FE}"/>
              </a:ext>
            </a:extLst>
          </p:cNvPr>
          <p:cNvSpPr>
            <a:spLocks noGrp="1"/>
          </p:cNvSpPr>
          <p:nvPr>
            <p:ph idx="1"/>
          </p:nvPr>
        </p:nvSpPr>
        <p:spPr>
          <a:xfrm>
            <a:off x="920591" y="1831306"/>
            <a:ext cx="10515600" cy="4251442"/>
          </a:xfrm>
        </p:spPr>
        <p:txBody>
          <a:bodyPr>
            <a:noAutofit/>
          </a:bodyPr>
          <a:lstStyle/>
          <a:p>
            <a:pPr algn="just"/>
            <a:r>
              <a:rPr lang="en-US" sz="1800" dirty="0">
                <a:latin typeface="Montserrat" pitchFamily="2" charset="0"/>
              </a:rPr>
              <a:t>A strategy to improve transfer learning based clinical lesion image classifier's performance with additional pre-training using </a:t>
            </a:r>
            <a:r>
              <a:rPr lang="en-US" sz="1800" dirty="0" err="1">
                <a:latin typeface="Montserrat" pitchFamily="2" charset="0"/>
              </a:rPr>
              <a:t>dermoscopic</a:t>
            </a:r>
            <a:r>
              <a:rPr lang="en-US" sz="1800" dirty="0">
                <a:latin typeface="Montserrat" pitchFamily="2" charset="0"/>
              </a:rPr>
              <a:t> images.	</a:t>
            </a:r>
          </a:p>
          <a:p>
            <a:pPr marL="0" indent="0" algn="just">
              <a:buNone/>
            </a:pPr>
            <a:endParaRPr lang="en-US" sz="1800" dirty="0">
              <a:latin typeface="Montserrat" pitchFamily="2" charset="0"/>
            </a:endParaRPr>
          </a:p>
          <a:p>
            <a:pPr algn="just"/>
            <a:r>
              <a:rPr lang="en-US" sz="1800" dirty="0">
                <a:latin typeface="Montserrat" pitchFamily="2" charset="0"/>
              </a:rPr>
              <a:t>A flexible questionnaire based expert opinion elicitation method to assist skin lesion image classifier with patient data in the absence of training data.</a:t>
            </a:r>
          </a:p>
          <a:p>
            <a:pPr marL="0" indent="0" algn="just">
              <a:buNone/>
            </a:pPr>
            <a:endParaRPr lang="en-US" sz="1800" dirty="0">
              <a:latin typeface="Montserrat" pitchFamily="2" charset="0"/>
            </a:endParaRPr>
          </a:p>
          <a:p>
            <a:pPr algn="just"/>
            <a:r>
              <a:rPr lang="en-US" sz="1800" dirty="0">
                <a:latin typeface="Montserrat" pitchFamily="2" charset="0"/>
              </a:rPr>
              <a:t>Custom lightweight CNN architecture for EM classification.</a:t>
            </a:r>
          </a:p>
          <a:p>
            <a:pPr marL="0" indent="0" algn="just">
              <a:buNone/>
            </a:pPr>
            <a:endParaRPr lang="en-US" sz="1800" dirty="0">
              <a:latin typeface="Montserrat" pitchFamily="2" charset="0"/>
            </a:endParaRPr>
          </a:p>
          <a:p>
            <a:pPr algn="just"/>
            <a:r>
              <a:rPr lang="en-US" sz="1800" dirty="0">
                <a:latin typeface="Montserrat" pitchFamily="2" charset="0"/>
              </a:rPr>
              <a:t>A fine-grained skin lesion hair mask annotation dataset for dealing with lesion hair artifacts in an efficient manner.</a:t>
            </a:r>
          </a:p>
        </p:txBody>
      </p:sp>
      <p:sp>
        <p:nvSpPr>
          <p:cNvPr id="5" name="Footer Placeholder 4">
            <a:extLst>
              <a:ext uri="{FF2B5EF4-FFF2-40B4-BE49-F238E27FC236}">
                <a16:creationId xmlns:a16="http://schemas.microsoft.com/office/drawing/2014/main" id="{CAAF3895-A1C3-AE0D-D4FF-5A0867BCF256}"/>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C6270E6F-A04D-797A-95AC-2EF009722E12}"/>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 name="Slide Number Placeholder 6">
            <a:extLst>
              <a:ext uri="{FF2B5EF4-FFF2-40B4-BE49-F238E27FC236}">
                <a16:creationId xmlns:a16="http://schemas.microsoft.com/office/drawing/2014/main" id="{6EE39FED-5A4D-7593-EAB1-C2A82B2F98E9}"/>
              </a:ext>
            </a:extLst>
          </p:cNvPr>
          <p:cNvSpPr>
            <a:spLocks noGrp="1"/>
          </p:cNvSpPr>
          <p:nvPr>
            <p:ph type="sldNum" sz="quarter" idx="12"/>
          </p:nvPr>
        </p:nvSpPr>
        <p:spPr/>
        <p:txBody>
          <a:bodyPr/>
          <a:lstStyle/>
          <a:p>
            <a:fld id="{6DCCA1CE-54D3-4B1F-BAFE-BDD10B4D91A3}" type="slidenum">
              <a:rPr lang="en-US" smtClean="0"/>
              <a:pPr/>
              <a:t>43</a:t>
            </a:fld>
            <a:r>
              <a:rPr lang="en-US"/>
              <a:t>/52</a:t>
            </a:r>
            <a:endParaRPr lang="en-US" dirty="0"/>
          </a:p>
        </p:txBody>
      </p:sp>
      <p:sp>
        <p:nvSpPr>
          <p:cNvPr id="8" name="PptLabsAgenda_&amp;^@BeamShapeText_&amp;^@Introduction_2">
            <a:extLst>
              <a:ext uri="{FF2B5EF4-FFF2-40B4-BE49-F238E27FC236}">
                <a16:creationId xmlns:a16="http://schemas.microsoft.com/office/drawing/2014/main" id="{FB72E760-8177-A865-2463-6B5035C88C41}"/>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9" name="PptLabsAgenda_&amp;^@BeamShapeText_&amp;^@Introduction_2">
            <a:extLst>
              <a:ext uri="{FF2B5EF4-FFF2-40B4-BE49-F238E27FC236}">
                <a16:creationId xmlns:a16="http://schemas.microsoft.com/office/drawing/2014/main" id="{DB6F25C0-CD2D-5956-DC66-D5DDE10DFE7C}"/>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0" name="PptLabsAgenda_&amp;^@BeamShapeText_&amp;^@Introduction_2">
            <a:extLst>
              <a:ext uri="{FF2B5EF4-FFF2-40B4-BE49-F238E27FC236}">
                <a16:creationId xmlns:a16="http://schemas.microsoft.com/office/drawing/2014/main" id="{C76CECE8-C69C-6987-D3C9-C414926B4891}"/>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1"/>
                </a:solidFill>
              </a:rPr>
              <a:t>Conclusion</a:t>
            </a:r>
          </a:p>
        </p:txBody>
      </p:sp>
      <p:sp>
        <p:nvSpPr>
          <p:cNvPr id="11" name="PptLabsAgenda_&amp;^@BeamShapeText_&amp;^@Introduction_2">
            <a:extLst>
              <a:ext uri="{FF2B5EF4-FFF2-40B4-BE49-F238E27FC236}">
                <a16:creationId xmlns:a16="http://schemas.microsoft.com/office/drawing/2014/main" id="{9AC32209-0E50-EA45-5CEF-3B596183FC05}"/>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2" name="Oval 4">
            <a:extLst>
              <a:ext uri="{FF2B5EF4-FFF2-40B4-BE49-F238E27FC236}">
                <a16:creationId xmlns:a16="http://schemas.microsoft.com/office/drawing/2014/main" id="{A02CF514-4C5D-2A8D-AAA0-21BDEA18C2A8}"/>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3" name="Oval 5">
            <a:extLst>
              <a:ext uri="{FF2B5EF4-FFF2-40B4-BE49-F238E27FC236}">
                <a16:creationId xmlns:a16="http://schemas.microsoft.com/office/drawing/2014/main" id="{32A1977B-5E19-B483-C249-B6E8AB4FCCBE}"/>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4" name="Oval 6">
            <a:extLst>
              <a:ext uri="{FF2B5EF4-FFF2-40B4-BE49-F238E27FC236}">
                <a16:creationId xmlns:a16="http://schemas.microsoft.com/office/drawing/2014/main" id="{8F6E9597-FA7D-D825-EC2A-6B1DAF06995A}"/>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7">
            <a:extLst>
              <a:ext uri="{FF2B5EF4-FFF2-40B4-BE49-F238E27FC236}">
                <a16:creationId xmlns:a16="http://schemas.microsoft.com/office/drawing/2014/main" id="{7674AE37-7604-76B7-5643-A66B34D8587A}"/>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8">
            <a:extLst>
              <a:ext uri="{FF2B5EF4-FFF2-40B4-BE49-F238E27FC236}">
                <a16:creationId xmlns:a16="http://schemas.microsoft.com/office/drawing/2014/main" id="{984713CE-31F1-59D3-224C-0C7D79D07EA0}"/>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7" name="Oval 9">
            <a:extLst>
              <a:ext uri="{FF2B5EF4-FFF2-40B4-BE49-F238E27FC236}">
                <a16:creationId xmlns:a16="http://schemas.microsoft.com/office/drawing/2014/main" id="{578B98C1-23E7-B27A-D4E5-881312FE77B0}"/>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10">
            <a:extLst>
              <a:ext uri="{FF2B5EF4-FFF2-40B4-BE49-F238E27FC236}">
                <a16:creationId xmlns:a16="http://schemas.microsoft.com/office/drawing/2014/main" id="{23357FC6-6830-18C2-25E5-6338D2D9358C}"/>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4">
            <a:extLst>
              <a:ext uri="{FF2B5EF4-FFF2-40B4-BE49-F238E27FC236}">
                <a16:creationId xmlns:a16="http://schemas.microsoft.com/office/drawing/2014/main" id="{9E458BB9-8340-AE6B-64A1-C7FBE8CD873A}"/>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5">
            <a:extLst>
              <a:ext uri="{FF2B5EF4-FFF2-40B4-BE49-F238E27FC236}">
                <a16:creationId xmlns:a16="http://schemas.microsoft.com/office/drawing/2014/main" id="{27A4F444-0D2C-70DB-085F-AD64BC7F4595}"/>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6">
            <a:extLst>
              <a:ext uri="{FF2B5EF4-FFF2-40B4-BE49-F238E27FC236}">
                <a16:creationId xmlns:a16="http://schemas.microsoft.com/office/drawing/2014/main" id="{A9BCC199-070A-0155-09D5-243E4553850F}"/>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7">
            <a:extLst>
              <a:ext uri="{FF2B5EF4-FFF2-40B4-BE49-F238E27FC236}">
                <a16:creationId xmlns:a16="http://schemas.microsoft.com/office/drawing/2014/main" id="{2BD4951F-410B-0EF1-518B-95C39124DE80}"/>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8">
            <a:extLst>
              <a:ext uri="{FF2B5EF4-FFF2-40B4-BE49-F238E27FC236}">
                <a16:creationId xmlns:a16="http://schemas.microsoft.com/office/drawing/2014/main" id="{166FF5F9-D6DC-20F5-1E84-3DC2CDF4F244}"/>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9">
            <a:extLst>
              <a:ext uri="{FF2B5EF4-FFF2-40B4-BE49-F238E27FC236}">
                <a16:creationId xmlns:a16="http://schemas.microsoft.com/office/drawing/2014/main" id="{C53B381D-2EB8-8AD9-F33C-BAA1303D8C77}"/>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9">
            <a:extLst>
              <a:ext uri="{FF2B5EF4-FFF2-40B4-BE49-F238E27FC236}">
                <a16:creationId xmlns:a16="http://schemas.microsoft.com/office/drawing/2014/main" id="{519712D8-3278-9F37-301F-0855A8833F17}"/>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0">
            <a:extLst>
              <a:ext uri="{FF2B5EF4-FFF2-40B4-BE49-F238E27FC236}">
                <a16:creationId xmlns:a16="http://schemas.microsoft.com/office/drawing/2014/main" id="{8BFDA053-BC1A-1497-6465-4ACCB33120A1}"/>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1">
            <a:extLst>
              <a:ext uri="{FF2B5EF4-FFF2-40B4-BE49-F238E27FC236}">
                <a16:creationId xmlns:a16="http://schemas.microsoft.com/office/drawing/2014/main" id="{050DF6FE-2A74-8931-0231-06C03FF49CB0}"/>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2">
            <a:extLst>
              <a:ext uri="{FF2B5EF4-FFF2-40B4-BE49-F238E27FC236}">
                <a16:creationId xmlns:a16="http://schemas.microsoft.com/office/drawing/2014/main" id="{AE8DB7E5-C780-A724-A23F-E14295318EAE}"/>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13">
            <a:extLst>
              <a:ext uri="{FF2B5EF4-FFF2-40B4-BE49-F238E27FC236}">
                <a16:creationId xmlns:a16="http://schemas.microsoft.com/office/drawing/2014/main" id="{1DEB3E71-8D40-1EDE-3B7A-AEEDBBCECCF0}"/>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3">
            <a:extLst>
              <a:ext uri="{FF2B5EF4-FFF2-40B4-BE49-F238E27FC236}">
                <a16:creationId xmlns:a16="http://schemas.microsoft.com/office/drawing/2014/main" id="{9CCE520D-4D0F-F5DB-DF2B-879AC639C9EF}"/>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3">
            <a:extLst>
              <a:ext uri="{FF2B5EF4-FFF2-40B4-BE49-F238E27FC236}">
                <a16:creationId xmlns:a16="http://schemas.microsoft.com/office/drawing/2014/main" id="{CC737E16-7947-F2E7-A293-33A84544673D}"/>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9">
            <a:extLst>
              <a:ext uri="{FF2B5EF4-FFF2-40B4-BE49-F238E27FC236}">
                <a16:creationId xmlns:a16="http://schemas.microsoft.com/office/drawing/2014/main" id="{2E55B2FC-30BD-4C20-ACFC-313DD0F3C297}"/>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0">
            <a:extLst>
              <a:ext uri="{FF2B5EF4-FFF2-40B4-BE49-F238E27FC236}">
                <a16:creationId xmlns:a16="http://schemas.microsoft.com/office/drawing/2014/main" id="{D2DC808A-425A-A0AD-6706-FB838FD7D9A7}"/>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1">
            <a:extLst>
              <a:ext uri="{FF2B5EF4-FFF2-40B4-BE49-F238E27FC236}">
                <a16:creationId xmlns:a16="http://schemas.microsoft.com/office/drawing/2014/main" id="{78A6F833-6B40-FE80-02B3-92BFD03BCEC6}"/>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2">
            <a:extLst>
              <a:ext uri="{FF2B5EF4-FFF2-40B4-BE49-F238E27FC236}">
                <a16:creationId xmlns:a16="http://schemas.microsoft.com/office/drawing/2014/main" id="{92FEFCF7-353F-B9F7-18EF-F2F67410E92D}"/>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6" name="Oval 13">
            <a:extLst>
              <a:ext uri="{FF2B5EF4-FFF2-40B4-BE49-F238E27FC236}">
                <a16:creationId xmlns:a16="http://schemas.microsoft.com/office/drawing/2014/main" id="{7EB150AE-24FA-7BE4-0253-AFBD4046AB88}"/>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3">
            <a:extLst>
              <a:ext uri="{FF2B5EF4-FFF2-40B4-BE49-F238E27FC236}">
                <a16:creationId xmlns:a16="http://schemas.microsoft.com/office/drawing/2014/main" id="{5DC48CBD-CB54-4BEF-0577-2B7CB7FB6B7F}"/>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935C3CA5-A688-CDEE-1B8F-9E80F3222BCF}"/>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9">
            <a:extLst>
              <a:ext uri="{FF2B5EF4-FFF2-40B4-BE49-F238E27FC236}">
                <a16:creationId xmlns:a16="http://schemas.microsoft.com/office/drawing/2014/main" id="{4F9A089F-CCEC-B1B0-E74C-7F7A12CBC0CB}"/>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0">
            <a:extLst>
              <a:ext uri="{FF2B5EF4-FFF2-40B4-BE49-F238E27FC236}">
                <a16:creationId xmlns:a16="http://schemas.microsoft.com/office/drawing/2014/main" id="{4EEBDC9B-4C97-E902-435D-C67F940444E2}"/>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1">
            <a:extLst>
              <a:ext uri="{FF2B5EF4-FFF2-40B4-BE49-F238E27FC236}">
                <a16:creationId xmlns:a16="http://schemas.microsoft.com/office/drawing/2014/main" id="{3617A52B-5C7A-481A-9ADB-FCD1F947256D}"/>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2">
            <a:extLst>
              <a:ext uri="{FF2B5EF4-FFF2-40B4-BE49-F238E27FC236}">
                <a16:creationId xmlns:a16="http://schemas.microsoft.com/office/drawing/2014/main" id="{4098B01D-C5C5-AF34-A322-647A47917599}"/>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3" name="Oval 13">
            <a:extLst>
              <a:ext uri="{FF2B5EF4-FFF2-40B4-BE49-F238E27FC236}">
                <a16:creationId xmlns:a16="http://schemas.microsoft.com/office/drawing/2014/main" id="{4E51FDDB-198D-57C0-095D-9F8EF028480D}"/>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3">
            <a:extLst>
              <a:ext uri="{FF2B5EF4-FFF2-40B4-BE49-F238E27FC236}">
                <a16:creationId xmlns:a16="http://schemas.microsoft.com/office/drawing/2014/main" id="{F6F9D761-818D-8AAB-5D88-0CB7F6B3DB49}"/>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3">
            <a:extLst>
              <a:ext uri="{FF2B5EF4-FFF2-40B4-BE49-F238E27FC236}">
                <a16:creationId xmlns:a16="http://schemas.microsoft.com/office/drawing/2014/main" id="{028CA0DC-D5AC-BA50-06C8-B058CC72F74E}"/>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1">
            <a:extLst>
              <a:ext uri="{FF2B5EF4-FFF2-40B4-BE49-F238E27FC236}">
                <a16:creationId xmlns:a16="http://schemas.microsoft.com/office/drawing/2014/main" id="{34F18BCE-816A-B5C1-D53F-9B865A91EE83}"/>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2">
            <a:extLst>
              <a:ext uri="{FF2B5EF4-FFF2-40B4-BE49-F238E27FC236}">
                <a16:creationId xmlns:a16="http://schemas.microsoft.com/office/drawing/2014/main" id="{3B13EB0A-54FA-7C30-7FC8-545796F15884}"/>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8" name="Oval 13">
            <a:extLst>
              <a:ext uri="{FF2B5EF4-FFF2-40B4-BE49-F238E27FC236}">
                <a16:creationId xmlns:a16="http://schemas.microsoft.com/office/drawing/2014/main" id="{270DB140-2BDE-4FFB-EF90-CDCFAC81B99F}"/>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232FF554-6560-6822-9E3F-FEBF97736D9F}"/>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A4F543EA-D973-855D-5979-1FB4ED50DB80}"/>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E13C1B48-D0AB-89CA-9CC6-6D4EAD37E331}"/>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A9FAD4C3-564A-D78C-B2C5-DCBE7231BF33}"/>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1AE848EC-A308-E6E8-D2DD-D7D0D6E74601}"/>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1944DA96-7D34-4798-15A6-03C78CB1F828}"/>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61136BE6-9A2E-555B-6762-3DF1C05CC0EC}"/>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90B78D99-FDD6-8A0A-91C0-C2187AF41E32}"/>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757AE403-E8C4-56E4-1BF1-1DD00F54ABB3}"/>
              </a:ext>
            </a:extLst>
          </p:cNvPr>
          <p:cNvSpPr>
            <a:spLocks/>
          </p:cNvSpPr>
          <p:nvPr/>
        </p:nvSpPr>
        <p:spPr>
          <a:xfrm>
            <a:off x="1184383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00069830-0FF6-4D0D-1A99-45B3724BB83D}"/>
              </a:ext>
            </a:extLst>
          </p:cNvPr>
          <p:cNvSpPr>
            <a:spLocks/>
          </p:cNvSpPr>
          <p:nvPr/>
        </p:nvSpPr>
        <p:spPr>
          <a:xfrm>
            <a:off x="11155088"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2258314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100"/>
                                  </p:stCondLst>
                                  <p:childTnLst>
                                    <p:animClr clrSpc="rgb" dir="cw">
                                      <p:cBhvr override="childStyle">
                                        <p:cTn id="6" dur="100" fill="hold"/>
                                        <p:tgtEl>
                                          <p:spTgt spid="4">
                                            <p:txEl>
                                              <p:pRg st="0" end="0"/>
                                            </p:txEl>
                                          </p:spTgt>
                                        </p:tgtEl>
                                        <p:attrNameLst>
                                          <p:attrName>style.color</p:attrName>
                                        </p:attrNameLst>
                                      </p:cBhvr>
                                      <p:to>
                                        <a:srgbClr val="F2290A"/>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100"/>
                                  </p:stCondLst>
                                  <p:childTnLst>
                                    <p:animClr clrSpc="rgb" dir="cw">
                                      <p:cBhvr override="childStyle">
                                        <p:cTn id="10" dur="100" fill="hold"/>
                                        <p:tgtEl>
                                          <p:spTgt spid="4">
                                            <p:txEl>
                                              <p:pRg st="2" end="2"/>
                                            </p:txEl>
                                          </p:spTgt>
                                        </p:tgtEl>
                                        <p:attrNameLst>
                                          <p:attrName>style.color</p:attrName>
                                        </p:attrNameLst>
                                      </p:cBhvr>
                                      <p:to>
                                        <a:srgbClr val="F2290A"/>
                                      </p:to>
                                    </p:animClr>
                                  </p:childTnLst>
                                </p:cTn>
                              </p:par>
                              <p:par>
                                <p:cTn id="11" presetID="3" presetClass="emph" presetSubtype="2" fill="hold" grpId="1" nodeType="withEffect">
                                  <p:stCondLst>
                                    <p:cond delay="100"/>
                                  </p:stCondLst>
                                  <p:childTnLst>
                                    <p:animClr clrSpc="rgb" dir="cw">
                                      <p:cBhvr override="childStyle">
                                        <p:cTn id="12" dur="100" fill="hold"/>
                                        <p:tgtEl>
                                          <p:spTgt spid="4">
                                            <p:txEl>
                                              <p:pRg st="0" end="0"/>
                                            </p:txEl>
                                          </p:spTgt>
                                        </p:tgtEl>
                                        <p:attrNameLst>
                                          <p:attrName>style.color</p:attrName>
                                        </p:attrNameLst>
                                      </p:cBhvr>
                                      <p:to>
                                        <a:srgbClr val="000000"/>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100"/>
                                  </p:stCondLst>
                                  <p:childTnLst>
                                    <p:animClr clrSpc="rgb" dir="cw">
                                      <p:cBhvr override="childStyle">
                                        <p:cTn id="16" dur="100" fill="hold"/>
                                        <p:tgtEl>
                                          <p:spTgt spid="4">
                                            <p:txEl>
                                              <p:pRg st="4" end="4"/>
                                            </p:txEl>
                                          </p:spTgt>
                                        </p:tgtEl>
                                        <p:attrNameLst>
                                          <p:attrName>style.color</p:attrName>
                                        </p:attrNameLst>
                                      </p:cBhvr>
                                      <p:to>
                                        <a:srgbClr val="F2290A"/>
                                      </p:to>
                                    </p:animClr>
                                  </p:childTnLst>
                                </p:cTn>
                              </p:par>
                              <p:par>
                                <p:cTn id="17" presetID="3" presetClass="emph" presetSubtype="2" fill="hold" grpId="1" nodeType="withEffect">
                                  <p:stCondLst>
                                    <p:cond delay="100"/>
                                  </p:stCondLst>
                                  <p:childTnLst>
                                    <p:animClr clrSpc="rgb" dir="cw">
                                      <p:cBhvr override="childStyle">
                                        <p:cTn id="18" dur="100" fill="hold"/>
                                        <p:tgtEl>
                                          <p:spTgt spid="4">
                                            <p:txEl>
                                              <p:pRg st="2" end="2"/>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100"/>
                                  </p:stCondLst>
                                  <p:childTnLst>
                                    <p:animClr clrSpc="rgb" dir="cw">
                                      <p:cBhvr override="childStyle">
                                        <p:cTn id="22" dur="100" fill="hold"/>
                                        <p:tgtEl>
                                          <p:spTgt spid="4">
                                            <p:txEl>
                                              <p:pRg st="6" end="6"/>
                                            </p:txEl>
                                          </p:spTgt>
                                        </p:tgtEl>
                                        <p:attrNameLst>
                                          <p:attrName>style.color</p:attrName>
                                        </p:attrNameLst>
                                      </p:cBhvr>
                                      <p:to>
                                        <a:srgbClr val="F2290A"/>
                                      </p:to>
                                    </p:animClr>
                                  </p:childTnLst>
                                </p:cTn>
                              </p:par>
                              <p:par>
                                <p:cTn id="23" presetID="3" presetClass="emph" presetSubtype="2" fill="hold" grpId="1" nodeType="withEffect">
                                  <p:stCondLst>
                                    <p:cond delay="100"/>
                                  </p:stCondLst>
                                  <p:childTnLst>
                                    <p:animClr clrSpc="rgb" dir="cw">
                                      <p:cBhvr override="childStyle">
                                        <p:cTn id="24" dur="100" fill="hold"/>
                                        <p:tgtEl>
                                          <p:spTgt spid="4">
                                            <p:txEl>
                                              <p:pRg st="4" end="4"/>
                                            </p:txEl>
                                          </p:spTgt>
                                        </p:tgtEl>
                                        <p:attrNameLst>
                                          <p:attrName>style.color</p:attrName>
                                        </p:attrNameLst>
                                      </p:cBhvr>
                                      <p:to>
                                        <a:srgbClr val="000000"/>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grpId="1" nodeType="clickEffect">
                                  <p:stCondLst>
                                    <p:cond delay="100"/>
                                  </p:stCondLst>
                                  <p:childTnLst>
                                    <p:animClr clrSpc="rgb" dir="cw">
                                      <p:cBhvr override="childStyle">
                                        <p:cTn id="28" dur="100" fill="hold"/>
                                        <p:tgtEl>
                                          <p:spTgt spid="4">
                                            <p:txEl>
                                              <p:pRg st="6" end="6"/>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p:bldP spid="4" grpId="1" build="p" bldLvl="5"/>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Application from the thesis</a:t>
            </a:r>
            <a:endParaRPr lang="en-US" sz="2000" dirty="0">
              <a:solidFill>
                <a:schemeClr val="bg1"/>
              </a:solidFill>
            </a:endParaRP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4B2AF7AD-9D85-417D-94E4-58823614D8B5}" type="datetime1">
              <a:rPr lang="en-US" smtClean="0"/>
              <a:t>16-May-23</a:t>
            </a:fld>
            <a:endParaRPr lang="en-US" dirty="0"/>
          </a:p>
        </p:txBody>
      </p:sp>
      <p:pic>
        <p:nvPicPr>
          <p:cNvPr id="4" name="Picture 3">
            <a:extLst>
              <a:ext uri="{FF2B5EF4-FFF2-40B4-BE49-F238E27FC236}">
                <a16:creationId xmlns:a16="http://schemas.microsoft.com/office/drawing/2014/main" id="{2C7C8DC7-1A05-5F6E-DA2E-B513003394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78086" y="1262746"/>
            <a:ext cx="5635825" cy="3912534"/>
          </a:xfrm>
          <a:prstGeom prst="rect">
            <a:avLst/>
          </a:prstGeom>
        </p:spPr>
      </p:pic>
      <p:sp>
        <p:nvSpPr>
          <p:cNvPr id="50" name="Footer Placeholder 49">
            <a:extLst>
              <a:ext uri="{FF2B5EF4-FFF2-40B4-BE49-F238E27FC236}">
                <a16:creationId xmlns:a16="http://schemas.microsoft.com/office/drawing/2014/main" id="{03638032-5FEE-D499-2AFF-AB99416909CA}"/>
              </a:ext>
            </a:extLst>
          </p:cNvPr>
          <p:cNvSpPr>
            <a:spLocks noGrp="1"/>
          </p:cNvSpPr>
          <p:nvPr>
            <p:ph type="ftr" sz="quarter" idx="11"/>
          </p:nvPr>
        </p:nvSpPr>
        <p:spPr/>
        <p:txBody>
          <a:bodyPr/>
          <a:lstStyle/>
          <a:p>
            <a:r>
              <a:rPr lang="en-US"/>
              <a:t>Multimodal skin lesion classification with data scarcity problem</a:t>
            </a:r>
          </a:p>
        </p:txBody>
      </p:sp>
      <p:sp>
        <p:nvSpPr>
          <p:cNvPr id="6" name="PptLabsAgenda_&amp;^@BeamShapeBackground_&amp;^@2023041414552447170">
            <a:extLst>
              <a:ext uri="{FF2B5EF4-FFF2-40B4-BE49-F238E27FC236}">
                <a16:creationId xmlns:a16="http://schemas.microsoft.com/office/drawing/2014/main" id="{C4B74650-4E75-7D6E-3277-C6CCC60514AE}"/>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 name="Rectangle 7">
            <a:extLst>
              <a:ext uri="{FF2B5EF4-FFF2-40B4-BE49-F238E27FC236}">
                <a16:creationId xmlns:a16="http://schemas.microsoft.com/office/drawing/2014/main" id="{C1E45128-0959-9933-08EE-0E444C04273E}"/>
              </a:ext>
            </a:extLst>
          </p:cNvPr>
          <p:cNvSpPr/>
          <p:nvPr/>
        </p:nvSpPr>
        <p:spPr>
          <a:xfrm>
            <a:off x="627233" y="5861876"/>
            <a:ext cx="11244853" cy="494479"/>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ontserrat" panose="00000500000000000000" pitchFamily="2" charset="0"/>
              </a:rPr>
              <a:t>Funded by the European Regional Development Fund, project DAPPEM –AV0021029, carried out under the Call for Proposal ‘Pack Ambition Research’ from the Auvergne-Rhône-Alpes region, France. This work was also partially funded by </a:t>
            </a:r>
            <a:r>
              <a:rPr lang="en-US" sz="1200" dirty="0" err="1">
                <a:solidFill>
                  <a:schemeClr val="tx1"/>
                </a:solidFill>
                <a:latin typeface="Montserrat" panose="00000500000000000000" pitchFamily="2" charset="0"/>
              </a:rPr>
              <a:t>Mutualité</a:t>
            </a:r>
            <a:r>
              <a:rPr lang="en-US" sz="1200" dirty="0">
                <a:solidFill>
                  <a:schemeClr val="tx1"/>
                </a:solidFill>
                <a:latin typeface="Montserrat" panose="00000500000000000000" pitchFamily="2" charset="0"/>
              </a:rPr>
              <a:t> </a:t>
            </a:r>
            <a:r>
              <a:rPr lang="en-US" sz="1200" dirty="0" err="1">
                <a:solidFill>
                  <a:schemeClr val="tx1"/>
                </a:solidFill>
                <a:latin typeface="Montserrat" panose="00000500000000000000" pitchFamily="2" charset="0"/>
              </a:rPr>
              <a:t>Sociale</a:t>
            </a:r>
            <a:r>
              <a:rPr lang="en-US" sz="1200" dirty="0">
                <a:solidFill>
                  <a:schemeClr val="tx1"/>
                </a:solidFill>
                <a:latin typeface="Montserrat" panose="00000500000000000000" pitchFamily="2" charset="0"/>
              </a:rPr>
              <a:t> Agricole (MSA), France.</a:t>
            </a:r>
          </a:p>
        </p:txBody>
      </p:sp>
      <p:pic>
        <p:nvPicPr>
          <p:cNvPr id="9" name="Picture 2">
            <a:extLst>
              <a:ext uri="{FF2B5EF4-FFF2-40B4-BE49-F238E27FC236}">
                <a16:creationId xmlns:a16="http://schemas.microsoft.com/office/drawing/2014/main" id="{9A0DC2A2-56AA-07AD-7943-0EF0E26BC489}"/>
              </a:ext>
            </a:extLst>
          </p:cNvPr>
          <p:cNvPicPr>
            <a:picLocks noChangeArrowheads="1"/>
          </p:cNvPicPr>
          <p:nvPr/>
        </p:nvPicPr>
        <p:blipFill rotWithShape="1">
          <a:blip r:embed="rId3">
            <a:extLst>
              <a:ext uri="{28A0092B-C50C-407E-A947-70E740481C1C}">
                <a14:useLocalDpi xmlns:a14="http://schemas.microsoft.com/office/drawing/2010/main" val="0"/>
              </a:ext>
            </a:extLst>
          </a:blip>
          <a:srcRect l="10561" t="21639" r="9887" b="22643"/>
          <a:stretch/>
        </p:blipFill>
        <p:spPr bwMode="auto">
          <a:xfrm>
            <a:off x="8559918" y="5091217"/>
            <a:ext cx="1931437" cy="6744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516100-AEE7-662A-9CC3-5E68B16726F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1355" y="5091217"/>
            <a:ext cx="1380731" cy="674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urope-aura">
            <a:extLst>
              <a:ext uri="{FF2B5EF4-FFF2-40B4-BE49-F238E27FC236}">
                <a16:creationId xmlns:a16="http://schemas.microsoft.com/office/drawing/2014/main" id="{3D84F137-7A7C-BFE2-CF8B-2FAC6E854499}"/>
              </a:ext>
            </a:extLst>
          </p:cNvPr>
          <p:cNvPicPr>
            <a:picLocks noChangeArrowheads="1"/>
          </p:cNvPicPr>
          <p:nvPr/>
        </p:nvPicPr>
        <p:blipFill rotWithShape="1">
          <a:blip r:embed="rId5">
            <a:extLst>
              <a:ext uri="{28A0092B-C50C-407E-A947-70E740481C1C}">
                <a14:useLocalDpi xmlns:a14="http://schemas.microsoft.com/office/drawing/2010/main" val="0"/>
              </a:ext>
            </a:extLst>
          </a:blip>
          <a:srcRect l="5281" t="11888" r="6089" b="8059"/>
          <a:stretch/>
        </p:blipFill>
        <p:spPr bwMode="auto">
          <a:xfrm>
            <a:off x="627234" y="5103845"/>
            <a:ext cx="2753760" cy="6744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049">
            <a:extLst>
              <a:ext uri="{FF2B5EF4-FFF2-40B4-BE49-F238E27FC236}">
                <a16:creationId xmlns:a16="http://schemas.microsoft.com/office/drawing/2014/main" id="{10A4F065-B6D5-58A4-B365-839FC4015E49}"/>
              </a:ext>
            </a:extLst>
          </p:cNvPr>
          <p:cNvSpPr txBox="1"/>
          <p:nvPr/>
        </p:nvSpPr>
        <p:spPr>
          <a:xfrm>
            <a:off x="4234751" y="5237006"/>
            <a:ext cx="3358612" cy="307777"/>
          </a:xfrm>
          <a:prstGeom prst="rect">
            <a:avLst/>
          </a:prstGeom>
          <a:noFill/>
        </p:spPr>
        <p:txBody>
          <a:bodyPr wrap="none" rtlCol="0">
            <a:spAutoFit/>
          </a:bodyPr>
          <a:lstStyle/>
          <a:p>
            <a:r>
              <a:rPr lang="en-US" sz="1400" dirty="0">
                <a:latin typeface="Montserrat" pitchFamily="2" charset="0"/>
              </a:rPr>
              <a:t>Fig. 31: </a:t>
            </a:r>
            <a:r>
              <a:rPr lang="en-US" sz="1400" dirty="0" err="1">
                <a:latin typeface="Montserrat" pitchFamily="2" charset="0"/>
              </a:rPr>
              <a:t>EMScan</a:t>
            </a:r>
            <a:r>
              <a:rPr lang="en-US" sz="1400" dirty="0">
                <a:latin typeface="Montserrat" pitchFamily="2" charset="0"/>
              </a:rPr>
              <a:t> mobile application.</a:t>
            </a:r>
            <a:endParaRPr lang="en-US" sz="1400" dirty="0">
              <a:solidFill>
                <a:schemeClr val="accent6">
                  <a:lumMod val="50000"/>
                </a:schemeClr>
              </a:solidFill>
              <a:latin typeface="Montserrat" pitchFamily="2" charset="0"/>
            </a:endParaRPr>
          </a:p>
        </p:txBody>
      </p:sp>
      <p:sp>
        <p:nvSpPr>
          <p:cNvPr id="3" name="Slide Number Placeholder 2">
            <a:extLst>
              <a:ext uri="{FF2B5EF4-FFF2-40B4-BE49-F238E27FC236}">
                <a16:creationId xmlns:a16="http://schemas.microsoft.com/office/drawing/2014/main" id="{63557EA0-3E29-8F7D-B381-028704DEBB14}"/>
              </a:ext>
            </a:extLst>
          </p:cNvPr>
          <p:cNvSpPr>
            <a:spLocks noGrp="1"/>
          </p:cNvSpPr>
          <p:nvPr>
            <p:ph type="sldNum" sz="quarter" idx="12"/>
          </p:nvPr>
        </p:nvSpPr>
        <p:spPr/>
        <p:txBody>
          <a:bodyPr/>
          <a:lstStyle/>
          <a:p>
            <a:fld id="{6DCCA1CE-54D3-4B1F-BAFE-BDD10B4D91A3}" type="slidenum">
              <a:rPr lang="en-US" smtClean="0"/>
              <a:pPr/>
              <a:t>44</a:t>
            </a:fld>
            <a:r>
              <a:rPr lang="en-US"/>
              <a:t>/52</a:t>
            </a:r>
            <a:endParaRPr lang="en-US" dirty="0"/>
          </a:p>
        </p:txBody>
      </p:sp>
      <p:sp>
        <p:nvSpPr>
          <p:cNvPr id="5" name="PptLabsAgenda_&amp;^@BeamShapeText_&amp;^@Introduction_2">
            <a:extLst>
              <a:ext uri="{FF2B5EF4-FFF2-40B4-BE49-F238E27FC236}">
                <a16:creationId xmlns:a16="http://schemas.microsoft.com/office/drawing/2014/main" id="{7AB556CE-3178-A5D5-FC81-25351FB8EC6A}"/>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1" name="PptLabsAgenda_&amp;^@BeamShapeText_&amp;^@Introduction_2">
            <a:extLst>
              <a:ext uri="{FF2B5EF4-FFF2-40B4-BE49-F238E27FC236}">
                <a16:creationId xmlns:a16="http://schemas.microsoft.com/office/drawing/2014/main" id="{94874365-BD72-51CE-492F-D41806C37D7B}"/>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2" name="PptLabsAgenda_&amp;^@BeamShapeText_&amp;^@Introduction_2">
            <a:extLst>
              <a:ext uri="{FF2B5EF4-FFF2-40B4-BE49-F238E27FC236}">
                <a16:creationId xmlns:a16="http://schemas.microsoft.com/office/drawing/2014/main" id="{1FF7F0FC-0146-12DC-4A36-92BF945BCF89}"/>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1"/>
                </a:solidFill>
              </a:rPr>
              <a:t>Conclusion</a:t>
            </a:r>
          </a:p>
        </p:txBody>
      </p:sp>
      <p:sp>
        <p:nvSpPr>
          <p:cNvPr id="13" name="PptLabsAgenda_&amp;^@BeamShapeText_&amp;^@Introduction_2">
            <a:extLst>
              <a:ext uri="{FF2B5EF4-FFF2-40B4-BE49-F238E27FC236}">
                <a16:creationId xmlns:a16="http://schemas.microsoft.com/office/drawing/2014/main" id="{1DFE3F37-E63C-7250-2606-B3C6CD94F133}"/>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4" name="Oval 4">
            <a:extLst>
              <a:ext uri="{FF2B5EF4-FFF2-40B4-BE49-F238E27FC236}">
                <a16:creationId xmlns:a16="http://schemas.microsoft.com/office/drawing/2014/main" id="{CECAD2C4-4697-49DA-DF2D-3A66FE0F741B}"/>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5">
            <a:extLst>
              <a:ext uri="{FF2B5EF4-FFF2-40B4-BE49-F238E27FC236}">
                <a16:creationId xmlns:a16="http://schemas.microsoft.com/office/drawing/2014/main" id="{CD083C42-4E80-C462-32D0-13356DBAF3E9}"/>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6" name="Oval 6">
            <a:extLst>
              <a:ext uri="{FF2B5EF4-FFF2-40B4-BE49-F238E27FC236}">
                <a16:creationId xmlns:a16="http://schemas.microsoft.com/office/drawing/2014/main" id="{88E7FE04-A3EE-B82B-C958-3AF0302F9662}"/>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7">
            <a:extLst>
              <a:ext uri="{FF2B5EF4-FFF2-40B4-BE49-F238E27FC236}">
                <a16:creationId xmlns:a16="http://schemas.microsoft.com/office/drawing/2014/main" id="{6A2588F9-5F19-4475-3858-A82CE9453C12}"/>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8">
            <a:extLst>
              <a:ext uri="{FF2B5EF4-FFF2-40B4-BE49-F238E27FC236}">
                <a16:creationId xmlns:a16="http://schemas.microsoft.com/office/drawing/2014/main" id="{46D63980-940C-24E2-1439-3154D68478BE}"/>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9">
            <a:extLst>
              <a:ext uri="{FF2B5EF4-FFF2-40B4-BE49-F238E27FC236}">
                <a16:creationId xmlns:a16="http://schemas.microsoft.com/office/drawing/2014/main" id="{19FEA3A6-329B-7580-73E7-2E1A6A223F24}"/>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10">
            <a:extLst>
              <a:ext uri="{FF2B5EF4-FFF2-40B4-BE49-F238E27FC236}">
                <a16:creationId xmlns:a16="http://schemas.microsoft.com/office/drawing/2014/main" id="{B13902AA-8040-200E-36A0-081D76BACDE7}"/>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4">
            <a:extLst>
              <a:ext uri="{FF2B5EF4-FFF2-40B4-BE49-F238E27FC236}">
                <a16:creationId xmlns:a16="http://schemas.microsoft.com/office/drawing/2014/main" id="{B046982B-B015-021F-93E4-F27624CEE24D}"/>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5">
            <a:extLst>
              <a:ext uri="{FF2B5EF4-FFF2-40B4-BE49-F238E27FC236}">
                <a16:creationId xmlns:a16="http://schemas.microsoft.com/office/drawing/2014/main" id="{BA026492-CDE7-94A6-BCA8-66E52755E9DC}"/>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6">
            <a:extLst>
              <a:ext uri="{FF2B5EF4-FFF2-40B4-BE49-F238E27FC236}">
                <a16:creationId xmlns:a16="http://schemas.microsoft.com/office/drawing/2014/main" id="{0522E4FE-5FEA-DEBD-375B-574527998194}"/>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7">
            <a:extLst>
              <a:ext uri="{FF2B5EF4-FFF2-40B4-BE49-F238E27FC236}">
                <a16:creationId xmlns:a16="http://schemas.microsoft.com/office/drawing/2014/main" id="{792A9E0C-B4B7-5476-8EF1-46B6ABDE7446}"/>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8">
            <a:extLst>
              <a:ext uri="{FF2B5EF4-FFF2-40B4-BE49-F238E27FC236}">
                <a16:creationId xmlns:a16="http://schemas.microsoft.com/office/drawing/2014/main" id="{DC1221F3-AFB7-CBD6-9DF5-6DC4F1DD32E2}"/>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B8154BFC-CEE2-705F-506C-B92C37AACA37}"/>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9">
            <a:extLst>
              <a:ext uri="{FF2B5EF4-FFF2-40B4-BE49-F238E27FC236}">
                <a16:creationId xmlns:a16="http://schemas.microsoft.com/office/drawing/2014/main" id="{9F09E119-F0BB-3506-3C20-EAEE4D6BA177}"/>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0">
            <a:extLst>
              <a:ext uri="{FF2B5EF4-FFF2-40B4-BE49-F238E27FC236}">
                <a16:creationId xmlns:a16="http://schemas.microsoft.com/office/drawing/2014/main" id="{02705AB1-ECC9-648C-B781-0A4187B0C0C4}"/>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1">
            <a:extLst>
              <a:ext uri="{FF2B5EF4-FFF2-40B4-BE49-F238E27FC236}">
                <a16:creationId xmlns:a16="http://schemas.microsoft.com/office/drawing/2014/main" id="{98167CD5-DD88-F43C-9D7D-2D195072F2FA}"/>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2">
            <a:extLst>
              <a:ext uri="{FF2B5EF4-FFF2-40B4-BE49-F238E27FC236}">
                <a16:creationId xmlns:a16="http://schemas.microsoft.com/office/drawing/2014/main" id="{58F6F2A6-EACC-22B0-B761-2A68E3E03524}"/>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13">
            <a:extLst>
              <a:ext uri="{FF2B5EF4-FFF2-40B4-BE49-F238E27FC236}">
                <a16:creationId xmlns:a16="http://schemas.microsoft.com/office/drawing/2014/main" id="{97913CBF-106F-027E-091F-8507953F6519}"/>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48402E39-E218-BE2D-6023-8A2ED67E8BC9}"/>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3">
            <a:extLst>
              <a:ext uri="{FF2B5EF4-FFF2-40B4-BE49-F238E27FC236}">
                <a16:creationId xmlns:a16="http://schemas.microsoft.com/office/drawing/2014/main" id="{6BFE6EBF-F665-C4B5-EFEF-03779769BB5B}"/>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01F94C98-F27A-2FBB-0B30-C7AEC8100C7A}"/>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0">
            <a:extLst>
              <a:ext uri="{FF2B5EF4-FFF2-40B4-BE49-F238E27FC236}">
                <a16:creationId xmlns:a16="http://schemas.microsoft.com/office/drawing/2014/main" id="{6860E853-0F04-7A5B-D135-16D7E5FD4AF5}"/>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1">
            <a:extLst>
              <a:ext uri="{FF2B5EF4-FFF2-40B4-BE49-F238E27FC236}">
                <a16:creationId xmlns:a16="http://schemas.microsoft.com/office/drawing/2014/main" id="{B7F30616-7400-4D4C-8ADE-7CF3AA836D93}"/>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2">
            <a:extLst>
              <a:ext uri="{FF2B5EF4-FFF2-40B4-BE49-F238E27FC236}">
                <a16:creationId xmlns:a16="http://schemas.microsoft.com/office/drawing/2014/main" id="{9F1D6233-C6A8-0757-FB1B-2D63D5F3E0F5}"/>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8" name="Oval 13">
            <a:extLst>
              <a:ext uri="{FF2B5EF4-FFF2-40B4-BE49-F238E27FC236}">
                <a16:creationId xmlns:a16="http://schemas.microsoft.com/office/drawing/2014/main" id="{17A3DEA3-08C6-9DA5-45FE-4930E2643B88}"/>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8B593E77-C4EE-9877-44C2-34152594C0E7}"/>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48C5456F-5631-0CAF-C4AB-17D5A6E82483}"/>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9">
            <a:extLst>
              <a:ext uri="{FF2B5EF4-FFF2-40B4-BE49-F238E27FC236}">
                <a16:creationId xmlns:a16="http://schemas.microsoft.com/office/drawing/2014/main" id="{996EC560-56D0-637A-B810-394A883AAC05}"/>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0">
            <a:extLst>
              <a:ext uri="{FF2B5EF4-FFF2-40B4-BE49-F238E27FC236}">
                <a16:creationId xmlns:a16="http://schemas.microsoft.com/office/drawing/2014/main" id="{71B19E13-9E4A-42E8-C9F1-5C4C07BEABA9}"/>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1">
            <a:extLst>
              <a:ext uri="{FF2B5EF4-FFF2-40B4-BE49-F238E27FC236}">
                <a16:creationId xmlns:a16="http://schemas.microsoft.com/office/drawing/2014/main" id="{7B703BD7-2660-68EB-E1B8-548C8FB4DF99}"/>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2">
            <a:extLst>
              <a:ext uri="{FF2B5EF4-FFF2-40B4-BE49-F238E27FC236}">
                <a16:creationId xmlns:a16="http://schemas.microsoft.com/office/drawing/2014/main" id="{D03D6E51-84FB-0358-4EBF-90C052F4EA93}"/>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13">
            <a:extLst>
              <a:ext uri="{FF2B5EF4-FFF2-40B4-BE49-F238E27FC236}">
                <a16:creationId xmlns:a16="http://schemas.microsoft.com/office/drawing/2014/main" id="{C58D0CD0-0794-90A3-60AF-E4F8F28B4CD5}"/>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5EE2541A-0242-EB78-8B24-BA6ACA4EB6F3}"/>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C47145C1-31E3-2BA2-2E70-D28BC9FC1BAC}"/>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1">
            <a:extLst>
              <a:ext uri="{FF2B5EF4-FFF2-40B4-BE49-F238E27FC236}">
                <a16:creationId xmlns:a16="http://schemas.microsoft.com/office/drawing/2014/main" id="{6E9C2C8F-E454-FFFF-8F15-CCA60166F5AF}"/>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2">
            <a:extLst>
              <a:ext uri="{FF2B5EF4-FFF2-40B4-BE49-F238E27FC236}">
                <a16:creationId xmlns:a16="http://schemas.microsoft.com/office/drawing/2014/main" id="{FC08A93C-1C42-5AC9-C26F-8D69B918EE88}"/>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1" name="Oval 13">
            <a:extLst>
              <a:ext uri="{FF2B5EF4-FFF2-40B4-BE49-F238E27FC236}">
                <a16:creationId xmlns:a16="http://schemas.microsoft.com/office/drawing/2014/main" id="{72EF3930-C92F-A7AE-DEC6-0D8C78BD45F9}"/>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248FEE20-074A-67DF-9302-EA1900AFEE4E}"/>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10E313BE-FF17-AA85-1EE2-8D5C3B9A88CE}"/>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2">
            <a:extLst>
              <a:ext uri="{FF2B5EF4-FFF2-40B4-BE49-F238E27FC236}">
                <a16:creationId xmlns:a16="http://schemas.microsoft.com/office/drawing/2014/main" id="{9B9C4F5C-B46E-F2AC-6C94-23F9EEBD5A58}"/>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7" name="Oval 13">
            <a:extLst>
              <a:ext uri="{FF2B5EF4-FFF2-40B4-BE49-F238E27FC236}">
                <a16:creationId xmlns:a16="http://schemas.microsoft.com/office/drawing/2014/main" id="{88358F73-7645-5D87-55BF-6D7A1616C285}"/>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E76DB063-30B9-E19A-A5B2-627D9AA341A1}"/>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6718AB09-F7D5-8E0C-D786-B12300E48776}"/>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1B8AFE62-5D83-7645-E79D-E18DD79ABD92}"/>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B38E2795-68D5-7001-BE6F-367DA54E1ED8}"/>
              </a:ext>
            </a:extLst>
          </p:cNvPr>
          <p:cNvSpPr>
            <a:spLocks/>
          </p:cNvSpPr>
          <p:nvPr/>
        </p:nvSpPr>
        <p:spPr>
          <a:xfrm>
            <a:off x="1184383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FCD01FFB-F335-89BF-F0CC-CFA6D447F299}"/>
              </a:ext>
            </a:extLst>
          </p:cNvPr>
          <p:cNvSpPr>
            <a:spLocks/>
          </p:cNvSpPr>
          <p:nvPr/>
        </p:nvSpPr>
        <p:spPr>
          <a:xfrm>
            <a:off x="11253480"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CCC4CACB-B0FB-0BF6-A332-0F8480347A1C}"/>
              </a:ext>
            </a:extLst>
          </p:cNvPr>
          <p:cNvSpPr>
            <a:spLocks/>
          </p:cNvSpPr>
          <p:nvPr/>
        </p:nvSpPr>
        <p:spPr>
          <a:xfrm>
            <a:off x="1135187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3621843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Application from the thesis </a:t>
            </a:r>
            <a:br>
              <a:rPr lang="en-US" sz="2800" dirty="0">
                <a:solidFill>
                  <a:schemeClr val="bg1"/>
                </a:solidFill>
              </a:rPr>
            </a:br>
            <a:r>
              <a:rPr lang="en-US" sz="2000" dirty="0">
                <a:solidFill>
                  <a:schemeClr val="bg1"/>
                </a:solidFill>
              </a:rPr>
              <a:t>Demonstration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E24FC6F7-E113-4BFB-8BF4-FD98D007DC18}" type="datetime1">
              <a:rPr lang="en-US" smtClean="0"/>
              <a:t>16-May-23</a:t>
            </a:fld>
            <a:endParaRPr lang="en-US" dirty="0"/>
          </a:p>
        </p:txBody>
      </p:sp>
      <p:pic>
        <p:nvPicPr>
          <p:cNvPr id="3" name="EGC FF">
            <a:hlinkClick r:id="" action="ppaction://media"/>
            <a:extLst>
              <a:ext uri="{FF2B5EF4-FFF2-40B4-BE49-F238E27FC236}">
                <a16:creationId xmlns:a16="http://schemas.microsoft.com/office/drawing/2014/main" id="{122E9486-7ED5-AC46-3DF4-EE35DE6CBE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752" y="1317227"/>
            <a:ext cx="2267607" cy="5039128"/>
          </a:xfrm>
          <a:prstGeom prst="rect">
            <a:avLst/>
          </a:prstGeom>
        </p:spPr>
      </p:pic>
      <p:cxnSp>
        <p:nvCxnSpPr>
          <p:cNvPr id="5" name="Straight Connector 6">
            <a:extLst>
              <a:ext uri="{FF2B5EF4-FFF2-40B4-BE49-F238E27FC236}">
                <a16:creationId xmlns:a16="http://schemas.microsoft.com/office/drawing/2014/main" id="{E850BB8C-7C5F-8B5E-562B-DCDD1BF19A10}"/>
              </a:ext>
            </a:extLst>
          </p:cNvPr>
          <p:cNvCxnSpPr>
            <a:cxnSpLocks/>
          </p:cNvCxnSpPr>
          <p:nvPr/>
        </p:nvCxnSpPr>
        <p:spPr>
          <a:xfrm>
            <a:off x="2627353" y="1317227"/>
            <a:ext cx="0" cy="4608112"/>
          </a:xfrm>
          <a:prstGeom prst="line">
            <a:avLst/>
          </a:prstGeom>
        </p:spPr>
        <p:style>
          <a:lnRef idx="1">
            <a:schemeClr val="accent1"/>
          </a:lnRef>
          <a:fillRef idx="0">
            <a:schemeClr val="accent1"/>
          </a:fillRef>
          <a:effectRef idx="0">
            <a:schemeClr val="accent1"/>
          </a:effectRef>
          <a:fontRef idx="minor">
            <a:schemeClr val="tx1"/>
          </a:fontRef>
        </p:style>
      </p:cxnSp>
      <p:sp>
        <p:nvSpPr>
          <p:cNvPr id="50" name="Footer Placeholder 49">
            <a:extLst>
              <a:ext uri="{FF2B5EF4-FFF2-40B4-BE49-F238E27FC236}">
                <a16:creationId xmlns:a16="http://schemas.microsoft.com/office/drawing/2014/main" id="{03638032-5FEE-D499-2AFF-AB99416909CA}"/>
              </a:ext>
            </a:extLst>
          </p:cNvPr>
          <p:cNvSpPr>
            <a:spLocks noGrp="1"/>
          </p:cNvSpPr>
          <p:nvPr>
            <p:ph type="ftr" sz="quarter" idx="11"/>
          </p:nvPr>
        </p:nvSpPr>
        <p:spPr/>
        <p:txBody>
          <a:bodyPr/>
          <a:lstStyle/>
          <a:p>
            <a:r>
              <a:rPr lang="en-US"/>
              <a:t>Multimodal skin lesion classification with data scarcity problem</a:t>
            </a:r>
          </a:p>
        </p:txBody>
      </p:sp>
      <p:sp>
        <p:nvSpPr>
          <p:cNvPr id="6" name="PptLabsAgenda_&amp;^@BeamShapeBackground_&amp;^@2023041414552447170">
            <a:extLst>
              <a:ext uri="{FF2B5EF4-FFF2-40B4-BE49-F238E27FC236}">
                <a16:creationId xmlns:a16="http://schemas.microsoft.com/office/drawing/2014/main" id="{C4B74650-4E75-7D6E-3277-C6CCC60514AE}"/>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grpSp>
        <p:nvGrpSpPr>
          <p:cNvPr id="8" name="Group 7">
            <a:extLst>
              <a:ext uri="{FF2B5EF4-FFF2-40B4-BE49-F238E27FC236}">
                <a16:creationId xmlns:a16="http://schemas.microsoft.com/office/drawing/2014/main" id="{A9D92630-5B84-D503-7F89-DFBAF6D47A47}"/>
              </a:ext>
            </a:extLst>
          </p:cNvPr>
          <p:cNvGrpSpPr/>
          <p:nvPr/>
        </p:nvGrpSpPr>
        <p:grpSpPr>
          <a:xfrm>
            <a:off x="2752530" y="2598576"/>
            <a:ext cx="9320718" cy="2085391"/>
            <a:chOff x="2428721" y="4863622"/>
            <a:chExt cx="7811620" cy="1971838"/>
          </a:xfrm>
        </p:grpSpPr>
        <p:sp>
          <p:nvSpPr>
            <p:cNvPr id="9" name="Rectangle 8">
              <a:extLst>
                <a:ext uri="{FF2B5EF4-FFF2-40B4-BE49-F238E27FC236}">
                  <a16:creationId xmlns:a16="http://schemas.microsoft.com/office/drawing/2014/main" id="{CC4508D4-41CD-B99E-4771-A9FF7E17310E}"/>
                </a:ext>
              </a:extLst>
            </p:cNvPr>
            <p:cNvSpPr/>
            <p:nvPr/>
          </p:nvSpPr>
          <p:spPr>
            <a:xfrm>
              <a:off x="2428722" y="4863622"/>
              <a:ext cx="7811619" cy="341374"/>
            </a:xfrm>
            <a:prstGeom prst="rect">
              <a:avLst/>
            </a:prstGeom>
            <a:solidFill>
              <a:srgbClr val="262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ontserrat" pitchFamily="2" charset="0"/>
                </a:rPr>
                <a:t>Publications</a:t>
              </a:r>
            </a:p>
          </p:txBody>
        </p:sp>
        <p:sp>
          <p:nvSpPr>
            <p:cNvPr id="10" name="Rectangle 9">
              <a:extLst>
                <a:ext uri="{FF2B5EF4-FFF2-40B4-BE49-F238E27FC236}">
                  <a16:creationId xmlns:a16="http://schemas.microsoft.com/office/drawing/2014/main" id="{BC186FC9-BA44-3AF3-54A3-5B82841B9505}"/>
                </a:ext>
              </a:extLst>
            </p:cNvPr>
            <p:cNvSpPr/>
            <p:nvPr/>
          </p:nvSpPr>
          <p:spPr>
            <a:xfrm>
              <a:off x="2428721" y="5204996"/>
              <a:ext cx="7811619" cy="1630464"/>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sz="1200" dirty="0">
                <a:solidFill>
                  <a:schemeClr val="tx1"/>
                </a:solidFill>
                <a:latin typeface="Montserrat" pitchFamily="2" charset="0"/>
              </a:endParaRPr>
            </a:p>
            <a:p>
              <a:pPr marL="285750" indent="-285750" algn="just">
                <a:buFont typeface="Arial" panose="020B0604020202020204" pitchFamily="34" charset="0"/>
                <a:buChar char="•"/>
              </a:pPr>
              <a:r>
                <a:rPr lang="fr-FR" sz="1200" b="1" dirty="0">
                  <a:solidFill>
                    <a:schemeClr val="tx1"/>
                  </a:solidFill>
                  <a:latin typeface="Montserrat" pitchFamily="2" charset="0"/>
                </a:rPr>
                <a:t>S. I. </a:t>
              </a:r>
              <a:r>
                <a:rPr lang="fr-FR" sz="1200" b="1" dirty="0" err="1">
                  <a:solidFill>
                    <a:schemeClr val="tx1"/>
                  </a:solidFill>
                  <a:latin typeface="Montserrat" pitchFamily="2" charset="0"/>
                </a:rPr>
                <a:t>Hossain</a:t>
              </a:r>
              <a:r>
                <a:rPr lang="fr-FR" sz="1200" dirty="0">
                  <a:solidFill>
                    <a:schemeClr val="tx1"/>
                  </a:solidFill>
                  <a:latin typeface="Montserrat" pitchFamily="2" charset="0"/>
                </a:rPr>
                <a:t>, J. de </a:t>
              </a:r>
              <a:r>
                <a:rPr lang="fr-FR" sz="1200" dirty="0" err="1">
                  <a:solidFill>
                    <a:schemeClr val="tx1"/>
                  </a:solidFill>
                  <a:latin typeface="Montserrat" pitchFamily="2" charset="0"/>
                </a:rPr>
                <a:t>Goër</a:t>
              </a:r>
              <a:r>
                <a:rPr lang="fr-FR" sz="1200" dirty="0">
                  <a:solidFill>
                    <a:schemeClr val="tx1"/>
                  </a:solidFill>
                  <a:latin typeface="Montserrat" pitchFamily="2" charset="0"/>
                </a:rPr>
                <a:t> de Herve, Y. </a:t>
              </a:r>
              <a:r>
                <a:rPr lang="fr-FR" sz="1200" dirty="0" err="1">
                  <a:solidFill>
                    <a:schemeClr val="tx1"/>
                  </a:solidFill>
                  <a:latin typeface="Montserrat" pitchFamily="2" charset="0"/>
                </a:rPr>
                <a:t>Frendo</a:t>
              </a:r>
              <a:r>
                <a:rPr lang="fr-FR" sz="1200" dirty="0">
                  <a:solidFill>
                    <a:schemeClr val="tx1"/>
                  </a:solidFill>
                  <a:latin typeface="Montserrat" pitchFamily="2" charset="0"/>
                </a:rPr>
                <a:t>, D. Martineau, I. </a:t>
              </a:r>
              <a:r>
                <a:rPr lang="fr-FR" sz="1200" dirty="0" err="1">
                  <a:solidFill>
                    <a:schemeClr val="tx1"/>
                  </a:solidFill>
                  <a:latin typeface="Montserrat" pitchFamily="2" charset="0"/>
                </a:rPr>
                <a:t>Lebert</a:t>
              </a:r>
              <a:r>
                <a:rPr lang="fr-FR" sz="1200" dirty="0">
                  <a:solidFill>
                    <a:schemeClr val="tx1"/>
                  </a:solidFill>
                  <a:latin typeface="Montserrat" pitchFamily="2" charset="0"/>
                </a:rPr>
                <a:t>, O. </a:t>
              </a:r>
              <a:r>
                <a:rPr lang="fr-FR" sz="1200" dirty="0" err="1">
                  <a:solidFill>
                    <a:schemeClr val="tx1"/>
                  </a:solidFill>
                  <a:latin typeface="Montserrat" pitchFamily="2" charset="0"/>
                </a:rPr>
                <a:t>Lesens</a:t>
              </a:r>
              <a:r>
                <a:rPr lang="fr-FR" sz="1200" dirty="0">
                  <a:solidFill>
                    <a:schemeClr val="tx1"/>
                  </a:solidFill>
                  <a:latin typeface="Montserrat" pitchFamily="2" charset="0"/>
                </a:rPr>
                <a:t>, and E. </a:t>
              </a:r>
              <a:r>
                <a:rPr lang="fr-FR" sz="1200" dirty="0" err="1">
                  <a:solidFill>
                    <a:schemeClr val="tx1"/>
                  </a:solidFill>
                  <a:latin typeface="Montserrat" pitchFamily="2" charset="0"/>
                </a:rPr>
                <a:t>Mephu</a:t>
              </a:r>
              <a:r>
                <a:rPr lang="fr-FR" sz="1200" dirty="0">
                  <a:solidFill>
                    <a:schemeClr val="tx1"/>
                  </a:solidFill>
                  <a:latin typeface="Montserrat" pitchFamily="2" charset="0"/>
                </a:rPr>
                <a:t> </a:t>
              </a:r>
              <a:r>
                <a:rPr lang="fr-FR" sz="1200" dirty="0" err="1">
                  <a:solidFill>
                    <a:schemeClr val="tx1"/>
                  </a:solidFill>
                  <a:latin typeface="Montserrat" pitchFamily="2" charset="0"/>
                </a:rPr>
                <a:t>Nguifo</a:t>
              </a:r>
              <a:r>
                <a:rPr lang="fr-FR" sz="1200" dirty="0">
                  <a:solidFill>
                    <a:schemeClr val="tx1"/>
                  </a:solidFill>
                  <a:latin typeface="Montserrat" pitchFamily="2" charset="0"/>
                </a:rPr>
                <a:t>. “</a:t>
              </a:r>
              <a:r>
                <a:rPr lang="fr-FR" sz="1200" dirty="0" err="1">
                  <a:solidFill>
                    <a:schemeClr val="tx1"/>
                  </a:solidFill>
                  <a:latin typeface="Montserrat" pitchFamily="2" charset="0"/>
                </a:rPr>
                <a:t>EMScan</a:t>
              </a:r>
              <a:r>
                <a:rPr lang="fr-FR" sz="1200" dirty="0">
                  <a:solidFill>
                    <a:schemeClr val="tx1"/>
                  </a:solidFill>
                  <a:latin typeface="Montserrat" pitchFamily="2" charset="0"/>
                </a:rPr>
                <a:t> : une application mobile pour l’assistance au diagnostic des formes précoces de la maladie de Lyme”. Revue des Nouvelles Technologies de l’Information Extraction et Gestion des Connaissances, RNTI-E-39, 2023, pp. 613–620. url: </a:t>
              </a:r>
              <a:r>
                <a:rPr lang="fr-FR" sz="1200" dirty="0">
                  <a:solidFill>
                    <a:schemeClr val="tx1"/>
                  </a:solidFill>
                  <a:latin typeface="Montserrat" pitchFamily="2" charset="0"/>
                  <a:hlinkClick r:id="rId5"/>
                </a:rPr>
                <a:t>https://editions-rnti.fr/?inprocid=1002869</a:t>
              </a:r>
              <a:r>
                <a:rPr lang="fr-FR" sz="1200" dirty="0">
                  <a:solidFill>
                    <a:schemeClr val="tx1"/>
                  </a:solidFill>
                  <a:latin typeface="Montserrat" pitchFamily="2" charset="0"/>
                </a:rPr>
                <a:t>  </a:t>
              </a:r>
            </a:p>
            <a:p>
              <a:pPr marL="285750" indent="-285750" algn="just">
                <a:buFont typeface="Arial" panose="020B0604020202020204" pitchFamily="34" charset="0"/>
                <a:buChar char="•"/>
              </a:pPr>
              <a:endParaRPr lang="fr-FR" sz="1200" dirty="0">
                <a:solidFill>
                  <a:schemeClr val="tx1"/>
                </a:solidFill>
                <a:latin typeface="Montserrat" pitchFamily="2" charset="0"/>
              </a:endParaRPr>
            </a:p>
            <a:p>
              <a:pPr marL="285750" indent="-285750" algn="just">
                <a:buFont typeface="Arial" panose="020B0604020202020204" pitchFamily="34" charset="0"/>
                <a:buChar char="•"/>
              </a:pPr>
              <a:r>
                <a:rPr lang="fr-FR" sz="1200" dirty="0">
                  <a:solidFill>
                    <a:schemeClr val="tx1"/>
                  </a:solidFill>
                  <a:latin typeface="Montserrat" pitchFamily="2" charset="0"/>
                </a:rPr>
                <a:t>Y. </a:t>
              </a:r>
              <a:r>
                <a:rPr lang="fr-FR" sz="1200" dirty="0" err="1">
                  <a:solidFill>
                    <a:schemeClr val="tx1"/>
                  </a:solidFill>
                  <a:latin typeface="Montserrat" pitchFamily="2" charset="0"/>
                </a:rPr>
                <a:t>Frendo</a:t>
              </a:r>
              <a:r>
                <a:rPr lang="fr-FR" sz="1200" dirty="0">
                  <a:solidFill>
                    <a:schemeClr val="tx1"/>
                  </a:solidFill>
                  <a:latin typeface="Montserrat" pitchFamily="2" charset="0"/>
                </a:rPr>
                <a:t>, J. de </a:t>
              </a:r>
              <a:r>
                <a:rPr lang="fr-FR" sz="1200" dirty="0" err="1">
                  <a:solidFill>
                    <a:schemeClr val="tx1"/>
                  </a:solidFill>
                  <a:latin typeface="Montserrat" pitchFamily="2" charset="0"/>
                </a:rPr>
                <a:t>Goër</a:t>
              </a:r>
              <a:r>
                <a:rPr lang="fr-FR" sz="1200" dirty="0">
                  <a:solidFill>
                    <a:schemeClr val="tx1"/>
                  </a:solidFill>
                  <a:latin typeface="Montserrat" pitchFamily="2" charset="0"/>
                </a:rPr>
                <a:t> de Herve, </a:t>
              </a:r>
              <a:r>
                <a:rPr lang="fr-FR" sz="1200" b="1" dirty="0">
                  <a:solidFill>
                    <a:schemeClr val="tx1"/>
                  </a:solidFill>
                  <a:latin typeface="Montserrat" pitchFamily="2" charset="0"/>
                </a:rPr>
                <a:t>S. I. </a:t>
              </a:r>
              <a:r>
                <a:rPr lang="fr-FR" sz="1200" b="1" dirty="0" err="1">
                  <a:solidFill>
                    <a:schemeClr val="tx1"/>
                  </a:solidFill>
                  <a:latin typeface="Montserrat" pitchFamily="2" charset="0"/>
                </a:rPr>
                <a:t>Hossain</a:t>
              </a:r>
              <a:r>
                <a:rPr lang="fr-FR" sz="1200" dirty="0">
                  <a:solidFill>
                    <a:schemeClr val="tx1"/>
                  </a:solidFill>
                  <a:latin typeface="Montserrat" pitchFamily="2" charset="0"/>
                </a:rPr>
                <a:t>, D. Martineau, I. </a:t>
              </a:r>
              <a:r>
                <a:rPr lang="fr-FR" sz="1200" dirty="0" err="1">
                  <a:solidFill>
                    <a:schemeClr val="tx1"/>
                  </a:solidFill>
                  <a:latin typeface="Montserrat" pitchFamily="2" charset="0"/>
                </a:rPr>
                <a:t>Lebert</a:t>
              </a:r>
              <a:r>
                <a:rPr lang="fr-FR" sz="1200" dirty="0">
                  <a:solidFill>
                    <a:schemeClr val="tx1"/>
                  </a:solidFill>
                  <a:latin typeface="Montserrat" pitchFamily="2" charset="0"/>
                </a:rPr>
                <a:t>, O. </a:t>
              </a:r>
              <a:r>
                <a:rPr lang="fr-FR" sz="1200" dirty="0" err="1">
                  <a:solidFill>
                    <a:schemeClr val="tx1"/>
                  </a:solidFill>
                  <a:latin typeface="Montserrat" pitchFamily="2" charset="0"/>
                </a:rPr>
                <a:t>Lesens</a:t>
              </a:r>
              <a:r>
                <a:rPr lang="fr-FR" sz="1200" dirty="0">
                  <a:solidFill>
                    <a:schemeClr val="tx1"/>
                  </a:solidFill>
                  <a:latin typeface="Montserrat" pitchFamily="2" charset="0"/>
                </a:rPr>
                <a:t>, and E. </a:t>
              </a:r>
              <a:r>
                <a:rPr lang="fr-FR" sz="1200" dirty="0" err="1">
                  <a:solidFill>
                    <a:schemeClr val="tx1"/>
                  </a:solidFill>
                  <a:latin typeface="Montserrat" pitchFamily="2" charset="0"/>
                </a:rPr>
                <a:t>Mephu</a:t>
              </a:r>
              <a:r>
                <a:rPr lang="fr-FR" sz="1200" dirty="0">
                  <a:solidFill>
                    <a:schemeClr val="tx1"/>
                  </a:solidFill>
                  <a:latin typeface="Montserrat" pitchFamily="2" charset="0"/>
                </a:rPr>
                <a:t> </a:t>
              </a:r>
              <a:r>
                <a:rPr lang="fr-FR" sz="1200" dirty="0" err="1">
                  <a:solidFill>
                    <a:schemeClr val="tx1"/>
                  </a:solidFill>
                  <a:latin typeface="Montserrat" pitchFamily="2" charset="0"/>
                </a:rPr>
                <a:t>Nguifo</a:t>
              </a:r>
              <a:r>
                <a:rPr lang="fr-FR" sz="1200" dirty="0">
                  <a:solidFill>
                    <a:schemeClr val="tx1"/>
                  </a:solidFill>
                  <a:latin typeface="Montserrat" pitchFamily="2" charset="0"/>
                </a:rPr>
                <a:t>. “</a:t>
              </a:r>
              <a:r>
                <a:rPr lang="fr-FR" sz="1200" dirty="0" err="1">
                  <a:solidFill>
                    <a:schemeClr val="tx1"/>
                  </a:solidFill>
                  <a:latin typeface="Montserrat" pitchFamily="2" charset="0"/>
                </a:rPr>
                <a:t>EMScan</a:t>
              </a:r>
              <a:r>
                <a:rPr lang="fr-FR" sz="1200" dirty="0">
                  <a:solidFill>
                    <a:schemeClr val="tx1"/>
                  </a:solidFill>
                  <a:latin typeface="Montserrat" pitchFamily="2" charset="0"/>
                </a:rPr>
                <a:t>: A Mobile Application for </a:t>
              </a:r>
              <a:r>
                <a:rPr lang="fr-FR" sz="1200" dirty="0" err="1">
                  <a:solidFill>
                    <a:schemeClr val="tx1"/>
                  </a:solidFill>
                  <a:latin typeface="Montserrat" pitchFamily="2" charset="0"/>
                </a:rPr>
                <a:t>Early</a:t>
              </a:r>
              <a:r>
                <a:rPr lang="fr-FR" sz="1200" dirty="0">
                  <a:solidFill>
                    <a:schemeClr val="tx1"/>
                  </a:solidFill>
                  <a:latin typeface="Montserrat" pitchFamily="2" charset="0"/>
                </a:rPr>
                <a:t> Lyme </a:t>
              </a:r>
              <a:r>
                <a:rPr lang="fr-FR" sz="1200" dirty="0" err="1">
                  <a:solidFill>
                    <a:schemeClr val="tx1"/>
                  </a:solidFill>
                  <a:latin typeface="Montserrat" pitchFamily="2" charset="0"/>
                </a:rPr>
                <a:t>Disease</a:t>
              </a:r>
              <a:r>
                <a:rPr lang="fr-FR" sz="1200" dirty="0">
                  <a:solidFill>
                    <a:schemeClr val="tx1"/>
                  </a:solidFill>
                  <a:latin typeface="Montserrat" pitchFamily="2" charset="0"/>
                </a:rPr>
                <a:t> </a:t>
              </a:r>
              <a:r>
                <a:rPr lang="fr-FR" sz="1200" dirty="0" err="1">
                  <a:solidFill>
                    <a:schemeClr val="tx1"/>
                  </a:solidFill>
                  <a:latin typeface="Montserrat" pitchFamily="2" charset="0"/>
                </a:rPr>
                <a:t>Diagnosis</a:t>
              </a:r>
              <a:r>
                <a:rPr lang="fr-FR" sz="1200" dirty="0">
                  <a:solidFill>
                    <a:schemeClr val="tx1"/>
                  </a:solidFill>
                  <a:latin typeface="Montserrat" pitchFamily="2" charset="0"/>
                </a:rPr>
                <a:t>”. In: </a:t>
              </a:r>
              <a:r>
                <a:rPr lang="fr-FR" sz="1200" dirty="0" err="1">
                  <a:solidFill>
                    <a:schemeClr val="tx1"/>
                  </a:solidFill>
                  <a:latin typeface="Montserrat" pitchFamily="2" charset="0"/>
                </a:rPr>
                <a:t>European</a:t>
              </a:r>
              <a:r>
                <a:rPr lang="fr-FR" sz="1200" dirty="0">
                  <a:solidFill>
                    <a:schemeClr val="tx1"/>
                  </a:solidFill>
                  <a:latin typeface="Montserrat" pitchFamily="2" charset="0"/>
                </a:rPr>
                <a:t> </a:t>
              </a:r>
              <a:r>
                <a:rPr lang="fr-FR" sz="1200" dirty="0" err="1">
                  <a:solidFill>
                    <a:schemeClr val="tx1"/>
                  </a:solidFill>
                  <a:latin typeface="Montserrat" pitchFamily="2" charset="0"/>
                </a:rPr>
                <a:t>Conference</a:t>
              </a:r>
              <a:r>
                <a:rPr lang="fr-FR" sz="1200" dirty="0">
                  <a:solidFill>
                    <a:schemeClr val="tx1"/>
                  </a:solidFill>
                  <a:latin typeface="Montserrat" pitchFamily="2" charset="0"/>
                </a:rPr>
                <a:t> on Computer Vision ECCV. 2022. Project </a:t>
              </a:r>
              <a:r>
                <a:rPr lang="fr-FR" sz="1200" dirty="0" err="1">
                  <a:solidFill>
                    <a:schemeClr val="tx1"/>
                  </a:solidFill>
                  <a:latin typeface="Montserrat" pitchFamily="2" charset="0"/>
                </a:rPr>
                <a:t>Demo</a:t>
              </a:r>
              <a:r>
                <a:rPr lang="fr-FR" sz="1200" dirty="0">
                  <a:solidFill>
                    <a:schemeClr val="tx1"/>
                  </a:solidFill>
                  <a:latin typeface="Montserrat" pitchFamily="2" charset="0"/>
                </a:rPr>
                <a:t>. url: </a:t>
              </a:r>
              <a:r>
                <a:rPr lang="fr-FR" sz="1200" dirty="0">
                  <a:solidFill>
                    <a:schemeClr val="tx1"/>
                  </a:solidFill>
                  <a:latin typeface="Montserrat" pitchFamily="2" charset="0"/>
                  <a:hlinkClick r:id="rId6"/>
                </a:rPr>
                <a:t>https://eccv2022.ecva.net/program/demo-list/</a:t>
              </a:r>
              <a:r>
                <a:rPr lang="fr-FR" sz="1200" dirty="0">
                  <a:solidFill>
                    <a:schemeClr val="tx1"/>
                  </a:solidFill>
                  <a:latin typeface="Montserrat" pitchFamily="2" charset="0"/>
                </a:rPr>
                <a:t> </a:t>
              </a:r>
            </a:p>
            <a:p>
              <a:pPr marL="285750" indent="-285750" algn="just">
                <a:buFont typeface="Arial" panose="020B0604020202020204" pitchFamily="34" charset="0"/>
                <a:buChar char="•"/>
              </a:pPr>
              <a:endParaRPr lang="fr-FR" sz="1200" dirty="0">
                <a:solidFill>
                  <a:schemeClr val="tx1"/>
                </a:solidFill>
                <a:latin typeface="Montserrat" pitchFamily="2" charset="0"/>
              </a:endParaRPr>
            </a:p>
          </p:txBody>
        </p:sp>
      </p:grpSp>
      <p:sp>
        <p:nvSpPr>
          <p:cNvPr id="4" name="Slide Number Placeholder 3">
            <a:extLst>
              <a:ext uri="{FF2B5EF4-FFF2-40B4-BE49-F238E27FC236}">
                <a16:creationId xmlns:a16="http://schemas.microsoft.com/office/drawing/2014/main" id="{0A8C2B61-EC6F-1E6A-2B88-D650645A5163}"/>
              </a:ext>
            </a:extLst>
          </p:cNvPr>
          <p:cNvSpPr>
            <a:spLocks noGrp="1"/>
          </p:cNvSpPr>
          <p:nvPr>
            <p:ph type="sldNum" sz="quarter" idx="12"/>
          </p:nvPr>
        </p:nvSpPr>
        <p:spPr/>
        <p:txBody>
          <a:bodyPr/>
          <a:lstStyle/>
          <a:p>
            <a:fld id="{6DCCA1CE-54D3-4B1F-BAFE-BDD10B4D91A3}" type="slidenum">
              <a:rPr lang="en-US" smtClean="0"/>
              <a:pPr/>
              <a:t>45</a:t>
            </a:fld>
            <a:r>
              <a:rPr lang="en-US"/>
              <a:t>/52</a:t>
            </a:r>
            <a:endParaRPr lang="en-US" dirty="0"/>
          </a:p>
        </p:txBody>
      </p:sp>
      <p:sp>
        <p:nvSpPr>
          <p:cNvPr id="11" name="PptLabsAgenda_&amp;^@BeamShapeText_&amp;^@Introduction_2">
            <a:extLst>
              <a:ext uri="{FF2B5EF4-FFF2-40B4-BE49-F238E27FC236}">
                <a16:creationId xmlns:a16="http://schemas.microsoft.com/office/drawing/2014/main" id="{C73FF099-AE83-6726-7302-44EA54840BA1}"/>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2" name="PptLabsAgenda_&amp;^@BeamShapeText_&amp;^@Introduction_2">
            <a:extLst>
              <a:ext uri="{FF2B5EF4-FFF2-40B4-BE49-F238E27FC236}">
                <a16:creationId xmlns:a16="http://schemas.microsoft.com/office/drawing/2014/main" id="{CB127F96-6662-F951-F3DE-9B62CF6F4536}"/>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3" name="PptLabsAgenda_&amp;^@BeamShapeText_&amp;^@Introduction_2">
            <a:extLst>
              <a:ext uri="{FF2B5EF4-FFF2-40B4-BE49-F238E27FC236}">
                <a16:creationId xmlns:a16="http://schemas.microsoft.com/office/drawing/2014/main" id="{753EA0F8-DB7C-760A-9AA5-71F24E4F6304}"/>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1"/>
                </a:solidFill>
              </a:rPr>
              <a:t>Conclusion</a:t>
            </a:r>
          </a:p>
        </p:txBody>
      </p:sp>
      <p:sp>
        <p:nvSpPr>
          <p:cNvPr id="14" name="PptLabsAgenda_&amp;^@BeamShapeText_&amp;^@Introduction_2">
            <a:extLst>
              <a:ext uri="{FF2B5EF4-FFF2-40B4-BE49-F238E27FC236}">
                <a16:creationId xmlns:a16="http://schemas.microsoft.com/office/drawing/2014/main" id="{674812E4-2F48-2FBC-AD8D-67CC4A4C01F8}"/>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5" name="Oval 4">
            <a:extLst>
              <a:ext uri="{FF2B5EF4-FFF2-40B4-BE49-F238E27FC236}">
                <a16:creationId xmlns:a16="http://schemas.microsoft.com/office/drawing/2014/main" id="{DD873C7B-F009-0CA1-82AA-C63CE8141CB0}"/>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5">
            <a:extLst>
              <a:ext uri="{FF2B5EF4-FFF2-40B4-BE49-F238E27FC236}">
                <a16:creationId xmlns:a16="http://schemas.microsoft.com/office/drawing/2014/main" id="{55AAB86E-560A-63D2-7CB9-8D1E02A9EB36}"/>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7" name="Oval 6">
            <a:extLst>
              <a:ext uri="{FF2B5EF4-FFF2-40B4-BE49-F238E27FC236}">
                <a16:creationId xmlns:a16="http://schemas.microsoft.com/office/drawing/2014/main" id="{79E48B99-F1A8-052A-76A9-39E954EE1E8D}"/>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7">
            <a:extLst>
              <a:ext uri="{FF2B5EF4-FFF2-40B4-BE49-F238E27FC236}">
                <a16:creationId xmlns:a16="http://schemas.microsoft.com/office/drawing/2014/main" id="{3BF622CA-80AF-7174-4B09-3C51B9B1367F}"/>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8">
            <a:extLst>
              <a:ext uri="{FF2B5EF4-FFF2-40B4-BE49-F238E27FC236}">
                <a16:creationId xmlns:a16="http://schemas.microsoft.com/office/drawing/2014/main" id="{D8B9A4F7-DFC2-5124-9B4E-8516C5AAA457}"/>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 name="Oval 9">
            <a:extLst>
              <a:ext uri="{FF2B5EF4-FFF2-40B4-BE49-F238E27FC236}">
                <a16:creationId xmlns:a16="http://schemas.microsoft.com/office/drawing/2014/main" id="{D4D2EE97-5BA6-3019-6B18-6D31503A0130}"/>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10">
            <a:extLst>
              <a:ext uri="{FF2B5EF4-FFF2-40B4-BE49-F238E27FC236}">
                <a16:creationId xmlns:a16="http://schemas.microsoft.com/office/drawing/2014/main" id="{140E01C9-2E9E-37E5-E6D9-1FC2180D4DED}"/>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4">
            <a:extLst>
              <a:ext uri="{FF2B5EF4-FFF2-40B4-BE49-F238E27FC236}">
                <a16:creationId xmlns:a16="http://schemas.microsoft.com/office/drawing/2014/main" id="{8DF950E0-3B31-2910-E23E-2B4FACD1AAC5}"/>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5">
            <a:extLst>
              <a:ext uri="{FF2B5EF4-FFF2-40B4-BE49-F238E27FC236}">
                <a16:creationId xmlns:a16="http://schemas.microsoft.com/office/drawing/2014/main" id="{967EF483-9712-6F93-97C0-82F59993DAC6}"/>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6">
            <a:extLst>
              <a:ext uri="{FF2B5EF4-FFF2-40B4-BE49-F238E27FC236}">
                <a16:creationId xmlns:a16="http://schemas.microsoft.com/office/drawing/2014/main" id="{1EFC83CB-CB8A-8122-95CD-BB6C3594B659}"/>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7">
            <a:extLst>
              <a:ext uri="{FF2B5EF4-FFF2-40B4-BE49-F238E27FC236}">
                <a16:creationId xmlns:a16="http://schemas.microsoft.com/office/drawing/2014/main" id="{258722C0-CD8B-88FA-5512-9CFBEE65DC06}"/>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8">
            <a:extLst>
              <a:ext uri="{FF2B5EF4-FFF2-40B4-BE49-F238E27FC236}">
                <a16:creationId xmlns:a16="http://schemas.microsoft.com/office/drawing/2014/main" id="{BE3C39EB-D8C1-FBF5-875B-0FD73575C6DF}"/>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9">
            <a:extLst>
              <a:ext uri="{FF2B5EF4-FFF2-40B4-BE49-F238E27FC236}">
                <a16:creationId xmlns:a16="http://schemas.microsoft.com/office/drawing/2014/main" id="{EBB9C050-7353-52D6-3B3E-FC9CF576315F}"/>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9">
            <a:extLst>
              <a:ext uri="{FF2B5EF4-FFF2-40B4-BE49-F238E27FC236}">
                <a16:creationId xmlns:a16="http://schemas.microsoft.com/office/drawing/2014/main" id="{80220EB4-050E-2EB8-BF2E-1460FA395099}"/>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0">
            <a:extLst>
              <a:ext uri="{FF2B5EF4-FFF2-40B4-BE49-F238E27FC236}">
                <a16:creationId xmlns:a16="http://schemas.microsoft.com/office/drawing/2014/main" id="{323C6BC4-24E4-D88F-41FA-68A805EDF878}"/>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1">
            <a:extLst>
              <a:ext uri="{FF2B5EF4-FFF2-40B4-BE49-F238E27FC236}">
                <a16:creationId xmlns:a16="http://schemas.microsoft.com/office/drawing/2014/main" id="{6F859CE0-6070-F787-0017-F02F55116AA9}"/>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2">
            <a:extLst>
              <a:ext uri="{FF2B5EF4-FFF2-40B4-BE49-F238E27FC236}">
                <a16:creationId xmlns:a16="http://schemas.microsoft.com/office/drawing/2014/main" id="{E852A509-170B-5CF2-8313-CAFD0859AEA7}"/>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2" name="Oval 13">
            <a:extLst>
              <a:ext uri="{FF2B5EF4-FFF2-40B4-BE49-F238E27FC236}">
                <a16:creationId xmlns:a16="http://schemas.microsoft.com/office/drawing/2014/main" id="{BB51D1BF-9311-B6E0-D644-37A84C0E40D3}"/>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3">
            <a:extLst>
              <a:ext uri="{FF2B5EF4-FFF2-40B4-BE49-F238E27FC236}">
                <a16:creationId xmlns:a16="http://schemas.microsoft.com/office/drawing/2014/main" id="{9497795B-C706-0342-90B3-3CAF37383B98}"/>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3">
            <a:extLst>
              <a:ext uri="{FF2B5EF4-FFF2-40B4-BE49-F238E27FC236}">
                <a16:creationId xmlns:a16="http://schemas.microsoft.com/office/drawing/2014/main" id="{EE44E76E-4F45-3AC7-384B-5B73A36AE4E8}"/>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9">
            <a:extLst>
              <a:ext uri="{FF2B5EF4-FFF2-40B4-BE49-F238E27FC236}">
                <a16:creationId xmlns:a16="http://schemas.microsoft.com/office/drawing/2014/main" id="{090B70C6-A419-11B3-FD7F-2FF33F73D116}"/>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0">
            <a:extLst>
              <a:ext uri="{FF2B5EF4-FFF2-40B4-BE49-F238E27FC236}">
                <a16:creationId xmlns:a16="http://schemas.microsoft.com/office/drawing/2014/main" id="{96EAFF3B-C028-DD62-7E07-F7146B69BF0E}"/>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1">
            <a:extLst>
              <a:ext uri="{FF2B5EF4-FFF2-40B4-BE49-F238E27FC236}">
                <a16:creationId xmlns:a16="http://schemas.microsoft.com/office/drawing/2014/main" id="{5E0ADED6-43C6-224A-70F2-62A19EDDA563}"/>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2">
            <a:extLst>
              <a:ext uri="{FF2B5EF4-FFF2-40B4-BE49-F238E27FC236}">
                <a16:creationId xmlns:a16="http://schemas.microsoft.com/office/drawing/2014/main" id="{152F3A8E-D2AE-AA4C-AED5-976B8DA0037B}"/>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9" name="Oval 13">
            <a:extLst>
              <a:ext uri="{FF2B5EF4-FFF2-40B4-BE49-F238E27FC236}">
                <a16:creationId xmlns:a16="http://schemas.microsoft.com/office/drawing/2014/main" id="{73DF8F91-4B54-A981-5AA4-DC3DADA3C922}"/>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965EEE36-5F96-3BB2-370D-32567D0F901C}"/>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3">
            <a:extLst>
              <a:ext uri="{FF2B5EF4-FFF2-40B4-BE49-F238E27FC236}">
                <a16:creationId xmlns:a16="http://schemas.microsoft.com/office/drawing/2014/main" id="{921F392C-5CD0-6B47-F008-705E527606F4}"/>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9">
            <a:extLst>
              <a:ext uri="{FF2B5EF4-FFF2-40B4-BE49-F238E27FC236}">
                <a16:creationId xmlns:a16="http://schemas.microsoft.com/office/drawing/2014/main" id="{C8ABC127-ECC4-2D5C-F8D6-A38257FB4B57}"/>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0">
            <a:extLst>
              <a:ext uri="{FF2B5EF4-FFF2-40B4-BE49-F238E27FC236}">
                <a16:creationId xmlns:a16="http://schemas.microsoft.com/office/drawing/2014/main" id="{857416ED-24C8-3752-48EA-9499E881A60F}"/>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1">
            <a:extLst>
              <a:ext uri="{FF2B5EF4-FFF2-40B4-BE49-F238E27FC236}">
                <a16:creationId xmlns:a16="http://schemas.microsoft.com/office/drawing/2014/main" id="{D2B7AA70-D266-E700-6D66-8966EA16F2B0}"/>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2">
            <a:extLst>
              <a:ext uri="{FF2B5EF4-FFF2-40B4-BE49-F238E27FC236}">
                <a16:creationId xmlns:a16="http://schemas.microsoft.com/office/drawing/2014/main" id="{4FF7C193-D698-7FDB-7671-EE758C7A69CC}"/>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13">
            <a:extLst>
              <a:ext uri="{FF2B5EF4-FFF2-40B4-BE49-F238E27FC236}">
                <a16:creationId xmlns:a16="http://schemas.microsoft.com/office/drawing/2014/main" id="{36A97AB9-8E9C-2AA7-4BC0-D9F7266E22E2}"/>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10921BAB-4869-65BD-27B3-8EC35DDAF6F4}"/>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34359636-4008-A28C-EB36-3EF74A64FE6F}"/>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1">
            <a:extLst>
              <a:ext uri="{FF2B5EF4-FFF2-40B4-BE49-F238E27FC236}">
                <a16:creationId xmlns:a16="http://schemas.microsoft.com/office/drawing/2014/main" id="{07A55B39-0331-E692-49B9-78719F533415}"/>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76BCCD9D-711C-B98C-180E-6DB997E3B9E6}"/>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2" name="Oval 13">
            <a:extLst>
              <a:ext uri="{FF2B5EF4-FFF2-40B4-BE49-F238E27FC236}">
                <a16:creationId xmlns:a16="http://schemas.microsoft.com/office/drawing/2014/main" id="{876C7EF3-08F1-C05C-88E9-471FC95440DF}"/>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18B4B6E3-111D-A05B-EFD7-ED79AEA84B7F}"/>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49EAC222-94AA-A1A5-B013-8D517615630A}"/>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2">
            <a:extLst>
              <a:ext uri="{FF2B5EF4-FFF2-40B4-BE49-F238E27FC236}">
                <a16:creationId xmlns:a16="http://schemas.microsoft.com/office/drawing/2014/main" id="{BB0FDA42-6143-FD53-6D5E-84C2FBE55C20}"/>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6" name="Oval 13">
            <a:extLst>
              <a:ext uri="{FF2B5EF4-FFF2-40B4-BE49-F238E27FC236}">
                <a16:creationId xmlns:a16="http://schemas.microsoft.com/office/drawing/2014/main" id="{856F2F28-127E-7107-31C1-45777FAF0F9C}"/>
              </a:ext>
            </a:extLst>
          </p:cNvPr>
          <p:cNvSpPr>
            <a:spLocks/>
          </p:cNvSpPr>
          <p:nvPr/>
        </p:nvSpPr>
        <p:spPr>
          <a:xfrm>
            <a:off x="1125348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4323BA02-774E-5809-8C9C-7047090E1E70}"/>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A7AE2C6D-3004-0C29-D770-9F36E088541F}"/>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94EF6B08-D0B7-0B60-EC74-0444D1AA6DAE}"/>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F4F29CCC-D6C1-F44E-32A1-625AD7472D09}"/>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13">
            <a:extLst>
              <a:ext uri="{FF2B5EF4-FFF2-40B4-BE49-F238E27FC236}">
                <a16:creationId xmlns:a16="http://schemas.microsoft.com/office/drawing/2014/main" id="{322A9FB2-13B7-D691-AABB-8575DCAA90CD}"/>
              </a:ext>
            </a:extLst>
          </p:cNvPr>
          <p:cNvSpPr>
            <a:spLocks/>
          </p:cNvSpPr>
          <p:nvPr/>
        </p:nvSpPr>
        <p:spPr>
          <a:xfrm>
            <a:off x="1184383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55FC0054-C30D-145B-DB6C-10641C15F3EA}"/>
              </a:ext>
            </a:extLst>
          </p:cNvPr>
          <p:cNvSpPr>
            <a:spLocks/>
          </p:cNvSpPr>
          <p:nvPr/>
        </p:nvSpPr>
        <p:spPr>
          <a:xfrm>
            <a:off x="11351872"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2840503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name="PPTLabsHighlightBulletsSlide2023051108322986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Limitations and future directions</a:t>
            </a:r>
            <a:endParaRPr lang="en-US" sz="2000" dirty="0">
              <a:solidFill>
                <a:schemeClr val="bg1"/>
              </a:solidFill>
            </a:endParaRP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2DA0ED22-7D4A-4A5A-BBAB-0FD210786CDF}" type="datetime1">
              <a:rPr lang="en-US" smtClean="0"/>
              <a:t>16-May-23</a:t>
            </a:fld>
            <a:endParaRPr lang="en-US" dirty="0"/>
          </a:p>
        </p:txBody>
      </p:sp>
      <p:sp>
        <p:nvSpPr>
          <p:cNvPr id="48" name="Footer Placeholder 47">
            <a:extLst>
              <a:ext uri="{FF2B5EF4-FFF2-40B4-BE49-F238E27FC236}">
                <a16:creationId xmlns:a16="http://schemas.microsoft.com/office/drawing/2014/main" id="{7CB4AE06-05C2-557D-42A2-491F1B101418}"/>
              </a:ext>
            </a:extLst>
          </p:cNvPr>
          <p:cNvSpPr>
            <a:spLocks noGrp="1"/>
          </p:cNvSpPr>
          <p:nvPr>
            <p:ph type="ftr" sz="quarter" idx="11"/>
          </p:nvPr>
        </p:nvSpPr>
        <p:spPr/>
        <p:txBody>
          <a:bodyPr/>
          <a:lstStyle/>
          <a:p>
            <a:r>
              <a:rPr lang="en-US"/>
              <a:t>Multimodal skin lesion classification with data scarcity problem</a:t>
            </a:r>
          </a:p>
        </p:txBody>
      </p:sp>
      <p:sp>
        <p:nvSpPr>
          <p:cNvPr id="7" name="HighlightTextShape202304271908585581">
            <a:extLst>
              <a:ext uri="{FF2B5EF4-FFF2-40B4-BE49-F238E27FC236}">
                <a16:creationId xmlns:a16="http://schemas.microsoft.com/office/drawing/2014/main" id="{7DAF14CF-D878-58E1-FE4C-D63394CECFE0}"/>
              </a:ext>
            </a:extLst>
          </p:cNvPr>
          <p:cNvSpPr>
            <a:spLocks noGrp="1"/>
          </p:cNvSpPr>
          <p:nvPr>
            <p:ph idx="1"/>
          </p:nvPr>
        </p:nvSpPr>
        <p:spPr>
          <a:xfrm>
            <a:off x="920591" y="1831306"/>
            <a:ext cx="10515600" cy="3565223"/>
          </a:xfrm>
        </p:spPr>
        <p:txBody>
          <a:bodyPr>
            <a:noAutofit/>
          </a:bodyPr>
          <a:lstStyle/>
          <a:p>
            <a:pPr algn="just"/>
            <a:r>
              <a:rPr lang="en-US" sz="2000" dirty="0">
                <a:latin typeface="Montserrat" pitchFamily="2" charset="0"/>
              </a:rPr>
              <a:t>Reducing the search time for finding the number of layers to unfreeze (pre-training strategy).</a:t>
            </a:r>
          </a:p>
          <a:p>
            <a:pPr marL="0" indent="0" algn="just">
              <a:buNone/>
            </a:pPr>
            <a:endParaRPr lang="en-US" sz="2000" dirty="0">
              <a:latin typeface="Montserrat" pitchFamily="2" charset="0"/>
            </a:endParaRPr>
          </a:p>
          <a:p>
            <a:pPr algn="just"/>
            <a:r>
              <a:rPr lang="en-US" sz="2000" dirty="0">
                <a:latin typeface="Montserrat" pitchFamily="2" charset="0"/>
              </a:rPr>
              <a:t>Testing the pre-training strategy on multiple clinical lesion image dataset.</a:t>
            </a:r>
          </a:p>
          <a:p>
            <a:pPr marL="0" indent="0" algn="just">
              <a:buNone/>
            </a:pPr>
            <a:endParaRPr lang="en-US" sz="2000" dirty="0">
              <a:latin typeface="Montserrat" pitchFamily="2" charset="0"/>
            </a:endParaRPr>
          </a:p>
          <a:p>
            <a:pPr algn="just"/>
            <a:r>
              <a:rPr lang="en-US" sz="2000" dirty="0">
                <a:latin typeface="Montserrat" pitchFamily="2" charset="0"/>
              </a:rPr>
              <a:t>Validating the approach of combining probabilities with real case scenarios.</a:t>
            </a:r>
          </a:p>
          <a:p>
            <a:pPr marL="0" indent="0" algn="just">
              <a:buNone/>
            </a:pPr>
            <a:endParaRPr lang="en-US" sz="2000" dirty="0">
              <a:latin typeface="Montserrat" pitchFamily="2" charset="0"/>
            </a:endParaRPr>
          </a:p>
        </p:txBody>
      </p:sp>
      <p:sp>
        <p:nvSpPr>
          <p:cNvPr id="3" name="PptLabsAgenda_&amp;^@BeamShapeBackground_&amp;^@2023041414552447170">
            <a:extLst>
              <a:ext uri="{FF2B5EF4-FFF2-40B4-BE49-F238E27FC236}">
                <a16:creationId xmlns:a16="http://schemas.microsoft.com/office/drawing/2014/main" id="{0BA9A47F-71D6-679E-179F-AD93F906F348}"/>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CC3581A0-17B7-74DE-A3DA-CB3C9397081E}"/>
              </a:ext>
            </a:extLst>
          </p:cNvPr>
          <p:cNvSpPr>
            <a:spLocks noGrp="1"/>
          </p:cNvSpPr>
          <p:nvPr>
            <p:ph type="sldNum" sz="quarter" idx="12"/>
          </p:nvPr>
        </p:nvSpPr>
        <p:spPr/>
        <p:txBody>
          <a:bodyPr/>
          <a:lstStyle/>
          <a:p>
            <a:fld id="{6DCCA1CE-54D3-4B1F-BAFE-BDD10B4D91A3}" type="slidenum">
              <a:rPr lang="en-US" smtClean="0"/>
              <a:pPr/>
              <a:t>46</a:t>
            </a:fld>
            <a:r>
              <a:rPr lang="en-US"/>
              <a:t>/52</a:t>
            </a:r>
            <a:endParaRPr lang="en-US" dirty="0"/>
          </a:p>
        </p:txBody>
      </p:sp>
      <p:sp>
        <p:nvSpPr>
          <p:cNvPr id="6" name="PptLabsAgenda_&amp;^@BeamShapeText_&amp;^@Introduction_2">
            <a:extLst>
              <a:ext uri="{FF2B5EF4-FFF2-40B4-BE49-F238E27FC236}">
                <a16:creationId xmlns:a16="http://schemas.microsoft.com/office/drawing/2014/main" id="{5EDC2119-F0FB-EA35-6EB7-2B3FE02DCF9A}"/>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8" name="PptLabsAgenda_&amp;^@BeamShapeText_&amp;^@Introduction_2">
            <a:extLst>
              <a:ext uri="{FF2B5EF4-FFF2-40B4-BE49-F238E27FC236}">
                <a16:creationId xmlns:a16="http://schemas.microsoft.com/office/drawing/2014/main" id="{4B22B0B3-5F35-EE2C-5865-A4EE66310C20}"/>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9" name="PptLabsAgenda_&amp;^@BeamShapeText_&amp;^@Introduction_2">
            <a:extLst>
              <a:ext uri="{FF2B5EF4-FFF2-40B4-BE49-F238E27FC236}">
                <a16:creationId xmlns:a16="http://schemas.microsoft.com/office/drawing/2014/main" id="{43F2C015-4F67-333E-4FE2-428E9DB60983}"/>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1"/>
                </a:solidFill>
              </a:rPr>
              <a:t>Conclusion</a:t>
            </a:r>
          </a:p>
        </p:txBody>
      </p:sp>
      <p:sp>
        <p:nvSpPr>
          <p:cNvPr id="10" name="PptLabsAgenda_&amp;^@BeamShapeText_&amp;^@Introduction_2">
            <a:extLst>
              <a:ext uri="{FF2B5EF4-FFF2-40B4-BE49-F238E27FC236}">
                <a16:creationId xmlns:a16="http://schemas.microsoft.com/office/drawing/2014/main" id="{540419AC-F9E9-10D9-F954-487B0F8672CE}"/>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1" name="Oval 4">
            <a:extLst>
              <a:ext uri="{FF2B5EF4-FFF2-40B4-BE49-F238E27FC236}">
                <a16:creationId xmlns:a16="http://schemas.microsoft.com/office/drawing/2014/main" id="{7105822E-24BE-2593-41A1-E0E546194DA6}"/>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2" name="Oval 5">
            <a:extLst>
              <a:ext uri="{FF2B5EF4-FFF2-40B4-BE49-F238E27FC236}">
                <a16:creationId xmlns:a16="http://schemas.microsoft.com/office/drawing/2014/main" id="{A8ED651A-B61F-5BFD-2219-6E192ACFB19A}"/>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3" name="Oval 6">
            <a:extLst>
              <a:ext uri="{FF2B5EF4-FFF2-40B4-BE49-F238E27FC236}">
                <a16:creationId xmlns:a16="http://schemas.microsoft.com/office/drawing/2014/main" id="{964F28B1-854D-D081-34C9-15AC7F20147D}"/>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7">
            <a:extLst>
              <a:ext uri="{FF2B5EF4-FFF2-40B4-BE49-F238E27FC236}">
                <a16:creationId xmlns:a16="http://schemas.microsoft.com/office/drawing/2014/main" id="{0AEC98D5-48FA-D568-6F57-26B5B351FA59}"/>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8">
            <a:extLst>
              <a:ext uri="{FF2B5EF4-FFF2-40B4-BE49-F238E27FC236}">
                <a16:creationId xmlns:a16="http://schemas.microsoft.com/office/drawing/2014/main" id="{4E885B4F-9696-D930-FA29-AD292C843828}"/>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6" name="Oval 9">
            <a:extLst>
              <a:ext uri="{FF2B5EF4-FFF2-40B4-BE49-F238E27FC236}">
                <a16:creationId xmlns:a16="http://schemas.microsoft.com/office/drawing/2014/main" id="{1430002C-D73D-A67A-D7A6-AD6254D9101F}"/>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10">
            <a:extLst>
              <a:ext uri="{FF2B5EF4-FFF2-40B4-BE49-F238E27FC236}">
                <a16:creationId xmlns:a16="http://schemas.microsoft.com/office/drawing/2014/main" id="{FFA441C9-807B-20C2-737E-A7C5E1C5FDD3}"/>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4">
            <a:extLst>
              <a:ext uri="{FF2B5EF4-FFF2-40B4-BE49-F238E27FC236}">
                <a16:creationId xmlns:a16="http://schemas.microsoft.com/office/drawing/2014/main" id="{8DC83E45-6FEA-81F5-A6BA-A8578C03F967}"/>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5">
            <a:extLst>
              <a:ext uri="{FF2B5EF4-FFF2-40B4-BE49-F238E27FC236}">
                <a16:creationId xmlns:a16="http://schemas.microsoft.com/office/drawing/2014/main" id="{8E4E8C90-19AB-E429-805A-0CD0624409A8}"/>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 name="Oval 6">
            <a:extLst>
              <a:ext uri="{FF2B5EF4-FFF2-40B4-BE49-F238E27FC236}">
                <a16:creationId xmlns:a16="http://schemas.microsoft.com/office/drawing/2014/main" id="{168DB692-01CC-C578-42F7-ECD0E33DD778}"/>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7">
            <a:extLst>
              <a:ext uri="{FF2B5EF4-FFF2-40B4-BE49-F238E27FC236}">
                <a16:creationId xmlns:a16="http://schemas.microsoft.com/office/drawing/2014/main" id="{26894EBF-DFAB-14E1-793D-5700B840E208}"/>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8">
            <a:extLst>
              <a:ext uri="{FF2B5EF4-FFF2-40B4-BE49-F238E27FC236}">
                <a16:creationId xmlns:a16="http://schemas.microsoft.com/office/drawing/2014/main" id="{D205ABF8-B257-9EBB-00CF-8A228E48FC0C}"/>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9">
            <a:extLst>
              <a:ext uri="{FF2B5EF4-FFF2-40B4-BE49-F238E27FC236}">
                <a16:creationId xmlns:a16="http://schemas.microsoft.com/office/drawing/2014/main" id="{FBC5522E-2F1B-1426-5B58-DB9FCF515F7F}"/>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9">
            <a:extLst>
              <a:ext uri="{FF2B5EF4-FFF2-40B4-BE49-F238E27FC236}">
                <a16:creationId xmlns:a16="http://schemas.microsoft.com/office/drawing/2014/main" id="{5B139383-7BE9-1267-DCB0-5B767E966952}"/>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10">
            <a:extLst>
              <a:ext uri="{FF2B5EF4-FFF2-40B4-BE49-F238E27FC236}">
                <a16:creationId xmlns:a16="http://schemas.microsoft.com/office/drawing/2014/main" id="{06D53488-A0B2-D738-49EF-5BC7A1AFB98F}"/>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1">
            <a:extLst>
              <a:ext uri="{FF2B5EF4-FFF2-40B4-BE49-F238E27FC236}">
                <a16:creationId xmlns:a16="http://schemas.microsoft.com/office/drawing/2014/main" id="{561A8DEE-7905-8F5C-D520-9C0127FF2786}"/>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2">
            <a:extLst>
              <a:ext uri="{FF2B5EF4-FFF2-40B4-BE49-F238E27FC236}">
                <a16:creationId xmlns:a16="http://schemas.microsoft.com/office/drawing/2014/main" id="{05119BAC-8A42-74B9-6B6D-A57138CAD8DF}"/>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8" name="Oval 13">
            <a:extLst>
              <a:ext uri="{FF2B5EF4-FFF2-40B4-BE49-F238E27FC236}">
                <a16:creationId xmlns:a16="http://schemas.microsoft.com/office/drawing/2014/main" id="{C6326F45-35A7-9AA9-4ABB-08CDEBFE3E0C}"/>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3">
            <a:extLst>
              <a:ext uri="{FF2B5EF4-FFF2-40B4-BE49-F238E27FC236}">
                <a16:creationId xmlns:a16="http://schemas.microsoft.com/office/drawing/2014/main" id="{BFFBADFB-C8EC-59AC-8A3C-98A3A646BDF2}"/>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3">
            <a:extLst>
              <a:ext uri="{FF2B5EF4-FFF2-40B4-BE49-F238E27FC236}">
                <a16:creationId xmlns:a16="http://schemas.microsoft.com/office/drawing/2014/main" id="{6BED6E14-9EAF-E2D3-7982-02CB63FB14B9}"/>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9">
            <a:extLst>
              <a:ext uri="{FF2B5EF4-FFF2-40B4-BE49-F238E27FC236}">
                <a16:creationId xmlns:a16="http://schemas.microsoft.com/office/drawing/2014/main" id="{9422C0FE-E6ED-B2CA-89EB-EDAFEC21C8A0}"/>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0">
            <a:extLst>
              <a:ext uri="{FF2B5EF4-FFF2-40B4-BE49-F238E27FC236}">
                <a16:creationId xmlns:a16="http://schemas.microsoft.com/office/drawing/2014/main" id="{42ADF7CC-26E2-52EC-D92D-CEE872AA770F}"/>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1">
            <a:extLst>
              <a:ext uri="{FF2B5EF4-FFF2-40B4-BE49-F238E27FC236}">
                <a16:creationId xmlns:a16="http://schemas.microsoft.com/office/drawing/2014/main" id="{C3D99AF0-C90D-4E5D-C502-E06672421105}"/>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2">
            <a:extLst>
              <a:ext uri="{FF2B5EF4-FFF2-40B4-BE49-F238E27FC236}">
                <a16:creationId xmlns:a16="http://schemas.microsoft.com/office/drawing/2014/main" id="{A1FD87A9-BA81-0820-C704-3ACF131E2F60}"/>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5" name="Oval 13">
            <a:extLst>
              <a:ext uri="{FF2B5EF4-FFF2-40B4-BE49-F238E27FC236}">
                <a16:creationId xmlns:a16="http://schemas.microsoft.com/office/drawing/2014/main" id="{A650984C-1057-C68B-7540-5F7CA9BFCDCD}"/>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3">
            <a:extLst>
              <a:ext uri="{FF2B5EF4-FFF2-40B4-BE49-F238E27FC236}">
                <a16:creationId xmlns:a16="http://schemas.microsoft.com/office/drawing/2014/main" id="{5504725D-306D-664F-9D79-BBB44E1FDB6E}"/>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3">
            <a:extLst>
              <a:ext uri="{FF2B5EF4-FFF2-40B4-BE49-F238E27FC236}">
                <a16:creationId xmlns:a16="http://schemas.microsoft.com/office/drawing/2014/main" id="{33417672-8BFE-B42C-5356-407D955D5898}"/>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9">
            <a:extLst>
              <a:ext uri="{FF2B5EF4-FFF2-40B4-BE49-F238E27FC236}">
                <a16:creationId xmlns:a16="http://schemas.microsoft.com/office/drawing/2014/main" id="{F661190A-9FC4-51CA-3038-D66B14E32DEF}"/>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0">
            <a:extLst>
              <a:ext uri="{FF2B5EF4-FFF2-40B4-BE49-F238E27FC236}">
                <a16:creationId xmlns:a16="http://schemas.microsoft.com/office/drawing/2014/main" id="{6AACE0FE-9896-8C55-E4A0-1CAAD9C2E3CB}"/>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1">
            <a:extLst>
              <a:ext uri="{FF2B5EF4-FFF2-40B4-BE49-F238E27FC236}">
                <a16:creationId xmlns:a16="http://schemas.microsoft.com/office/drawing/2014/main" id="{1F3A7E84-7465-7E04-7383-BC0145FDA2CE}"/>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2">
            <a:extLst>
              <a:ext uri="{FF2B5EF4-FFF2-40B4-BE49-F238E27FC236}">
                <a16:creationId xmlns:a16="http://schemas.microsoft.com/office/drawing/2014/main" id="{5F52FD38-7354-D7B4-DD6F-FAD85D84AE5D}"/>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2" name="Oval 13">
            <a:extLst>
              <a:ext uri="{FF2B5EF4-FFF2-40B4-BE49-F238E27FC236}">
                <a16:creationId xmlns:a16="http://schemas.microsoft.com/office/drawing/2014/main" id="{8B3FBC0C-75ED-3BE8-A3E6-264D3B167F92}"/>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3">
            <a:extLst>
              <a:ext uri="{FF2B5EF4-FFF2-40B4-BE49-F238E27FC236}">
                <a16:creationId xmlns:a16="http://schemas.microsoft.com/office/drawing/2014/main" id="{9CD48047-E6DD-7DD2-7540-1418FA4206E2}"/>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3">
            <a:extLst>
              <a:ext uri="{FF2B5EF4-FFF2-40B4-BE49-F238E27FC236}">
                <a16:creationId xmlns:a16="http://schemas.microsoft.com/office/drawing/2014/main" id="{9E4F3648-8A1B-655B-FE6B-076B5BEFFD91}"/>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1">
            <a:extLst>
              <a:ext uri="{FF2B5EF4-FFF2-40B4-BE49-F238E27FC236}">
                <a16:creationId xmlns:a16="http://schemas.microsoft.com/office/drawing/2014/main" id="{E78A5782-A48F-644A-9A53-DFD02FF28461}"/>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2">
            <a:extLst>
              <a:ext uri="{FF2B5EF4-FFF2-40B4-BE49-F238E27FC236}">
                <a16:creationId xmlns:a16="http://schemas.microsoft.com/office/drawing/2014/main" id="{82D88B1B-8016-DBA5-07D7-75A2B6B21E8C}"/>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7" name="Oval 13">
            <a:extLst>
              <a:ext uri="{FF2B5EF4-FFF2-40B4-BE49-F238E27FC236}">
                <a16:creationId xmlns:a16="http://schemas.microsoft.com/office/drawing/2014/main" id="{F90A2E58-E203-052A-1E8B-A78A5D23122F}"/>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24AA4B21-243A-769E-7339-463B4B20BD50}"/>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C62EC83D-BBE5-A45A-8B33-96BD2CF02C18}"/>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705B7B0B-B203-EC2A-6F00-5030A8046267}"/>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2" name="Oval 13">
            <a:extLst>
              <a:ext uri="{FF2B5EF4-FFF2-40B4-BE49-F238E27FC236}">
                <a16:creationId xmlns:a16="http://schemas.microsoft.com/office/drawing/2014/main" id="{21ED7863-F034-8B4D-44A4-1F81C84ED533}"/>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DDA6A924-7425-A9ED-DEAB-5892633D7CD5}"/>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C74414B5-87F0-DD78-21CA-50E173E0B7DE}"/>
              </a:ext>
            </a:extLst>
          </p:cNvPr>
          <p:cNvSpPr>
            <a:spLocks/>
          </p:cNvSpPr>
          <p:nvPr/>
        </p:nvSpPr>
        <p:spPr>
          <a:xfrm>
            <a:off x="1154865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720F893B-D136-56A2-E5ED-4CFB9227AA27}"/>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761BBBC4-D2F5-F115-EB8A-B25AC9211760}"/>
              </a:ext>
            </a:extLst>
          </p:cNvPr>
          <p:cNvSpPr>
            <a:spLocks/>
          </p:cNvSpPr>
          <p:nvPr/>
        </p:nvSpPr>
        <p:spPr>
          <a:xfrm>
            <a:off x="1184383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43FC820F-9739-BD84-3BEB-AF2A933004E5}"/>
              </a:ext>
            </a:extLst>
          </p:cNvPr>
          <p:cNvSpPr>
            <a:spLocks/>
          </p:cNvSpPr>
          <p:nvPr/>
        </p:nvSpPr>
        <p:spPr>
          <a:xfrm>
            <a:off x="11450263"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0CB76C36-F540-2BFE-875F-01E9A9D987CC}"/>
              </a:ext>
            </a:extLst>
          </p:cNvPr>
          <p:cNvSpPr>
            <a:spLocks/>
          </p:cNvSpPr>
          <p:nvPr/>
        </p:nvSpPr>
        <p:spPr>
          <a:xfrm>
            <a:off x="1164704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2570453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100"/>
                                  </p:stCondLst>
                                  <p:childTnLst>
                                    <p:animClr clrSpc="rgb" dir="cw">
                                      <p:cBhvr override="childStyle">
                                        <p:cTn id="6" dur="100" fill="hold"/>
                                        <p:tgtEl>
                                          <p:spTgt spid="7">
                                            <p:txEl>
                                              <p:pRg st="0" end="0"/>
                                            </p:txEl>
                                          </p:spTgt>
                                        </p:tgtEl>
                                        <p:attrNameLst>
                                          <p:attrName>style.color</p:attrName>
                                        </p:attrNameLst>
                                      </p:cBhvr>
                                      <p:to>
                                        <a:srgbClr val="F2290A"/>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100"/>
                                  </p:stCondLst>
                                  <p:childTnLst>
                                    <p:animClr clrSpc="rgb" dir="cw">
                                      <p:cBhvr override="childStyle">
                                        <p:cTn id="10" dur="100" fill="hold"/>
                                        <p:tgtEl>
                                          <p:spTgt spid="7">
                                            <p:txEl>
                                              <p:pRg st="2" end="2"/>
                                            </p:txEl>
                                          </p:spTgt>
                                        </p:tgtEl>
                                        <p:attrNameLst>
                                          <p:attrName>style.color</p:attrName>
                                        </p:attrNameLst>
                                      </p:cBhvr>
                                      <p:to>
                                        <a:srgbClr val="F2290A"/>
                                      </p:to>
                                    </p:animClr>
                                  </p:childTnLst>
                                </p:cTn>
                              </p:par>
                              <p:par>
                                <p:cTn id="11" presetID="3" presetClass="emph" presetSubtype="2" fill="hold" grpId="1" nodeType="withEffect">
                                  <p:stCondLst>
                                    <p:cond delay="100"/>
                                  </p:stCondLst>
                                  <p:childTnLst>
                                    <p:animClr clrSpc="rgb" dir="cw">
                                      <p:cBhvr override="childStyle">
                                        <p:cTn id="12" dur="100" fill="hold"/>
                                        <p:tgtEl>
                                          <p:spTgt spid="7">
                                            <p:txEl>
                                              <p:pRg st="0" end="0"/>
                                            </p:txEl>
                                          </p:spTgt>
                                        </p:tgtEl>
                                        <p:attrNameLst>
                                          <p:attrName>style.color</p:attrName>
                                        </p:attrNameLst>
                                      </p:cBhvr>
                                      <p:to>
                                        <a:srgbClr val="000000"/>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100"/>
                                  </p:stCondLst>
                                  <p:childTnLst>
                                    <p:animClr clrSpc="rgb" dir="cw">
                                      <p:cBhvr override="childStyle">
                                        <p:cTn id="16" dur="100" fill="hold"/>
                                        <p:tgtEl>
                                          <p:spTgt spid="7">
                                            <p:txEl>
                                              <p:pRg st="4" end="4"/>
                                            </p:txEl>
                                          </p:spTgt>
                                        </p:tgtEl>
                                        <p:attrNameLst>
                                          <p:attrName>style.color</p:attrName>
                                        </p:attrNameLst>
                                      </p:cBhvr>
                                      <p:to>
                                        <a:srgbClr val="F2290A"/>
                                      </p:to>
                                    </p:animClr>
                                  </p:childTnLst>
                                </p:cTn>
                              </p:par>
                              <p:par>
                                <p:cTn id="17" presetID="3" presetClass="emph" presetSubtype="2" fill="hold" grpId="1" nodeType="withEffect">
                                  <p:stCondLst>
                                    <p:cond delay="100"/>
                                  </p:stCondLst>
                                  <p:childTnLst>
                                    <p:animClr clrSpc="rgb" dir="cw">
                                      <p:cBhvr override="childStyle">
                                        <p:cTn id="18" dur="100" fill="hold"/>
                                        <p:tgtEl>
                                          <p:spTgt spid="7">
                                            <p:txEl>
                                              <p:pRg st="2" end="2"/>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100"/>
                                  </p:stCondLst>
                                  <p:childTnLst>
                                    <p:animClr clrSpc="rgb" dir="cw">
                                      <p:cBhvr override="childStyle">
                                        <p:cTn id="22" dur="100" fill="hold"/>
                                        <p:tgtEl>
                                          <p:spTgt spid="7">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p:bldP spid="7" grpId="1" build="p" bldLvl="5"/>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Limitations and future directions</a:t>
            </a:r>
            <a:br>
              <a:rPr lang="en-US" sz="2800" dirty="0">
                <a:solidFill>
                  <a:schemeClr val="bg1"/>
                </a:solidFill>
              </a:rPr>
            </a:br>
            <a:r>
              <a:rPr lang="en-US" sz="2000" dirty="0">
                <a:solidFill>
                  <a:schemeClr val="bg1"/>
                </a:solidFill>
              </a:rPr>
              <a:t>Optimizing the custom CNN architecture for EM classification (work plan)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BE13A091-D63B-4820-8B71-DBB6E6446400}" type="datetime1">
              <a:rPr lang="en-US" smtClean="0"/>
              <a:t>16-May-23</a:t>
            </a:fld>
            <a:endParaRPr lang="en-US" dirty="0"/>
          </a:p>
        </p:txBody>
      </p:sp>
      <p:pic>
        <p:nvPicPr>
          <p:cNvPr id="4" name="Picture 3">
            <a:extLst>
              <a:ext uri="{FF2B5EF4-FFF2-40B4-BE49-F238E27FC236}">
                <a16:creationId xmlns:a16="http://schemas.microsoft.com/office/drawing/2014/main" id="{83BAB72D-955B-35D9-7681-0FF9A56B0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94" y="1311906"/>
            <a:ext cx="6043529" cy="2230004"/>
          </a:xfrm>
          <a:prstGeom prst="rect">
            <a:avLst/>
          </a:prstGeom>
        </p:spPr>
      </p:pic>
      <p:sp>
        <p:nvSpPr>
          <p:cNvPr id="26" name="Rounded Rectangle 30">
            <a:extLst>
              <a:ext uri="{FF2B5EF4-FFF2-40B4-BE49-F238E27FC236}">
                <a16:creationId xmlns:a16="http://schemas.microsoft.com/office/drawing/2014/main" id="{89836F6B-F305-DDB9-AA93-6371517FBE60}"/>
              </a:ext>
            </a:extLst>
          </p:cNvPr>
          <p:cNvSpPr/>
          <p:nvPr/>
        </p:nvSpPr>
        <p:spPr>
          <a:xfrm>
            <a:off x="0" y="1279353"/>
            <a:ext cx="6784183" cy="2455967"/>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TextBox 26">
            <a:extLst>
              <a:ext uri="{FF2B5EF4-FFF2-40B4-BE49-F238E27FC236}">
                <a16:creationId xmlns:a16="http://schemas.microsoft.com/office/drawing/2014/main" id="{512AB0CE-519B-B404-35C4-5AE2ED4002A7}"/>
              </a:ext>
            </a:extLst>
          </p:cNvPr>
          <p:cNvSpPr txBox="1"/>
          <p:nvPr/>
        </p:nvSpPr>
        <p:spPr>
          <a:xfrm>
            <a:off x="2656439" y="3482145"/>
            <a:ext cx="1204176" cy="307777"/>
          </a:xfrm>
          <a:prstGeom prst="rect">
            <a:avLst/>
          </a:prstGeom>
          <a:noFill/>
        </p:spPr>
        <p:txBody>
          <a:bodyPr wrap="none" rtlCol="0">
            <a:spAutoFit/>
          </a:bodyPr>
          <a:lstStyle/>
          <a:p>
            <a:r>
              <a:rPr lang="fr-FR" sz="1400" dirty="0"/>
              <a:t>Building block</a:t>
            </a:r>
          </a:p>
        </p:txBody>
      </p:sp>
      <p:pic>
        <p:nvPicPr>
          <p:cNvPr id="31" name="Picture 30">
            <a:extLst>
              <a:ext uri="{FF2B5EF4-FFF2-40B4-BE49-F238E27FC236}">
                <a16:creationId xmlns:a16="http://schemas.microsoft.com/office/drawing/2014/main" id="{18D44281-748E-E7E7-C412-5F689F820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94" y="3890884"/>
            <a:ext cx="6043530" cy="2309907"/>
          </a:xfrm>
          <a:prstGeom prst="rect">
            <a:avLst/>
          </a:prstGeom>
        </p:spPr>
      </p:pic>
      <p:sp>
        <p:nvSpPr>
          <p:cNvPr id="32" name="TextBox 31">
            <a:extLst>
              <a:ext uri="{FF2B5EF4-FFF2-40B4-BE49-F238E27FC236}">
                <a16:creationId xmlns:a16="http://schemas.microsoft.com/office/drawing/2014/main" id="{B07461A8-BF6A-9435-58CE-AD76D12E0F86}"/>
              </a:ext>
            </a:extLst>
          </p:cNvPr>
          <p:cNvSpPr txBox="1"/>
          <p:nvPr/>
        </p:nvSpPr>
        <p:spPr>
          <a:xfrm>
            <a:off x="2656439" y="6154770"/>
            <a:ext cx="1335622" cy="307777"/>
          </a:xfrm>
          <a:prstGeom prst="rect">
            <a:avLst/>
          </a:prstGeom>
          <a:noFill/>
        </p:spPr>
        <p:txBody>
          <a:bodyPr wrap="none" rtlCol="0">
            <a:spAutoFit/>
          </a:bodyPr>
          <a:lstStyle/>
          <a:p>
            <a:r>
              <a:rPr lang="fr-FR" sz="1400" dirty="0"/>
              <a:t>Building block 2</a:t>
            </a:r>
          </a:p>
        </p:txBody>
      </p:sp>
      <p:sp>
        <p:nvSpPr>
          <p:cNvPr id="33" name="Rounded Rectangle 30">
            <a:extLst>
              <a:ext uri="{FF2B5EF4-FFF2-40B4-BE49-F238E27FC236}">
                <a16:creationId xmlns:a16="http://schemas.microsoft.com/office/drawing/2014/main" id="{E6F9A315-6EA5-B719-4B7E-5F1A25B8E2DA}"/>
              </a:ext>
            </a:extLst>
          </p:cNvPr>
          <p:cNvSpPr/>
          <p:nvPr/>
        </p:nvSpPr>
        <p:spPr>
          <a:xfrm>
            <a:off x="0" y="3825725"/>
            <a:ext cx="6784183" cy="2585232"/>
          </a:xfrm>
          <a:prstGeom prst="roundRect">
            <a:avLst/>
          </a:prstGeom>
          <a:solidFill>
            <a:srgbClr val="FF0000">
              <a:alpha val="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6" name="Footer Placeholder 55">
            <a:extLst>
              <a:ext uri="{FF2B5EF4-FFF2-40B4-BE49-F238E27FC236}">
                <a16:creationId xmlns:a16="http://schemas.microsoft.com/office/drawing/2014/main" id="{09E86B35-9687-BEE8-9356-634E215BF12F}"/>
              </a:ext>
            </a:extLst>
          </p:cNvPr>
          <p:cNvSpPr>
            <a:spLocks noGrp="1"/>
          </p:cNvSpPr>
          <p:nvPr>
            <p:ph type="ftr" sz="quarter" idx="11"/>
          </p:nvPr>
        </p:nvSpPr>
        <p:spPr/>
        <p:txBody>
          <a:bodyPr/>
          <a:lstStyle/>
          <a:p>
            <a:r>
              <a:rPr lang="en-US"/>
              <a:t>Multimodal skin lesion classification with data scarcity problem</a:t>
            </a:r>
          </a:p>
        </p:txBody>
      </p:sp>
      <p:sp>
        <p:nvSpPr>
          <p:cNvPr id="3" name="InSlideAnimateShape0089ff8c-897b-4a0f-9b46-5fd0b92e8fd3">
            <a:extLst>
              <a:ext uri="{FF2B5EF4-FFF2-40B4-BE49-F238E27FC236}">
                <a16:creationId xmlns:a16="http://schemas.microsoft.com/office/drawing/2014/main" id="{E4CBB594-1C84-DE1A-4EBC-E170FCFE3B97}"/>
              </a:ext>
            </a:extLst>
          </p:cNvPr>
          <p:cNvSpPr/>
          <p:nvPr/>
        </p:nvSpPr>
        <p:spPr>
          <a:xfrm rot="5400000">
            <a:off x="2527770" y="3112492"/>
            <a:ext cx="1875143" cy="8593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InSlideAnimateShape0089ff8c-897b-4a0f-9b46-5fd0b92e8fd3">
            <a:extLst>
              <a:ext uri="{FF2B5EF4-FFF2-40B4-BE49-F238E27FC236}">
                <a16:creationId xmlns:a16="http://schemas.microsoft.com/office/drawing/2014/main" id="{4D1ED62F-7DF7-D0A6-0D6B-F4599F30A386}"/>
              </a:ext>
            </a:extLst>
          </p:cNvPr>
          <p:cNvSpPr/>
          <p:nvPr/>
        </p:nvSpPr>
        <p:spPr>
          <a:xfrm rot="5400000">
            <a:off x="457959" y="3112492"/>
            <a:ext cx="1875143" cy="8593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13">
            <a:extLst>
              <a:ext uri="{FF2B5EF4-FFF2-40B4-BE49-F238E27FC236}">
                <a16:creationId xmlns:a16="http://schemas.microsoft.com/office/drawing/2014/main" id="{9360A883-DD38-24DC-FD87-7C87D287E386}"/>
              </a:ext>
            </a:extLst>
          </p:cNvPr>
          <p:cNvGrpSpPr/>
          <p:nvPr/>
        </p:nvGrpSpPr>
        <p:grpSpPr>
          <a:xfrm>
            <a:off x="6871042" y="3133951"/>
            <a:ext cx="5251239" cy="1383548"/>
            <a:chOff x="2428721" y="4680347"/>
            <a:chExt cx="7811620" cy="2155113"/>
          </a:xfrm>
        </p:grpSpPr>
        <p:sp>
          <p:nvSpPr>
            <p:cNvPr id="7" name="Rectangle 6">
              <a:extLst>
                <a:ext uri="{FF2B5EF4-FFF2-40B4-BE49-F238E27FC236}">
                  <a16:creationId xmlns:a16="http://schemas.microsoft.com/office/drawing/2014/main" id="{B741E053-E127-CAD3-471A-5A67B7AD630A}"/>
                </a:ext>
              </a:extLst>
            </p:cNvPr>
            <p:cNvSpPr/>
            <p:nvPr/>
          </p:nvSpPr>
          <p:spPr>
            <a:xfrm>
              <a:off x="2428722" y="4680347"/>
              <a:ext cx="7811619" cy="524648"/>
            </a:xfrm>
            <a:prstGeom prst="rect">
              <a:avLst/>
            </a:prstGeom>
            <a:solidFill>
              <a:srgbClr val="2626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itchFamily="2" charset="0"/>
                </a:rPr>
                <a:t>Neural Architecture Search</a:t>
              </a:r>
            </a:p>
          </p:txBody>
        </p:sp>
        <p:sp>
          <p:nvSpPr>
            <p:cNvPr id="8" name="Rectangle 7">
              <a:extLst>
                <a:ext uri="{FF2B5EF4-FFF2-40B4-BE49-F238E27FC236}">
                  <a16:creationId xmlns:a16="http://schemas.microsoft.com/office/drawing/2014/main" id="{1AA53105-E6A7-E363-6346-9F210B877561}"/>
                </a:ext>
              </a:extLst>
            </p:cNvPr>
            <p:cNvSpPr/>
            <p:nvPr/>
          </p:nvSpPr>
          <p:spPr>
            <a:xfrm>
              <a:off x="2428721" y="5204996"/>
              <a:ext cx="7811619" cy="1630464"/>
            </a:xfrm>
            <a:prstGeom prst="rect">
              <a:avLst/>
            </a:prstGeom>
            <a:solidFill>
              <a:srgbClr val="E9E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solidFill>
                    <a:schemeClr val="tx1"/>
                  </a:solidFill>
                  <a:latin typeface="Montserrat" panose="00000500000000000000" pitchFamily="2" charset="0"/>
                </a:rPr>
                <a:t>S. I. Hossain</a:t>
              </a:r>
              <a:r>
                <a:rPr lang="en-US" sz="1400" dirty="0">
                  <a:solidFill>
                    <a:schemeClr val="tx1"/>
                  </a:solidFill>
                  <a:latin typeface="Montserrat" panose="00000500000000000000" pitchFamily="2" charset="0"/>
                </a:rPr>
                <a:t>, M. A. </a:t>
              </a:r>
              <a:r>
                <a:rPr lang="en-US" sz="1400" dirty="0" err="1">
                  <a:solidFill>
                    <a:schemeClr val="tx1"/>
                  </a:solidFill>
                  <a:latin typeface="Montserrat" panose="00000500000000000000" pitchFamily="2" charset="0"/>
                </a:rPr>
                <a:t>Akhand</a:t>
              </a:r>
              <a:r>
                <a:rPr lang="en-US" sz="1400" dirty="0">
                  <a:solidFill>
                    <a:schemeClr val="tx1"/>
                  </a:solidFill>
                  <a:latin typeface="Montserrat" panose="00000500000000000000" pitchFamily="2" charset="0"/>
                </a:rPr>
                <a:t>, M. I. Shuvo, N. Siddique, and H. </a:t>
              </a:r>
              <a:r>
                <a:rPr lang="en-US" sz="1400" dirty="0" err="1">
                  <a:solidFill>
                    <a:schemeClr val="tx1"/>
                  </a:solidFill>
                  <a:latin typeface="Montserrat" panose="00000500000000000000" pitchFamily="2" charset="0"/>
                </a:rPr>
                <a:t>Adeli</a:t>
              </a:r>
              <a:r>
                <a:rPr lang="en-US" sz="1400" dirty="0">
                  <a:solidFill>
                    <a:schemeClr val="tx1"/>
                  </a:solidFill>
                  <a:latin typeface="Montserrat" panose="00000500000000000000" pitchFamily="2" charset="0"/>
                </a:rPr>
                <a:t> (2019). Optimization of University Course Scheduling Problem using Particle Swarm Optimization with Selective Search. Expert Systems with Applications, 127, 9–24. </a:t>
              </a:r>
              <a:r>
                <a:rPr lang="en-US" sz="1400" dirty="0">
                  <a:solidFill>
                    <a:schemeClr val="tx1"/>
                  </a:solidFill>
                  <a:latin typeface="Montserrat" panose="00000500000000000000" pitchFamily="2" charset="0"/>
                  <a:hlinkClick r:id="rId4"/>
                </a:rPr>
                <a:t>https://doi.org/10.1016/j.eswa.2019.02.026</a:t>
              </a:r>
              <a:endParaRPr lang="fr-FR" sz="1400" dirty="0">
                <a:solidFill>
                  <a:schemeClr val="tx1"/>
                </a:solidFill>
                <a:latin typeface="Montserrat" panose="00000500000000000000" pitchFamily="2" charset="0"/>
              </a:endParaRPr>
            </a:p>
          </p:txBody>
        </p:sp>
      </p:grpSp>
      <p:sp>
        <p:nvSpPr>
          <p:cNvPr id="9" name="PptLabsAgenda_&amp;^@BeamShapeBackground_&amp;^@2023041414552447170">
            <a:extLst>
              <a:ext uri="{FF2B5EF4-FFF2-40B4-BE49-F238E27FC236}">
                <a16:creationId xmlns:a16="http://schemas.microsoft.com/office/drawing/2014/main" id="{58B63CD6-B25A-4F98-9E85-158AF94D14E5}"/>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 name="Slide Number Placeholder 10">
            <a:extLst>
              <a:ext uri="{FF2B5EF4-FFF2-40B4-BE49-F238E27FC236}">
                <a16:creationId xmlns:a16="http://schemas.microsoft.com/office/drawing/2014/main" id="{CA6AAB4C-949F-20BA-088F-3326A1C393EE}"/>
              </a:ext>
            </a:extLst>
          </p:cNvPr>
          <p:cNvSpPr>
            <a:spLocks noGrp="1"/>
          </p:cNvSpPr>
          <p:nvPr>
            <p:ph type="sldNum" sz="quarter" idx="12"/>
          </p:nvPr>
        </p:nvSpPr>
        <p:spPr/>
        <p:txBody>
          <a:bodyPr/>
          <a:lstStyle/>
          <a:p>
            <a:fld id="{6DCCA1CE-54D3-4B1F-BAFE-BDD10B4D91A3}" type="slidenum">
              <a:rPr lang="en-US" smtClean="0"/>
              <a:pPr/>
              <a:t>47</a:t>
            </a:fld>
            <a:r>
              <a:rPr lang="en-US"/>
              <a:t>/52</a:t>
            </a:r>
            <a:endParaRPr lang="en-US" dirty="0"/>
          </a:p>
        </p:txBody>
      </p:sp>
      <p:sp>
        <p:nvSpPr>
          <p:cNvPr id="12" name="PptLabsAgenda_&amp;^@BeamShapeText_&amp;^@Introduction_2">
            <a:extLst>
              <a:ext uri="{FF2B5EF4-FFF2-40B4-BE49-F238E27FC236}">
                <a16:creationId xmlns:a16="http://schemas.microsoft.com/office/drawing/2014/main" id="{B249F887-FE45-7C10-D495-E3B0A46433A1}"/>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3" name="PptLabsAgenda_&amp;^@BeamShapeText_&amp;^@Introduction_2">
            <a:extLst>
              <a:ext uri="{FF2B5EF4-FFF2-40B4-BE49-F238E27FC236}">
                <a16:creationId xmlns:a16="http://schemas.microsoft.com/office/drawing/2014/main" id="{0A7D4AF9-525A-1883-E7BE-E49AC7510BD5}"/>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4" name="PptLabsAgenda_&amp;^@BeamShapeText_&amp;^@Introduction_2">
            <a:extLst>
              <a:ext uri="{FF2B5EF4-FFF2-40B4-BE49-F238E27FC236}">
                <a16:creationId xmlns:a16="http://schemas.microsoft.com/office/drawing/2014/main" id="{5648F5DF-D22B-DE96-07E7-07071623E3FC}"/>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1"/>
                </a:solidFill>
              </a:rPr>
              <a:t>Conclusion</a:t>
            </a:r>
          </a:p>
        </p:txBody>
      </p:sp>
      <p:sp>
        <p:nvSpPr>
          <p:cNvPr id="15" name="PptLabsAgenda_&amp;^@BeamShapeText_&amp;^@Introduction_2">
            <a:extLst>
              <a:ext uri="{FF2B5EF4-FFF2-40B4-BE49-F238E27FC236}">
                <a16:creationId xmlns:a16="http://schemas.microsoft.com/office/drawing/2014/main" id="{B9E52A00-9656-6DC6-D2CD-6892FA59090C}"/>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6" name="Oval 4">
            <a:extLst>
              <a:ext uri="{FF2B5EF4-FFF2-40B4-BE49-F238E27FC236}">
                <a16:creationId xmlns:a16="http://schemas.microsoft.com/office/drawing/2014/main" id="{C6F929FC-8E44-5FF9-0FE9-1773B4154EFF}"/>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5">
            <a:extLst>
              <a:ext uri="{FF2B5EF4-FFF2-40B4-BE49-F238E27FC236}">
                <a16:creationId xmlns:a16="http://schemas.microsoft.com/office/drawing/2014/main" id="{75467865-978F-75AE-8E10-E1869F74F451}"/>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8" name="Oval 6">
            <a:extLst>
              <a:ext uri="{FF2B5EF4-FFF2-40B4-BE49-F238E27FC236}">
                <a16:creationId xmlns:a16="http://schemas.microsoft.com/office/drawing/2014/main" id="{0492C62A-7489-A77F-DF8C-D38BF4BB0CAE}"/>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7">
            <a:extLst>
              <a:ext uri="{FF2B5EF4-FFF2-40B4-BE49-F238E27FC236}">
                <a16:creationId xmlns:a16="http://schemas.microsoft.com/office/drawing/2014/main" id="{10361943-2B21-ED41-797E-D87092C916EA}"/>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8">
            <a:extLst>
              <a:ext uri="{FF2B5EF4-FFF2-40B4-BE49-F238E27FC236}">
                <a16:creationId xmlns:a16="http://schemas.microsoft.com/office/drawing/2014/main" id="{D5F37F1A-5189-202B-4A36-93033BC51F36}"/>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9">
            <a:extLst>
              <a:ext uri="{FF2B5EF4-FFF2-40B4-BE49-F238E27FC236}">
                <a16:creationId xmlns:a16="http://schemas.microsoft.com/office/drawing/2014/main" id="{20502FCE-0926-81C1-5126-AC1423F68D11}"/>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10">
            <a:extLst>
              <a:ext uri="{FF2B5EF4-FFF2-40B4-BE49-F238E27FC236}">
                <a16:creationId xmlns:a16="http://schemas.microsoft.com/office/drawing/2014/main" id="{67B3DE57-5293-7550-3320-E01D3656C3F3}"/>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4">
            <a:extLst>
              <a:ext uri="{FF2B5EF4-FFF2-40B4-BE49-F238E27FC236}">
                <a16:creationId xmlns:a16="http://schemas.microsoft.com/office/drawing/2014/main" id="{EF2EC435-AF32-8CD2-512C-5D0C503562D0}"/>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5">
            <a:extLst>
              <a:ext uri="{FF2B5EF4-FFF2-40B4-BE49-F238E27FC236}">
                <a16:creationId xmlns:a16="http://schemas.microsoft.com/office/drawing/2014/main" id="{BE4D9408-E052-6DC5-EE63-C3604AFDA4B5}"/>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6">
            <a:extLst>
              <a:ext uri="{FF2B5EF4-FFF2-40B4-BE49-F238E27FC236}">
                <a16:creationId xmlns:a16="http://schemas.microsoft.com/office/drawing/2014/main" id="{C7B9C905-ECD4-FA29-BE30-79279CEFAF2A}"/>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7">
            <a:extLst>
              <a:ext uri="{FF2B5EF4-FFF2-40B4-BE49-F238E27FC236}">
                <a16:creationId xmlns:a16="http://schemas.microsoft.com/office/drawing/2014/main" id="{A82AEC4A-6D8B-1E18-2163-1FDD47697C57}"/>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8">
            <a:extLst>
              <a:ext uri="{FF2B5EF4-FFF2-40B4-BE49-F238E27FC236}">
                <a16:creationId xmlns:a16="http://schemas.microsoft.com/office/drawing/2014/main" id="{BDBF4BB9-398D-FB67-C872-84D5313AC327}"/>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9">
            <a:extLst>
              <a:ext uri="{FF2B5EF4-FFF2-40B4-BE49-F238E27FC236}">
                <a16:creationId xmlns:a16="http://schemas.microsoft.com/office/drawing/2014/main" id="{0C9FD1B2-61FB-D697-A645-1616D82178A6}"/>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50A963AC-8497-374C-93C7-CCFEDDC80C46}"/>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0">
            <a:extLst>
              <a:ext uri="{FF2B5EF4-FFF2-40B4-BE49-F238E27FC236}">
                <a16:creationId xmlns:a16="http://schemas.microsoft.com/office/drawing/2014/main" id="{93615D95-2884-811D-05FB-6C5F2C210493}"/>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1">
            <a:extLst>
              <a:ext uri="{FF2B5EF4-FFF2-40B4-BE49-F238E27FC236}">
                <a16:creationId xmlns:a16="http://schemas.microsoft.com/office/drawing/2014/main" id="{B44FFF6C-45A6-5C8B-3C1E-FF75DC385672}"/>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2">
            <a:extLst>
              <a:ext uri="{FF2B5EF4-FFF2-40B4-BE49-F238E27FC236}">
                <a16:creationId xmlns:a16="http://schemas.microsoft.com/office/drawing/2014/main" id="{3D2E8580-F7BE-BEB2-DBF9-BE3CB9533D47}"/>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8" name="Oval 13">
            <a:extLst>
              <a:ext uri="{FF2B5EF4-FFF2-40B4-BE49-F238E27FC236}">
                <a16:creationId xmlns:a16="http://schemas.microsoft.com/office/drawing/2014/main" id="{79BEF098-9BF4-D191-5062-F2A6C4952708}"/>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051A8B9A-C24D-0345-DFD4-015A3B3D7DAF}"/>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EB7435E0-DCD9-55F8-0E29-8B14B84E37AE}"/>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9">
            <a:extLst>
              <a:ext uri="{FF2B5EF4-FFF2-40B4-BE49-F238E27FC236}">
                <a16:creationId xmlns:a16="http://schemas.microsoft.com/office/drawing/2014/main" id="{7B733001-F56E-5ECF-1327-3120305B68F8}"/>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0">
            <a:extLst>
              <a:ext uri="{FF2B5EF4-FFF2-40B4-BE49-F238E27FC236}">
                <a16:creationId xmlns:a16="http://schemas.microsoft.com/office/drawing/2014/main" id="{767C8A17-A65E-30A2-C9CE-35FF3309DA5E}"/>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1">
            <a:extLst>
              <a:ext uri="{FF2B5EF4-FFF2-40B4-BE49-F238E27FC236}">
                <a16:creationId xmlns:a16="http://schemas.microsoft.com/office/drawing/2014/main" id="{81A8930A-53CE-D3BE-6263-B760C69BB5A5}"/>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2">
            <a:extLst>
              <a:ext uri="{FF2B5EF4-FFF2-40B4-BE49-F238E27FC236}">
                <a16:creationId xmlns:a16="http://schemas.microsoft.com/office/drawing/2014/main" id="{CDF1B7F0-CFBA-7A6E-EF6F-9C46750CDE74}"/>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13">
            <a:extLst>
              <a:ext uri="{FF2B5EF4-FFF2-40B4-BE49-F238E27FC236}">
                <a16:creationId xmlns:a16="http://schemas.microsoft.com/office/drawing/2014/main" id="{2A59DD6D-031D-9F35-4C59-6F8615CE4899}"/>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78DF2F2E-748F-D7D9-78AC-6C094DA03DB1}"/>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CBFF8CD7-FDFB-FE50-3A17-96F2F4A6C985}"/>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9">
            <a:extLst>
              <a:ext uri="{FF2B5EF4-FFF2-40B4-BE49-F238E27FC236}">
                <a16:creationId xmlns:a16="http://schemas.microsoft.com/office/drawing/2014/main" id="{0EAD5068-0766-9474-1156-50A00E19B017}"/>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0">
            <a:extLst>
              <a:ext uri="{FF2B5EF4-FFF2-40B4-BE49-F238E27FC236}">
                <a16:creationId xmlns:a16="http://schemas.microsoft.com/office/drawing/2014/main" id="{923F6677-2874-45AB-9FE2-CD5A041032BF}"/>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1">
            <a:extLst>
              <a:ext uri="{FF2B5EF4-FFF2-40B4-BE49-F238E27FC236}">
                <a16:creationId xmlns:a16="http://schemas.microsoft.com/office/drawing/2014/main" id="{C3063EBE-F669-977D-2832-74A3F392755B}"/>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312026AD-755E-4CB8-3B76-3210539D1466}"/>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2" name="Oval 13">
            <a:extLst>
              <a:ext uri="{FF2B5EF4-FFF2-40B4-BE49-F238E27FC236}">
                <a16:creationId xmlns:a16="http://schemas.microsoft.com/office/drawing/2014/main" id="{FC65477D-DB17-1D06-0187-33E89178D57C}"/>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7517F9DA-B068-6619-00C5-A516A6ECD542}"/>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757B2544-414B-934F-155C-94A752058E0A}"/>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1">
            <a:extLst>
              <a:ext uri="{FF2B5EF4-FFF2-40B4-BE49-F238E27FC236}">
                <a16:creationId xmlns:a16="http://schemas.microsoft.com/office/drawing/2014/main" id="{021AFCEB-25EB-9392-1F0F-431660F71ACD}"/>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2">
            <a:extLst>
              <a:ext uri="{FF2B5EF4-FFF2-40B4-BE49-F238E27FC236}">
                <a16:creationId xmlns:a16="http://schemas.microsoft.com/office/drawing/2014/main" id="{214BEEBE-A407-41B6-3070-B917E1102810}"/>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8" name="Oval 13">
            <a:extLst>
              <a:ext uri="{FF2B5EF4-FFF2-40B4-BE49-F238E27FC236}">
                <a16:creationId xmlns:a16="http://schemas.microsoft.com/office/drawing/2014/main" id="{AFA8B3A4-4D22-E8D8-9A95-207A27C4BB96}"/>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68272912-36E9-98FE-22AB-9E63B3003731}"/>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6A30E11F-FE0A-4B9C-7F01-B4E66D683E49}"/>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2">
            <a:extLst>
              <a:ext uri="{FF2B5EF4-FFF2-40B4-BE49-F238E27FC236}">
                <a16:creationId xmlns:a16="http://schemas.microsoft.com/office/drawing/2014/main" id="{84623E05-0009-8B32-B60F-F36E273531B5}"/>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2" name="Oval 13">
            <a:extLst>
              <a:ext uri="{FF2B5EF4-FFF2-40B4-BE49-F238E27FC236}">
                <a16:creationId xmlns:a16="http://schemas.microsoft.com/office/drawing/2014/main" id="{BA8A287A-AC8C-5F40-C5DE-BEA9D7AE1720}"/>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3">
            <a:extLst>
              <a:ext uri="{FF2B5EF4-FFF2-40B4-BE49-F238E27FC236}">
                <a16:creationId xmlns:a16="http://schemas.microsoft.com/office/drawing/2014/main" id="{96C661CF-33C4-F3C4-037B-1296ED59BEF8}"/>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2" name="Oval 13">
            <a:extLst>
              <a:ext uri="{FF2B5EF4-FFF2-40B4-BE49-F238E27FC236}">
                <a16:creationId xmlns:a16="http://schemas.microsoft.com/office/drawing/2014/main" id="{3909800F-7120-6EE3-0FF1-18C7C0C0A174}"/>
              </a:ext>
            </a:extLst>
          </p:cNvPr>
          <p:cNvSpPr>
            <a:spLocks/>
          </p:cNvSpPr>
          <p:nvPr/>
        </p:nvSpPr>
        <p:spPr>
          <a:xfrm>
            <a:off x="1145026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5" name="Oval 13">
            <a:extLst>
              <a:ext uri="{FF2B5EF4-FFF2-40B4-BE49-F238E27FC236}">
                <a16:creationId xmlns:a16="http://schemas.microsoft.com/office/drawing/2014/main" id="{9E569CDE-B8F4-78B1-39C3-E03E615DC981}"/>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6" name="Oval 13">
            <a:extLst>
              <a:ext uri="{FF2B5EF4-FFF2-40B4-BE49-F238E27FC236}">
                <a16:creationId xmlns:a16="http://schemas.microsoft.com/office/drawing/2014/main" id="{B6D084C4-E67C-F0D3-B44C-9EA2B673ED79}"/>
              </a:ext>
            </a:extLst>
          </p:cNvPr>
          <p:cNvSpPr>
            <a:spLocks/>
          </p:cNvSpPr>
          <p:nvPr/>
        </p:nvSpPr>
        <p:spPr>
          <a:xfrm>
            <a:off x="1184383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3" name="Oval 13">
            <a:extLst>
              <a:ext uri="{FF2B5EF4-FFF2-40B4-BE49-F238E27FC236}">
                <a16:creationId xmlns:a16="http://schemas.microsoft.com/office/drawing/2014/main" id="{50D2C2BA-E193-96AB-4F50-85DFF7D9975C}"/>
              </a:ext>
            </a:extLst>
          </p:cNvPr>
          <p:cNvSpPr>
            <a:spLocks/>
          </p:cNvSpPr>
          <p:nvPr/>
        </p:nvSpPr>
        <p:spPr>
          <a:xfrm>
            <a:off x="11548655"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4" name="Oval 13">
            <a:extLst>
              <a:ext uri="{FF2B5EF4-FFF2-40B4-BE49-F238E27FC236}">
                <a16:creationId xmlns:a16="http://schemas.microsoft.com/office/drawing/2014/main" id="{099F2113-D5A4-014C-E46E-7F4181D8FA99}"/>
              </a:ext>
            </a:extLst>
          </p:cNvPr>
          <p:cNvSpPr>
            <a:spLocks/>
          </p:cNvSpPr>
          <p:nvPr/>
        </p:nvSpPr>
        <p:spPr>
          <a:xfrm>
            <a:off x="1164704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4000906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name="PPTLabsHighlightBulletsSlide2023051021440998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1" y="576150"/>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Limitations and future directions</a:t>
            </a:r>
            <a:br>
              <a:rPr lang="en-US" sz="2800" dirty="0">
                <a:solidFill>
                  <a:schemeClr val="bg1"/>
                </a:solidFill>
              </a:rPr>
            </a:br>
            <a:r>
              <a:rPr lang="en-US" sz="2000" dirty="0">
                <a:solidFill>
                  <a:schemeClr val="bg1"/>
                </a:solidFill>
              </a:rPr>
              <a:t>Efficiently dealing with skin lesion hair (work plan)</a:t>
            </a:r>
          </a:p>
        </p:txBody>
      </p:sp>
      <p:sp>
        <p:nvSpPr>
          <p:cNvPr id="4" name="HighlightTextShape202304271908585581">
            <a:extLst>
              <a:ext uri="{FF2B5EF4-FFF2-40B4-BE49-F238E27FC236}">
                <a16:creationId xmlns:a16="http://schemas.microsoft.com/office/drawing/2014/main" id="{0D707C9C-D024-08CF-14A0-E82DDB2CB1FE}"/>
              </a:ext>
            </a:extLst>
          </p:cNvPr>
          <p:cNvSpPr>
            <a:spLocks noGrp="1"/>
          </p:cNvSpPr>
          <p:nvPr>
            <p:ph idx="1"/>
          </p:nvPr>
        </p:nvSpPr>
        <p:spPr>
          <a:xfrm>
            <a:off x="920591" y="1831307"/>
            <a:ext cx="10515600" cy="2314337"/>
          </a:xfrm>
        </p:spPr>
        <p:txBody>
          <a:bodyPr>
            <a:normAutofit/>
          </a:bodyPr>
          <a:lstStyle/>
          <a:p>
            <a:r>
              <a:rPr lang="en-US" sz="1800" dirty="0">
                <a:latin typeface="Montserrat" pitchFamily="2" charset="0"/>
              </a:rPr>
              <a:t>Create a generative model for automating the task of hair mask generation.</a:t>
            </a:r>
          </a:p>
          <a:p>
            <a:r>
              <a:rPr lang="en-US" sz="1800" dirty="0">
                <a:latin typeface="Montserrat" pitchFamily="2" charset="0"/>
              </a:rPr>
              <a:t>Create an augmentation pipeline:</a:t>
            </a:r>
          </a:p>
          <a:p>
            <a:pPr lvl="1"/>
            <a:r>
              <a:rPr lang="en-US" sz="1400" dirty="0">
                <a:latin typeface="Montserrat" pitchFamily="2" charset="0"/>
              </a:rPr>
              <a:t>Remove skin hair from input lesion image [</a:t>
            </a:r>
            <a:r>
              <a:rPr lang="en-US" sz="1400" dirty="0">
                <a:latin typeface="Montserrat" pitchFamily="2" charset="0"/>
                <a:hlinkClick r:id="rId2" action="ppaction://hlinksldjump"/>
              </a:rPr>
              <a:t>10</a:t>
            </a:r>
            <a:r>
              <a:rPr lang="en-US" sz="1400" dirty="0">
                <a:latin typeface="Montserrat" pitchFamily="2" charset="0"/>
              </a:rPr>
              <a:t>].</a:t>
            </a:r>
          </a:p>
          <a:p>
            <a:pPr lvl="1"/>
            <a:r>
              <a:rPr lang="en-US" sz="1400" dirty="0">
                <a:latin typeface="Montserrat" pitchFamily="2" charset="0"/>
              </a:rPr>
              <a:t>Generate a hair mask with the trained generative model.</a:t>
            </a:r>
          </a:p>
          <a:p>
            <a:pPr lvl="1"/>
            <a:r>
              <a:rPr lang="en-US" sz="1400" dirty="0">
                <a:latin typeface="Montserrat" pitchFamily="2" charset="0"/>
              </a:rPr>
              <a:t>Augment hair on the </a:t>
            </a:r>
            <a:r>
              <a:rPr lang="en-US" sz="1400" dirty="0" err="1">
                <a:latin typeface="Montserrat" pitchFamily="2" charset="0"/>
              </a:rPr>
              <a:t>dermoscopic</a:t>
            </a:r>
            <a:r>
              <a:rPr lang="en-US" sz="1400" dirty="0">
                <a:latin typeface="Montserrat" pitchFamily="2" charset="0"/>
              </a:rPr>
              <a:t> image using the generated mask [</a:t>
            </a:r>
            <a:r>
              <a:rPr lang="en-US" sz="1400" dirty="0">
                <a:latin typeface="Montserrat" pitchFamily="2" charset="0"/>
                <a:hlinkClick r:id="rId2" action="ppaction://hlinksldjump"/>
              </a:rPr>
              <a:t>11</a:t>
            </a:r>
            <a:r>
              <a:rPr lang="en-US" sz="1400" dirty="0">
                <a:latin typeface="Montserrat" pitchFamily="2" charset="0"/>
              </a:rPr>
              <a:t>].</a:t>
            </a:r>
            <a:endParaRPr lang="en-US" sz="1800" dirty="0">
              <a:latin typeface="Montserrat" pitchFamily="2" charset="0"/>
            </a:endParaRPr>
          </a:p>
          <a:p>
            <a:r>
              <a:rPr lang="en-US" sz="1800" dirty="0">
                <a:latin typeface="Montserrat" pitchFamily="2" charset="0"/>
              </a:rPr>
              <a:t>Analyze classification performance for hair removal vs training time augmentation.</a:t>
            </a:r>
          </a:p>
        </p:txBody>
      </p:sp>
      <p:sp>
        <p:nvSpPr>
          <p:cNvPr id="3" name="PptLabsAgenda_&amp;^@BeamShapeBackground_&amp;^@2023041414552447170">
            <a:extLst>
              <a:ext uri="{FF2B5EF4-FFF2-40B4-BE49-F238E27FC236}">
                <a16:creationId xmlns:a16="http://schemas.microsoft.com/office/drawing/2014/main" id="{4AD8199B-6D3D-41EE-022E-1B5D5A18E462}"/>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8" name="Date Placeholder 227">
            <a:extLst>
              <a:ext uri="{FF2B5EF4-FFF2-40B4-BE49-F238E27FC236}">
                <a16:creationId xmlns:a16="http://schemas.microsoft.com/office/drawing/2014/main" id="{7B986CEA-10EB-8F8A-63D2-B4B4FA01E0CF}"/>
              </a:ext>
            </a:extLst>
          </p:cNvPr>
          <p:cNvSpPr>
            <a:spLocks noGrp="1"/>
          </p:cNvSpPr>
          <p:nvPr>
            <p:ph type="dt" sz="half" idx="10"/>
          </p:nvPr>
        </p:nvSpPr>
        <p:spPr/>
        <p:txBody>
          <a:bodyPr/>
          <a:lstStyle/>
          <a:p>
            <a:fld id="{C506CF13-12F6-4162-9080-B8FDF77B63D7}" type="datetime1">
              <a:rPr lang="en-US" smtClean="0"/>
              <a:t>16-May-23</a:t>
            </a:fld>
            <a:endParaRPr lang="en-US"/>
          </a:p>
        </p:txBody>
      </p:sp>
      <p:sp>
        <p:nvSpPr>
          <p:cNvPr id="229" name="Footer Placeholder 228">
            <a:extLst>
              <a:ext uri="{FF2B5EF4-FFF2-40B4-BE49-F238E27FC236}">
                <a16:creationId xmlns:a16="http://schemas.microsoft.com/office/drawing/2014/main" id="{4EFC82D8-A6B2-1ED1-AC61-9B248FC73133}"/>
              </a:ext>
            </a:extLst>
          </p:cNvPr>
          <p:cNvSpPr>
            <a:spLocks noGrp="1"/>
          </p:cNvSpPr>
          <p:nvPr>
            <p:ph type="ftr" sz="quarter" idx="11"/>
          </p:nvPr>
        </p:nvSpPr>
        <p:spPr/>
        <p:txBody>
          <a:bodyPr/>
          <a:lstStyle/>
          <a:p>
            <a:r>
              <a:rPr lang="en-US"/>
              <a:t>Multimodal skin lesion classification with data scarcity problem</a:t>
            </a:r>
          </a:p>
        </p:txBody>
      </p:sp>
      <p:sp>
        <p:nvSpPr>
          <p:cNvPr id="5" name="Slide Number Placeholder 4">
            <a:extLst>
              <a:ext uri="{FF2B5EF4-FFF2-40B4-BE49-F238E27FC236}">
                <a16:creationId xmlns:a16="http://schemas.microsoft.com/office/drawing/2014/main" id="{75B51191-6D39-FFC1-E88D-1796F1A259D3}"/>
              </a:ext>
            </a:extLst>
          </p:cNvPr>
          <p:cNvSpPr>
            <a:spLocks noGrp="1"/>
          </p:cNvSpPr>
          <p:nvPr>
            <p:ph type="sldNum" sz="quarter" idx="12"/>
          </p:nvPr>
        </p:nvSpPr>
        <p:spPr/>
        <p:txBody>
          <a:bodyPr/>
          <a:lstStyle/>
          <a:p>
            <a:fld id="{6DCCA1CE-54D3-4B1F-BAFE-BDD10B4D91A3}" type="slidenum">
              <a:rPr lang="en-US" smtClean="0"/>
              <a:pPr/>
              <a:t>48</a:t>
            </a:fld>
            <a:r>
              <a:rPr lang="en-US"/>
              <a:t>/52</a:t>
            </a:r>
            <a:endParaRPr lang="en-US" dirty="0"/>
          </a:p>
        </p:txBody>
      </p:sp>
      <p:sp>
        <p:nvSpPr>
          <p:cNvPr id="6" name="PptLabsAgenda_&amp;^@BeamShapeText_&amp;^@Introduction_2">
            <a:extLst>
              <a:ext uri="{FF2B5EF4-FFF2-40B4-BE49-F238E27FC236}">
                <a16:creationId xmlns:a16="http://schemas.microsoft.com/office/drawing/2014/main" id="{0FF8438E-0B2E-1B2C-C3B9-4449A1D57B45}"/>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7" name="PptLabsAgenda_&amp;^@BeamShapeText_&amp;^@Introduction_2">
            <a:extLst>
              <a:ext uri="{FF2B5EF4-FFF2-40B4-BE49-F238E27FC236}">
                <a16:creationId xmlns:a16="http://schemas.microsoft.com/office/drawing/2014/main" id="{89C0DB19-D95A-2970-F76A-D2CD88E74EB5}"/>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8" name="PptLabsAgenda_&amp;^@BeamShapeText_&amp;^@Introduction_2">
            <a:extLst>
              <a:ext uri="{FF2B5EF4-FFF2-40B4-BE49-F238E27FC236}">
                <a16:creationId xmlns:a16="http://schemas.microsoft.com/office/drawing/2014/main" id="{51DEE500-F650-73EC-34B8-1B47C08D1E31}"/>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1"/>
                </a:solidFill>
              </a:rPr>
              <a:t>Conclusion</a:t>
            </a:r>
          </a:p>
        </p:txBody>
      </p:sp>
      <p:sp>
        <p:nvSpPr>
          <p:cNvPr id="9" name="PptLabsAgenda_&amp;^@BeamShapeText_&amp;^@Introduction_2">
            <a:extLst>
              <a:ext uri="{FF2B5EF4-FFF2-40B4-BE49-F238E27FC236}">
                <a16:creationId xmlns:a16="http://schemas.microsoft.com/office/drawing/2014/main" id="{B4E88F97-0728-9365-C84B-5D58D7AD07ED}"/>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0" name="Oval 4">
            <a:extLst>
              <a:ext uri="{FF2B5EF4-FFF2-40B4-BE49-F238E27FC236}">
                <a16:creationId xmlns:a16="http://schemas.microsoft.com/office/drawing/2014/main" id="{68B343D9-619F-242B-D5BF-5A335DDBC20A}"/>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 name="Oval 5">
            <a:extLst>
              <a:ext uri="{FF2B5EF4-FFF2-40B4-BE49-F238E27FC236}">
                <a16:creationId xmlns:a16="http://schemas.microsoft.com/office/drawing/2014/main" id="{9F878F3A-1B8F-A3B2-E580-17D47B8FC3A7}"/>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2" name="Oval 6">
            <a:extLst>
              <a:ext uri="{FF2B5EF4-FFF2-40B4-BE49-F238E27FC236}">
                <a16:creationId xmlns:a16="http://schemas.microsoft.com/office/drawing/2014/main" id="{4F977255-548B-25E6-A04F-18A35CB2489C}"/>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3" name="Oval 7">
            <a:extLst>
              <a:ext uri="{FF2B5EF4-FFF2-40B4-BE49-F238E27FC236}">
                <a16:creationId xmlns:a16="http://schemas.microsoft.com/office/drawing/2014/main" id="{3D0679EA-BAD3-C515-AC56-7503037681D7}"/>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8">
            <a:extLst>
              <a:ext uri="{FF2B5EF4-FFF2-40B4-BE49-F238E27FC236}">
                <a16:creationId xmlns:a16="http://schemas.microsoft.com/office/drawing/2014/main" id="{C0CF3AEA-2339-703C-3DFC-D7D9E42EBEB7}"/>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5" name="Oval 9">
            <a:extLst>
              <a:ext uri="{FF2B5EF4-FFF2-40B4-BE49-F238E27FC236}">
                <a16:creationId xmlns:a16="http://schemas.microsoft.com/office/drawing/2014/main" id="{F3CA6A11-4F17-4CC4-67EB-189323DDBAC3}"/>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10">
            <a:extLst>
              <a:ext uri="{FF2B5EF4-FFF2-40B4-BE49-F238E27FC236}">
                <a16:creationId xmlns:a16="http://schemas.microsoft.com/office/drawing/2014/main" id="{9282F978-00B8-5D6B-ECCE-A11E2FF2FE69}"/>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4">
            <a:extLst>
              <a:ext uri="{FF2B5EF4-FFF2-40B4-BE49-F238E27FC236}">
                <a16:creationId xmlns:a16="http://schemas.microsoft.com/office/drawing/2014/main" id="{680E37CE-E16B-B265-7D4C-4121CC5BE560}"/>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5">
            <a:extLst>
              <a:ext uri="{FF2B5EF4-FFF2-40B4-BE49-F238E27FC236}">
                <a16:creationId xmlns:a16="http://schemas.microsoft.com/office/drawing/2014/main" id="{704AB530-9F5D-8676-513C-36A147B49A2E}"/>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6">
            <a:extLst>
              <a:ext uri="{FF2B5EF4-FFF2-40B4-BE49-F238E27FC236}">
                <a16:creationId xmlns:a16="http://schemas.microsoft.com/office/drawing/2014/main" id="{12B811E2-A615-0BB2-6322-619E1F2591C4}"/>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7">
            <a:extLst>
              <a:ext uri="{FF2B5EF4-FFF2-40B4-BE49-F238E27FC236}">
                <a16:creationId xmlns:a16="http://schemas.microsoft.com/office/drawing/2014/main" id="{38A27862-D52A-65C6-C376-13D3BF078BA4}"/>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8">
            <a:extLst>
              <a:ext uri="{FF2B5EF4-FFF2-40B4-BE49-F238E27FC236}">
                <a16:creationId xmlns:a16="http://schemas.microsoft.com/office/drawing/2014/main" id="{934DA007-AC5F-F615-91DF-983F1EED31E7}"/>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9">
            <a:extLst>
              <a:ext uri="{FF2B5EF4-FFF2-40B4-BE49-F238E27FC236}">
                <a16:creationId xmlns:a16="http://schemas.microsoft.com/office/drawing/2014/main" id="{84A8468E-246B-7613-5E51-23D90E3FEC8F}"/>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9">
            <a:extLst>
              <a:ext uri="{FF2B5EF4-FFF2-40B4-BE49-F238E27FC236}">
                <a16:creationId xmlns:a16="http://schemas.microsoft.com/office/drawing/2014/main" id="{1B5D9A16-96A0-D61E-6F76-A3CCB800E62D}"/>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10">
            <a:extLst>
              <a:ext uri="{FF2B5EF4-FFF2-40B4-BE49-F238E27FC236}">
                <a16:creationId xmlns:a16="http://schemas.microsoft.com/office/drawing/2014/main" id="{247E5C47-811C-1444-3AC6-4EF8AB522D46}"/>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11">
            <a:extLst>
              <a:ext uri="{FF2B5EF4-FFF2-40B4-BE49-F238E27FC236}">
                <a16:creationId xmlns:a16="http://schemas.microsoft.com/office/drawing/2014/main" id="{E9F93AA3-35C8-698B-FF79-1BAC946A98F7}"/>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2">
            <a:extLst>
              <a:ext uri="{FF2B5EF4-FFF2-40B4-BE49-F238E27FC236}">
                <a16:creationId xmlns:a16="http://schemas.microsoft.com/office/drawing/2014/main" id="{792AA11E-743E-8BDF-3996-8CD04814CF2F}"/>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13">
            <a:extLst>
              <a:ext uri="{FF2B5EF4-FFF2-40B4-BE49-F238E27FC236}">
                <a16:creationId xmlns:a16="http://schemas.microsoft.com/office/drawing/2014/main" id="{D9F18054-E9A5-DBFF-1046-0F504DB75ABF}"/>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3">
            <a:extLst>
              <a:ext uri="{FF2B5EF4-FFF2-40B4-BE49-F238E27FC236}">
                <a16:creationId xmlns:a16="http://schemas.microsoft.com/office/drawing/2014/main" id="{E7E799A2-495D-7488-721F-E4913B0B178D}"/>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3">
            <a:extLst>
              <a:ext uri="{FF2B5EF4-FFF2-40B4-BE49-F238E27FC236}">
                <a16:creationId xmlns:a16="http://schemas.microsoft.com/office/drawing/2014/main" id="{D2600ECA-F0BF-8759-F06D-8A58AADD0F29}"/>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9">
            <a:extLst>
              <a:ext uri="{FF2B5EF4-FFF2-40B4-BE49-F238E27FC236}">
                <a16:creationId xmlns:a16="http://schemas.microsoft.com/office/drawing/2014/main" id="{C0EBFC46-9501-4A7D-5615-6C10289CB711}"/>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0">
            <a:extLst>
              <a:ext uri="{FF2B5EF4-FFF2-40B4-BE49-F238E27FC236}">
                <a16:creationId xmlns:a16="http://schemas.microsoft.com/office/drawing/2014/main" id="{F420A3E6-3B14-7E6C-BB17-27C3651BF45A}"/>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1">
            <a:extLst>
              <a:ext uri="{FF2B5EF4-FFF2-40B4-BE49-F238E27FC236}">
                <a16:creationId xmlns:a16="http://schemas.microsoft.com/office/drawing/2014/main" id="{230C7E17-BE38-14B6-B0D9-3812C5F278C0}"/>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2">
            <a:extLst>
              <a:ext uri="{FF2B5EF4-FFF2-40B4-BE49-F238E27FC236}">
                <a16:creationId xmlns:a16="http://schemas.microsoft.com/office/drawing/2014/main" id="{9587A24D-52C4-BB11-F66C-6AFEAB068BEC}"/>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4" name="Oval 13">
            <a:extLst>
              <a:ext uri="{FF2B5EF4-FFF2-40B4-BE49-F238E27FC236}">
                <a16:creationId xmlns:a16="http://schemas.microsoft.com/office/drawing/2014/main" id="{BD7BEA46-20DF-64F4-BF1D-630898E919D6}"/>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3">
            <a:extLst>
              <a:ext uri="{FF2B5EF4-FFF2-40B4-BE49-F238E27FC236}">
                <a16:creationId xmlns:a16="http://schemas.microsoft.com/office/drawing/2014/main" id="{81396AEA-B983-8AEA-19AD-E3D987EFF7CC}"/>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3">
            <a:extLst>
              <a:ext uri="{FF2B5EF4-FFF2-40B4-BE49-F238E27FC236}">
                <a16:creationId xmlns:a16="http://schemas.microsoft.com/office/drawing/2014/main" id="{AA879F93-74E9-8A3F-54A1-BFAD87973329}"/>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9">
            <a:extLst>
              <a:ext uri="{FF2B5EF4-FFF2-40B4-BE49-F238E27FC236}">
                <a16:creationId xmlns:a16="http://schemas.microsoft.com/office/drawing/2014/main" id="{BD12A40E-62AD-6FDD-0BD2-19D7DD9755B5}"/>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0">
            <a:extLst>
              <a:ext uri="{FF2B5EF4-FFF2-40B4-BE49-F238E27FC236}">
                <a16:creationId xmlns:a16="http://schemas.microsoft.com/office/drawing/2014/main" id="{7595D6F5-A2CC-24C7-729B-76CBEC37268C}"/>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1">
            <a:extLst>
              <a:ext uri="{FF2B5EF4-FFF2-40B4-BE49-F238E27FC236}">
                <a16:creationId xmlns:a16="http://schemas.microsoft.com/office/drawing/2014/main" id="{CF6B7190-5E60-803D-4138-F7C4CDDEF11C}"/>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2">
            <a:extLst>
              <a:ext uri="{FF2B5EF4-FFF2-40B4-BE49-F238E27FC236}">
                <a16:creationId xmlns:a16="http://schemas.microsoft.com/office/drawing/2014/main" id="{20AC6D64-77B3-CE33-48B3-010B77DDC2BC}"/>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1" name="Oval 13">
            <a:extLst>
              <a:ext uri="{FF2B5EF4-FFF2-40B4-BE49-F238E27FC236}">
                <a16:creationId xmlns:a16="http://schemas.microsoft.com/office/drawing/2014/main" id="{64E5369A-5A3C-FBCC-DD63-6400337BC53D}"/>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3">
            <a:extLst>
              <a:ext uri="{FF2B5EF4-FFF2-40B4-BE49-F238E27FC236}">
                <a16:creationId xmlns:a16="http://schemas.microsoft.com/office/drawing/2014/main" id="{33195E19-0359-0B3C-6CC3-2F452739996A}"/>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3">
            <a:extLst>
              <a:ext uri="{FF2B5EF4-FFF2-40B4-BE49-F238E27FC236}">
                <a16:creationId xmlns:a16="http://schemas.microsoft.com/office/drawing/2014/main" id="{4F499170-5AA7-4715-3FE1-F013E1D72B6F}"/>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1">
            <a:extLst>
              <a:ext uri="{FF2B5EF4-FFF2-40B4-BE49-F238E27FC236}">
                <a16:creationId xmlns:a16="http://schemas.microsoft.com/office/drawing/2014/main" id="{D4EA8AEA-CE14-A263-B7F1-3B92A0D504B5}"/>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2">
            <a:extLst>
              <a:ext uri="{FF2B5EF4-FFF2-40B4-BE49-F238E27FC236}">
                <a16:creationId xmlns:a16="http://schemas.microsoft.com/office/drawing/2014/main" id="{2C587521-9B99-BBF1-A9C5-1235DA466C9A}"/>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6" name="Oval 13">
            <a:extLst>
              <a:ext uri="{FF2B5EF4-FFF2-40B4-BE49-F238E27FC236}">
                <a16:creationId xmlns:a16="http://schemas.microsoft.com/office/drawing/2014/main" id="{9DCB642B-C8B5-634E-2623-98843B41FC4C}"/>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4654AC97-9D60-BA31-D5BA-D010B608C201}"/>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3">
            <a:extLst>
              <a:ext uri="{FF2B5EF4-FFF2-40B4-BE49-F238E27FC236}">
                <a16:creationId xmlns:a16="http://schemas.microsoft.com/office/drawing/2014/main" id="{BB27EFA0-6AEE-0405-E6EE-318C63A5EC71}"/>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2">
            <a:extLst>
              <a:ext uri="{FF2B5EF4-FFF2-40B4-BE49-F238E27FC236}">
                <a16:creationId xmlns:a16="http://schemas.microsoft.com/office/drawing/2014/main" id="{E04B9596-F984-D5F9-9BD6-05ACC872E535}"/>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0" name="Oval 13">
            <a:extLst>
              <a:ext uri="{FF2B5EF4-FFF2-40B4-BE49-F238E27FC236}">
                <a16:creationId xmlns:a16="http://schemas.microsoft.com/office/drawing/2014/main" id="{403312A0-5BAC-1240-0A69-8F1881163BD1}"/>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3">
            <a:extLst>
              <a:ext uri="{FF2B5EF4-FFF2-40B4-BE49-F238E27FC236}">
                <a16:creationId xmlns:a16="http://schemas.microsoft.com/office/drawing/2014/main" id="{8549063B-4D0B-8F65-7DD9-BB3EB748EE83}"/>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12DF968B-E863-550C-CF01-384DFA2699DA}"/>
              </a:ext>
            </a:extLst>
          </p:cNvPr>
          <p:cNvSpPr>
            <a:spLocks/>
          </p:cNvSpPr>
          <p:nvPr/>
        </p:nvSpPr>
        <p:spPr>
          <a:xfrm>
            <a:off x="11450263"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72A46A17-6446-562E-AEC5-D3D1827C2289}"/>
              </a:ext>
            </a:extLst>
          </p:cNvPr>
          <p:cNvSpPr>
            <a:spLocks/>
          </p:cNvSpPr>
          <p:nvPr/>
        </p:nvSpPr>
        <p:spPr>
          <a:xfrm>
            <a:off x="11548655"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33230180-D2C1-9BDC-76C8-007F49A13579}"/>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0665052B-3FF2-BABD-AB87-AD6697FF3BA5}"/>
              </a:ext>
            </a:extLst>
          </p:cNvPr>
          <p:cNvSpPr>
            <a:spLocks/>
          </p:cNvSpPr>
          <p:nvPr/>
        </p:nvSpPr>
        <p:spPr>
          <a:xfrm>
            <a:off x="1184383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43BABDCA-BCD4-C68E-6DA3-69F577A05848}"/>
              </a:ext>
            </a:extLst>
          </p:cNvPr>
          <p:cNvSpPr>
            <a:spLocks/>
          </p:cNvSpPr>
          <p:nvPr/>
        </p:nvSpPr>
        <p:spPr>
          <a:xfrm>
            <a:off x="11647045"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1126736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100"/>
                                  </p:stCondLst>
                                  <p:childTnLst>
                                    <p:animClr clrSpc="rgb" dir="cw">
                                      <p:cBhvr override="childStyle">
                                        <p:cTn id="6" dur="100" fill="hold"/>
                                        <p:tgtEl>
                                          <p:spTgt spid="4">
                                            <p:txEl>
                                              <p:pRg st="0" end="0"/>
                                            </p:txEl>
                                          </p:spTgt>
                                        </p:tgtEl>
                                        <p:attrNameLst>
                                          <p:attrName>style.color</p:attrName>
                                        </p:attrNameLst>
                                      </p:cBhvr>
                                      <p:to>
                                        <a:srgbClr val="F2290A"/>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100"/>
                                  </p:stCondLst>
                                  <p:childTnLst>
                                    <p:animClr clrSpc="rgb" dir="cw">
                                      <p:cBhvr override="childStyle">
                                        <p:cTn id="10" dur="100" fill="hold"/>
                                        <p:tgtEl>
                                          <p:spTgt spid="4">
                                            <p:txEl>
                                              <p:pRg st="1" end="1"/>
                                            </p:txEl>
                                          </p:spTgt>
                                        </p:tgtEl>
                                        <p:attrNameLst>
                                          <p:attrName>style.color</p:attrName>
                                        </p:attrNameLst>
                                      </p:cBhvr>
                                      <p:to>
                                        <a:srgbClr val="F2290A"/>
                                      </p:to>
                                    </p:animClr>
                                  </p:childTnLst>
                                </p:cTn>
                              </p:par>
                              <p:par>
                                <p:cTn id="11" presetID="3" presetClass="emph" presetSubtype="2" fill="hold" grpId="1" nodeType="withEffect">
                                  <p:stCondLst>
                                    <p:cond delay="100"/>
                                  </p:stCondLst>
                                  <p:childTnLst>
                                    <p:animClr clrSpc="rgb" dir="cw">
                                      <p:cBhvr override="childStyle">
                                        <p:cTn id="12" dur="100" fill="hold"/>
                                        <p:tgtEl>
                                          <p:spTgt spid="4">
                                            <p:txEl>
                                              <p:pRg st="0" end="0"/>
                                            </p:txEl>
                                          </p:spTgt>
                                        </p:tgtEl>
                                        <p:attrNameLst>
                                          <p:attrName>style.color</p:attrName>
                                        </p:attrNameLst>
                                      </p:cBhvr>
                                      <p:to>
                                        <a:srgbClr val="000000"/>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100"/>
                                  </p:stCondLst>
                                  <p:childTnLst>
                                    <p:animClr clrSpc="rgb" dir="cw">
                                      <p:cBhvr override="childStyle">
                                        <p:cTn id="16" dur="100" fill="hold"/>
                                        <p:tgtEl>
                                          <p:spTgt spid="4">
                                            <p:txEl>
                                              <p:pRg st="5" end="5"/>
                                            </p:txEl>
                                          </p:spTgt>
                                        </p:tgtEl>
                                        <p:attrNameLst>
                                          <p:attrName>style.color</p:attrName>
                                        </p:attrNameLst>
                                      </p:cBhvr>
                                      <p:to>
                                        <a:srgbClr val="F2290A"/>
                                      </p:to>
                                    </p:animClr>
                                  </p:childTnLst>
                                </p:cTn>
                              </p:par>
                              <p:par>
                                <p:cTn id="17" presetID="3" presetClass="emph" presetSubtype="2" fill="hold" grpId="1" nodeType="withEffect">
                                  <p:stCondLst>
                                    <p:cond delay="100"/>
                                  </p:stCondLst>
                                  <p:childTnLst>
                                    <p:animClr clrSpc="rgb" dir="cw">
                                      <p:cBhvr override="childStyle">
                                        <p:cTn id="18" dur="100" fill="hold"/>
                                        <p:tgtEl>
                                          <p:spTgt spid="4">
                                            <p:txEl>
                                              <p:pRg st="1" end="1"/>
                                            </p:txEl>
                                          </p:spTgt>
                                        </p:tgtEl>
                                        <p:attrNameLst>
                                          <p:attrName>style.color</p:attrName>
                                        </p:attrNameLst>
                                      </p:cBhvr>
                                      <p:to>
                                        <a:srgbClr val="000000"/>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1" nodeType="clickEffect">
                                  <p:stCondLst>
                                    <p:cond delay="100"/>
                                  </p:stCondLst>
                                  <p:childTnLst>
                                    <p:animClr clrSpc="rgb" dir="cw">
                                      <p:cBhvr override="childStyle">
                                        <p:cTn id="22" dur="100" fill="hold"/>
                                        <p:tgtEl>
                                          <p:spTgt spid="4">
                                            <p:txEl>
                                              <p:pRg st="5" end="5"/>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P spid="4" grpId="1" uiExpand="1" build="p" bldLvl="5"/>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Data availability</a:t>
            </a:r>
            <a:endParaRPr lang="en-US" sz="2000" dirty="0">
              <a:solidFill>
                <a:schemeClr val="bg1"/>
              </a:solidFill>
            </a:endParaRP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2510DE8B-1711-4E9B-B78E-EEE909D8E740}" type="datetime1">
              <a:rPr lang="en-US" smtClean="0"/>
              <a:t>16-May-23</a:t>
            </a:fld>
            <a:endParaRPr lang="en-US" dirty="0"/>
          </a:p>
        </p:txBody>
      </p:sp>
      <p:pic>
        <p:nvPicPr>
          <p:cNvPr id="7" name="Picture 6">
            <a:extLst>
              <a:ext uri="{FF2B5EF4-FFF2-40B4-BE49-F238E27FC236}">
                <a16:creationId xmlns:a16="http://schemas.microsoft.com/office/drawing/2014/main" id="{BD0755B3-2A87-0DE0-40EB-802B9AC17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107" y="1971494"/>
            <a:ext cx="4574094" cy="2295114"/>
          </a:xfrm>
          <a:prstGeom prst="rect">
            <a:avLst/>
          </a:prstGeom>
        </p:spPr>
      </p:pic>
      <p:sp>
        <p:nvSpPr>
          <p:cNvPr id="8" name="TextBox 7">
            <a:extLst>
              <a:ext uri="{FF2B5EF4-FFF2-40B4-BE49-F238E27FC236}">
                <a16:creationId xmlns:a16="http://schemas.microsoft.com/office/drawing/2014/main" id="{295A71CC-8D5F-7230-D7F5-A3CADEFD2533}"/>
              </a:ext>
            </a:extLst>
          </p:cNvPr>
          <p:cNvSpPr txBox="1"/>
          <p:nvPr/>
        </p:nvSpPr>
        <p:spPr>
          <a:xfrm>
            <a:off x="4870574" y="1572797"/>
            <a:ext cx="2450483" cy="369332"/>
          </a:xfrm>
          <a:prstGeom prst="rect">
            <a:avLst/>
          </a:prstGeom>
          <a:noFill/>
        </p:spPr>
        <p:txBody>
          <a:bodyPr wrap="square">
            <a:spAutoFit/>
          </a:bodyPr>
          <a:lstStyle/>
          <a:p>
            <a:r>
              <a:rPr lang="en-US" dirty="0">
                <a:hlinkClick r:id="rId3"/>
              </a:rPr>
              <a:t>https://dappem.limos.fr</a:t>
            </a:r>
            <a:endParaRPr lang="en-US" dirty="0"/>
          </a:p>
        </p:txBody>
      </p:sp>
      <p:pic>
        <p:nvPicPr>
          <p:cNvPr id="9" name="Picture 8">
            <a:extLst>
              <a:ext uri="{FF2B5EF4-FFF2-40B4-BE49-F238E27FC236}">
                <a16:creationId xmlns:a16="http://schemas.microsoft.com/office/drawing/2014/main" id="{8F2B65C5-A435-255C-7C84-C26C7B57696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56953" y="4400331"/>
            <a:ext cx="1526403" cy="1526403"/>
          </a:xfrm>
          <a:prstGeom prst="rect">
            <a:avLst/>
          </a:prstGeom>
        </p:spPr>
      </p:pic>
      <p:sp>
        <p:nvSpPr>
          <p:cNvPr id="4" name="Footer Placeholder 3">
            <a:extLst>
              <a:ext uri="{FF2B5EF4-FFF2-40B4-BE49-F238E27FC236}">
                <a16:creationId xmlns:a16="http://schemas.microsoft.com/office/drawing/2014/main" id="{BD471CB7-1C5B-7D31-80D8-B0C7C9A1DE46}"/>
              </a:ext>
            </a:extLst>
          </p:cNvPr>
          <p:cNvSpPr>
            <a:spLocks noGrp="1"/>
          </p:cNvSpPr>
          <p:nvPr>
            <p:ph type="ftr" sz="quarter" idx="11"/>
          </p:nvPr>
        </p:nvSpPr>
        <p:spPr/>
        <p:txBody>
          <a:bodyPr/>
          <a:lstStyle/>
          <a:p>
            <a:r>
              <a:rPr lang="en-US"/>
              <a:t>Multimodal skin lesion classification with data scarcity problem</a:t>
            </a:r>
          </a:p>
        </p:txBody>
      </p:sp>
      <p:sp>
        <p:nvSpPr>
          <p:cNvPr id="3" name="PptLabsAgenda_&amp;^@BeamShapeBackground_&amp;^@2023041414552447170">
            <a:extLst>
              <a:ext uri="{FF2B5EF4-FFF2-40B4-BE49-F238E27FC236}">
                <a16:creationId xmlns:a16="http://schemas.microsoft.com/office/drawing/2014/main" id="{70D61365-20F1-C7ED-D2D1-0C054C209FDA}"/>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 name="Slide Number Placeholder 5">
            <a:extLst>
              <a:ext uri="{FF2B5EF4-FFF2-40B4-BE49-F238E27FC236}">
                <a16:creationId xmlns:a16="http://schemas.microsoft.com/office/drawing/2014/main" id="{23CF9FF2-5344-4914-762A-183DADBFCC0D}"/>
              </a:ext>
            </a:extLst>
          </p:cNvPr>
          <p:cNvSpPr>
            <a:spLocks noGrp="1"/>
          </p:cNvSpPr>
          <p:nvPr>
            <p:ph type="sldNum" sz="quarter" idx="12"/>
          </p:nvPr>
        </p:nvSpPr>
        <p:spPr/>
        <p:txBody>
          <a:bodyPr/>
          <a:lstStyle/>
          <a:p>
            <a:fld id="{6DCCA1CE-54D3-4B1F-BAFE-BDD10B4D91A3}" type="slidenum">
              <a:rPr lang="en-US" smtClean="0"/>
              <a:pPr/>
              <a:t>49</a:t>
            </a:fld>
            <a:r>
              <a:rPr lang="en-US"/>
              <a:t>/52</a:t>
            </a:r>
            <a:endParaRPr lang="en-US" dirty="0"/>
          </a:p>
        </p:txBody>
      </p:sp>
      <p:sp>
        <p:nvSpPr>
          <p:cNvPr id="10" name="PptLabsAgenda_&amp;^@BeamShapeText_&amp;^@Introduction_2">
            <a:extLst>
              <a:ext uri="{FF2B5EF4-FFF2-40B4-BE49-F238E27FC236}">
                <a16:creationId xmlns:a16="http://schemas.microsoft.com/office/drawing/2014/main" id="{F6B06791-FB39-75F1-5C7C-090A97FF1770}"/>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11" name="PptLabsAgenda_&amp;^@BeamShapeText_&amp;^@Introduction_2">
            <a:extLst>
              <a:ext uri="{FF2B5EF4-FFF2-40B4-BE49-F238E27FC236}">
                <a16:creationId xmlns:a16="http://schemas.microsoft.com/office/drawing/2014/main" id="{A42C70E3-2F10-0F5A-D459-40C2AD957E46}"/>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2" name="PptLabsAgenda_&amp;^@BeamShapeText_&amp;^@Introduction_2">
            <a:extLst>
              <a:ext uri="{FF2B5EF4-FFF2-40B4-BE49-F238E27FC236}">
                <a16:creationId xmlns:a16="http://schemas.microsoft.com/office/drawing/2014/main" id="{2A6B82FE-7EE9-0FB4-41B7-3C1B1191B617}"/>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1"/>
                </a:solidFill>
              </a:rPr>
              <a:t>Conclusion</a:t>
            </a:r>
          </a:p>
        </p:txBody>
      </p:sp>
      <p:sp>
        <p:nvSpPr>
          <p:cNvPr id="13" name="PptLabsAgenda_&amp;^@BeamShapeText_&amp;^@Introduction_2">
            <a:extLst>
              <a:ext uri="{FF2B5EF4-FFF2-40B4-BE49-F238E27FC236}">
                <a16:creationId xmlns:a16="http://schemas.microsoft.com/office/drawing/2014/main" id="{28D86F27-0022-8CFC-8A3F-F09A2A2CCC25}"/>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4" name="Oval 4">
            <a:extLst>
              <a:ext uri="{FF2B5EF4-FFF2-40B4-BE49-F238E27FC236}">
                <a16:creationId xmlns:a16="http://schemas.microsoft.com/office/drawing/2014/main" id="{1E116F91-71F6-BB7D-1BFE-B815CC753229}"/>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5">
            <a:extLst>
              <a:ext uri="{FF2B5EF4-FFF2-40B4-BE49-F238E27FC236}">
                <a16:creationId xmlns:a16="http://schemas.microsoft.com/office/drawing/2014/main" id="{235BC7A5-71C5-3510-3E55-10193B45166A}"/>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6" name="Oval 6">
            <a:extLst>
              <a:ext uri="{FF2B5EF4-FFF2-40B4-BE49-F238E27FC236}">
                <a16:creationId xmlns:a16="http://schemas.microsoft.com/office/drawing/2014/main" id="{719EE657-406E-6D10-38FF-C6727DB8F568}"/>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7">
            <a:extLst>
              <a:ext uri="{FF2B5EF4-FFF2-40B4-BE49-F238E27FC236}">
                <a16:creationId xmlns:a16="http://schemas.microsoft.com/office/drawing/2014/main" id="{7230A3AB-60E4-5F7B-D9FE-C3C63213980B}"/>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8">
            <a:extLst>
              <a:ext uri="{FF2B5EF4-FFF2-40B4-BE49-F238E27FC236}">
                <a16:creationId xmlns:a16="http://schemas.microsoft.com/office/drawing/2014/main" id="{8AF59A41-27A5-0380-909C-94645957C1D6}"/>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9">
            <a:extLst>
              <a:ext uri="{FF2B5EF4-FFF2-40B4-BE49-F238E27FC236}">
                <a16:creationId xmlns:a16="http://schemas.microsoft.com/office/drawing/2014/main" id="{4D0B0AA0-71AF-DB7A-45D1-0B3E70BDDC76}"/>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10">
            <a:extLst>
              <a:ext uri="{FF2B5EF4-FFF2-40B4-BE49-F238E27FC236}">
                <a16:creationId xmlns:a16="http://schemas.microsoft.com/office/drawing/2014/main" id="{52E150CB-C00D-03C6-5798-CEFDF907C53B}"/>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4">
            <a:extLst>
              <a:ext uri="{FF2B5EF4-FFF2-40B4-BE49-F238E27FC236}">
                <a16:creationId xmlns:a16="http://schemas.microsoft.com/office/drawing/2014/main" id="{F98D6F4A-AD9A-7C98-01FB-E37E81BA50C0}"/>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5">
            <a:extLst>
              <a:ext uri="{FF2B5EF4-FFF2-40B4-BE49-F238E27FC236}">
                <a16:creationId xmlns:a16="http://schemas.microsoft.com/office/drawing/2014/main" id="{39432356-2B94-B745-EC09-AAB694FC5A49}"/>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3" name="Oval 6">
            <a:extLst>
              <a:ext uri="{FF2B5EF4-FFF2-40B4-BE49-F238E27FC236}">
                <a16:creationId xmlns:a16="http://schemas.microsoft.com/office/drawing/2014/main" id="{8791F138-87A5-3D43-EF99-9ED3399DA0F4}"/>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7">
            <a:extLst>
              <a:ext uri="{FF2B5EF4-FFF2-40B4-BE49-F238E27FC236}">
                <a16:creationId xmlns:a16="http://schemas.microsoft.com/office/drawing/2014/main" id="{D5AC3274-2689-0C94-1362-F3BBB686528A}"/>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8">
            <a:extLst>
              <a:ext uri="{FF2B5EF4-FFF2-40B4-BE49-F238E27FC236}">
                <a16:creationId xmlns:a16="http://schemas.microsoft.com/office/drawing/2014/main" id="{869517AC-BB36-5759-EDD8-D9CD42277132}"/>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90590BAE-3E64-8C5D-BB4F-0195450CFB99}"/>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9">
            <a:extLst>
              <a:ext uri="{FF2B5EF4-FFF2-40B4-BE49-F238E27FC236}">
                <a16:creationId xmlns:a16="http://schemas.microsoft.com/office/drawing/2014/main" id="{2DFB22DC-25A7-AF10-391E-022D89DA8690}"/>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0">
            <a:extLst>
              <a:ext uri="{FF2B5EF4-FFF2-40B4-BE49-F238E27FC236}">
                <a16:creationId xmlns:a16="http://schemas.microsoft.com/office/drawing/2014/main" id="{5E38C1ED-927A-56E6-6B22-A89E3D9B5965}"/>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1">
            <a:extLst>
              <a:ext uri="{FF2B5EF4-FFF2-40B4-BE49-F238E27FC236}">
                <a16:creationId xmlns:a16="http://schemas.microsoft.com/office/drawing/2014/main" id="{E333F33D-461C-059C-F245-5BB41C0BF81B}"/>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2">
            <a:extLst>
              <a:ext uri="{FF2B5EF4-FFF2-40B4-BE49-F238E27FC236}">
                <a16:creationId xmlns:a16="http://schemas.microsoft.com/office/drawing/2014/main" id="{63C3E28A-08DA-E26A-30C2-24EC1FB0668A}"/>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1" name="Oval 13">
            <a:extLst>
              <a:ext uri="{FF2B5EF4-FFF2-40B4-BE49-F238E27FC236}">
                <a16:creationId xmlns:a16="http://schemas.microsoft.com/office/drawing/2014/main" id="{4D2E94B9-F8D5-12BC-FF69-06055804D5D8}"/>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AEC86251-2986-A3B1-1AF5-3F5F97EC80B0}"/>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3">
            <a:extLst>
              <a:ext uri="{FF2B5EF4-FFF2-40B4-BE49-F238E27FC236}">
                <a16:creationId xmlns:a16="http://schemas.microsoft.com/office/drawing/2014/main" id="{EBEF7092-2B68-2515-0C47-FCD33159D46B}"/>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2B2458CD-F485-62A5-920F-B651E9C9245E}"/>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0">
            <a:extLst>
              <a:ext uri="{FF2B5EF4-FFF2-40B4-BE49-F238E27FC236}">
                <a16:creationId xmlns:a16="http://schemas.microsoft.com/office/drawing/2014/main" id="{F1B2B294-EF58-905B-6ED1-9FF48F7388B1}"/>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1">
            <a:extLst>
              <a:ext uri="{FF2B5EF4-FFF2-40B4-BE49-F238E27FC236}">
                <a16:creationId xmlns:a16="http://schemas.microsoft.com/office/drawing/2014/main" id="{B626BCFD-4AF1-5E2C-46AC-986355E330B2}"/>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2">
            <a:extLst>
              <a:ext uri="{FF2B5EF4-FFF2-40B4-BE49-F238E27FC236}">
                <a16:creationId xmlns:a16="http://schemas.microsoft.com/office/drawing/2014/main" id="{A0BEF278-F959-0C45-6044-8BFEAB1A79E8}"/>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8" name="Oval 13">
            <a:extLst>
              <a:ext uri="{FF2B5EF4-FFF2-40B4-BE49-F238E27FC236}">
                <a16:creationId xmlns:a16="http://schemas.microsoft.com/office/drawing/2014/main" id="{9A5A0ED9-1E2C-A474-E1D1-55ED1BF716E9}"/>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72084263-5513-15FA-5B0E-844B2580274A}"/>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3">
            <a:extLst>
              <a:ext uri="{FF2B5EF4-FFF2-40B4-BE49-F238E27FC236}">
                <a16:creationId xmlns:a16="http://schemas.microsoft.com/office/drawing/2014/main" id="{EF441377-FFEF-2830-1275-752E3FF20521}"/>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9">
            <a:extLst>
              <a:ext uri="{FF2B5EF4-FFF2-40B4-BE49-F238E27FC236}">
                <a16:creationId xmlns:a16="http://schemas.microsoft.com/office/drawing/2014/main" id="{B21421F6-192C-B973-139F-64B3E50B06D1}"/>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0">
            <a:extLst>
              <a:ext uri="{FF2B5EF4-FFF2-40B4-BE49-F238E27FC236}">
                <a16:creationId xmlns:a16="http://schemas.microsoft.com/office/drawing/2014/main" id="{8BF0E35B-3A8B-D0E4-C145-64CF880D1F91}"/>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1">
            <a:extLst>
              <a:ext uri="{FF2B5EF4-FFF2-40B4-BE49-F238E27FC236}">
                <a16:creationId xmlns:a16="http://schemas.microsoft.com/office/drawing/2014/main" id="{BF3D2A27-F14F-6720-A981-F565BC0FF210}"/>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2">
            <a:extLst>
              <a:ext uri="{FF2B5EF4-FFF2-40B4-BE49-F238E27FC236}">
                <a16:creationId xmlns:a16="http://schemas.microsoft.com/office/drawing/2014/main" id="{AA7C03D6-4DA4-FA45-D54F-BAB191147C99}"/>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5" name="Oval 13">
            <a:extLst>
              <a:ext uri="{FF2B5EF4-FFF2-40B4-BE49-F238E27FC236}">
                <a16:creationId xmlns:a16="http://schemas.microsoft.com/office/drawing/2014/main" id="{FF1F691B-7B75-BB3C-31C2-F7500B679785}"/>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D6535AA1-C4CE-41DA-BD1F-B11FB2048801}"/>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3">
            <a:extLst>
              <a:ext uri="{FF2B5EF4-FFF2-40B4-BE49-F238E27FC236}">
                <a16:creationId xmlns:a16="http://schemas.microsoft.com/office/drawing/2014/main" id="{D03D3105-6F0C-8A71-E4ED-7711DA4A2E17}"/>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1">
            <a:extLst>
              <a:ext uri="{FF2B5EF4-FFF2-40B4-BE49-F238E27FC236}">
                <a16:creationId xmlns:a16="http://schemas.microsoft.com/office/drawing/2014/main" id="{FB2D4706-C7D7-180C-2A5E-676230541082}"/>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2">
            <a:extLst>
              <a:ext uri="{FF2B5EF4-FFF2-40B4-BE49-F238E27FC236}">
                <a16:creationId xmlns:a16="http://schemas.microsoft.com/office/drawing/2014/main" id="{CEF0848D-F670-D4D1-A5A6-0C4256A7D0A8}"/>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0" name="Oval 13">
            <a:extLst>
              <a:ext uri="{FF2B5EF4-FFF2-40B4-BE49-F238E27FC236}">
                <a16:creationId xmlns:a16="http://schemas.microsoft.com/office/drawing/2014/main" id="{00D5BF45-4743-9B6D-E5DE-7528B4374AD8}"/>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3">
            <a:extLst>
              <a:ext uri="{FF2B5EF4-FFF2-40B4-BE49-F238E27FC236}">
                <a16:creationId xmlns:a16="http://schemas.microsoft.com/office/drawing/2014/main" id="{091CC136-03AC-A2F0-138E-AB12DC6E4015}"/>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3">
            <a:extLst>
              <a:ext uri="{FF2B5EF4-FFF2-40B4-BE49-F238E27FC236}">
                <a16:creationId xmlns:a16="http://schemas.microsoft.com/office/drawing/2014/main" id="{EC12BC33-0C3F-55B0-A5E6-39781C017396}"/>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2">
            <a:extLst>
              <a:ext uri="{FF2B5EF4-FFF2-40B4-BE49-F238E27FC236}">
                <a16:creationId xmlns:a16="http://schemas.microsoft.com/office/drawing/2014/main" id="{D177EE07-6D9F-4656-5EF3-64A2FF5B783D}"/>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4" name="Oval 13">
            <a:extLst>
              <a:ext uri="{FF2B5EF4-FFF2-40B4-BE49-F238E27FC236}">
                <a16:creationId xmlns:a16="http://schemas.microsoft.com/office/drawing/2014/main" id="{DF22BE27-CB76-D067-A146-CCD1D580B22E}"/>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DC7993D7-D002-EDE6-9465-52A789DC8698}"/>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B37C73D0-C38A-963C-C554-461667647057}"/>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FCDBA03B-AB6B-E9EA-D5C4-4AA3FD84EB53}"/>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9451B794-BEF0-2DA4-0B53-E335893A0621}"/>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2A02D8EB-68A6-FD90-6DDF-BCCB39FA1A74}"/>
              </a:ext>
            </a:extLst>
          </p:cNvPr>
          <p:cNvSpPr>
            <a:spLocks/>
          </p:cNvSpPr>
          <p:nvPr/>
        </p:nvSpPr>
        <p:spPr>
          <a:xfrm>
            <a:off x="1184383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00E206C6-EB58-DB37-7F43-E9513A6599C8}"/>
              </a:ext>
            </a:extLst>
          </p:cNvPr>
          <p:cNvSpPr>
            <a:spLocks/>
          </p:cNvSpPr>
          <p:nvPr/>
        </p:nvSpPr>
        <p:spPr>
          <a:xfrm>
            <a:off x="11745438"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1586621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AI for diagnosing skin lesion</a:t>
            </a:r>
          </a:p>
        </p:txBody>
      </p:sp>
      <p:sp>
        <p:nvSpPr>
          <p:cNvPr id="231" name="TextBox 230">
            <a:extLst>
              <a:ext uri="{FF2B5EF4-FFF2-40B4-BE49-F238E27FC236}">
                <a16:creationId xmlns:a16="http://schemas.microsoft.com/office/drawing/2014/main" id="{85F5FC11-29EE-E997-3607-36AE9AB02294}"/>
              </a:ext>
            </a:extLst>
          </p:cNvPr>
          <p:cNvSpPr txBox="1"/>
          <p:nvPr/>
        </p:nvSpPr>
        <p:spPr>
          <a:xfrm>
            <a:off x="3896720" y="5738866"/>
            <a:ext cx="4756430" cy="307777"/>
          </a:xfrm>
          <a:prstGeom prst="rect">
            <a:avLst/>
          </a:prstGeom>
          <a:noFill/>
        </p:spPr>
        <p:txBody>
          <a:bodyPr wrap="none" rtlCol="0">
            <a:spAutoFit/>
          </a:bodyPr>
          <a:lstStyle/>
          <a:p>
            <a:r>
              <a:rPr lang="en-US" sz="1400" dirty="0">
                <a:latin typeface="Montserrat" pitchFamily="2" charset="0"/>
              </a:rPr>
              <a:t>Fig. 3: </a:t>
            </a:r>
            <a:r>
              <a:rPr lang="en-US" sz="1400" dirty="0" err="1">
                <a:latin typeface="Montserrat" pitchFamily="2" charset="0"/>
              </a:rPr>
              <a:t>Dermoscopic</a:t>
            </a:r>
            <a:r>
              <a:rPr lang="en-US" sz="1400" dirty="0">
                <a:latin typeface="Montserrat" pitchFamily="2" charset="0"/>
              </a:rPr>
              <a:t> and clinical skin  lesion images</a:t>
            </a:r>
            <a:r>
              <a:rPr lang="en-US" sz="1400" dirty="0">
                <a:solidFill>
                  <a:schemeClr val="accent6">
                    <a:lumMod val="50000"/>
                  </a:schemeClr>
                </a:solidFill>
                <a:latin typeface="Montserrat" pitchFamily="2" charset="0"/>
              </a:rPr>
              <a:t>.</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03976842-1F8B-451D-95F0-D763EE15A484}" type="datetime1">
              <a:rPr lang="en-US" smtClean="0"/>
              <a:t>16-May-23</a:t>
            </a:fld>
            <a:endParaRPr lang="en-US"/>
          </a:p>
        </p:txBody>
      </p:sp>
      <p:sp>
        <p:nvSpPr>
          <p:cNvPr id="240" name="Content Placeholder 2">
            <a:extLst>
              <a:ext uri="{FF2B5EF4-FFF2-40B4-BE49-F238E27FC236}">
                <a16:creationId xmlns:a16="http://schemas.microsoft.com/office/drawing/2014/main" id="{5ED975F7-0B3E-A4D3-A14E-2833621105D8}"/>
              </a:ext>
            </a:extLst>
          </p:cNvPr>
          <p:cNvSpPr>
            <a:spLocks noGrp="1"/>
          </p:cNvSpPr>
          <p:nvPr>
            <p:ph idx="1"/>
          </p:nvPr>
        </p:nvSpPr>
        <p:spPr>
          <a:xfrm>
            <a:off x="920591" y="1831307"/>
            <a:ext cx="10515600" cy="2314337"/>
          </a:xfrm>
        </p:spPr>
        <p:txBody>
          <a:bodyPr>
            <a:normAutofit/>
          </a:bodyPr>
          <a:lstStyle/>
          <a:p>
            <a:r>
              <a:rPr lang="en-US" sz="1800" dirty="0">
                <a:latin typeface="Montserrat" pitchFamily="2" charset="0"/>
              </a:rPr>
              <a:t>Deep learning competes on par with dermatologists</a:t>
            </a:r>
          </a:p>
          <a:p>
            <a:pPr lvl="1" algn="just"/>
            <a:r>
              <a:rPr lang="en-US" sz="1600" dirty="0">
                <a:latin typeface="Montserrat" pitchFamily="2" charset="0"/>
              </a:rPr>
              <a:t>Deep learning outperformed 136 of 157 dermatologists in a head-to-head </a:t>
            </a:r>
            <a:r>
              <a:rPr lang="en-US" sz="1600" dirty="0" err="1">
                <a:latin typeface="Montserrat" pitchFamily="2" charset="0"/>
              </a:rPr>
              <a:t>dermoscopic</a:t>
            </a:r>
            <a:r>
              <a:rPr lang="en-US" sz="1600" dirty="0">
                <a:latin typeface="Montserrat" pitchFamily="2" charset="0"/>
              </a:rPr>
              <a:t> melanoma image classification task [</a:t>
            </a:r>
            <a:r>
              <a:rPr lang="en-US" sz="1600" dirty="0">
                <a:latin typeface="Montserrat" pitchFamily="2" charset="0"/>
                <a:hlinkClick r:id="rId2" action="ppaction://hlinksldjump"/>
              </a:rPr>
              <a:t>1</a:t>
            </a:r>
            <a:r>
              <a:rPr lang="en-US" sz="1600" dirty="0">
                <a:latin typeface="Montserrat" pitchFamily="2" charset="0"/>
              </a:rPr>
              <a:t>].</a:t>
            </a:r>
          </a:p>
          <a:p>
            <a:pPr lvl="1" algn="just"/>
            <a:r>
              <a:rPr lang="en-US" sz="1600" dirty="0">
                <a:latin typeface="Montserrat" pitchFamily="2" charset="0"/>
              </a:rPr>
              <a:t>Systematic outperformance of 112 dermatologists in multiclass skin cancer image classification by convolutional neural networks [</a:t>
            </a:r>
            <a:r>
              <a:rPr lang="en-US" sz="1600" dirty="0">
                <a:latin typeface="Montserrat" pitchFamily="2" charset="0"/>
                <a:hlinkClick r:id="rId2" action="ppaction://hlinksldjump"/>
              </a:rPr>
              <a:t>2</a:t>
            </a:r>
            <a:r>
              <a:rPr lang="en-US" sz="1600" dirty="0">
                <a:latin typeface="Montserrat" pitchFamily="2" charset="0"/>
              </a:rPr>
              <a:t>].</a:t>
            </a:r>
          </a:p>
        </p:txBody>
      </p:sp>
      <p:sp>
        <p:nvSpPr>
          <p:cNvPr id="43" name="Footer Placeholder 42">
            <a:extLst>
              <a:ext uri="{FF2B5EF4-FFF2-40B4-BE49-F238E27FC236}">
                <a16:creationId xmlns:a16="http://schemas.microsoft.com/office/drawing/2014/main" id="{A62C7115-5EB2-6787-4114-307D487567E8}"/>
              </a:ext>
            </a:extLst>
          </p:cNvPr>
          <p:cNvSpPr>
            <a:spLocks noGrp="1"/>
          </p:cNvSpPr>
          <p:nvPr>
            <p:ph type="ftr" sz="quarter" idx="11"/>
          </p:nvPr>
        </p:nvSpPr>
        <p:spPr/>
        <p:txBody>
          <a:bodyPr/>
          <a:lstStyle/>
          <a:p>
            <a:r>
              <a:rPr lang="en-US" dirty="0"/>
              <a:t>Multimodal skin lesion classification with data scarcity problem</a:t>
            </a:r>
          </a:p>
        </p:txBody>
      </p:sp>
      <p:grpSp>
        <p:nvGrpSpPr>
          <p:cNvPr id="48" name="Group 47">
            <a:extLst>
              <a:ext uri="{FF2B5EF4-FFF2-40B4-BE49-F238E27FC236}">
                <a16:creationId xmlns:a16="http://schemas.microsoft.com/office/drawing/2014/main" id="{13D9DDE7-5312-FEC3-8AAD-1E7EC3F3F722}"/>
              </a:ext>
            </a:extLst>
          </p:cNvPr>
          <p:cNvGrpSpPr/>
          <p:nvPr/>
        </p:nvGrpSpPr>
        <p:grpSpPr>
          <a:xfrm>
            <a:off x="2730951" y="3776685"/>
            <a:ext cx="2014710" cy="1511031"/>
            <a:chOff x="1767595" y="3334953"/>
            <a:chExt cx="1533324" cy="1149992"/>
          </a:xfrm>
        </p:grpSpPr>
        <p:pic>
          <p:nvPicPr>
            <p:cNvPr id="45" name="Picture 44">
              <a:extLst>
                <a:ext uri="{FF2B5EF4-FFF2-40B4-BE49-F238E27FC236}">
                  <a16:creationId xmlns:a16="http://schemas.microsoft.com/office/drawing/2014/main" id="{B4C26475-1348-CB41-EAC2-B3F7D78D0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257" y="3907004"/>
              <a:ext cx="766662" cy="574996"/>
            </a:xfrm>
            <a:prstGeom prst="rect">
              <a:avLst/>
            </a:prstGeom>
          </p:spPr>
        </p:pic>
        <p:pic>
          <p:nvPicPr>
            <p:cNvPr id="46" name="Picture 45" descr="A picture containing ray, fish&#10;&#10;Description automatically generated">
              <a:extLst>
                <a:ext uri="{FF2B5EF4-FFF2-40B4-BE49-F238E27FC236}">
                  <a16:creationId xmlns:a16="http://schemas.microsoft.com/office/drawing/2014/main" id="{E0C8900F-3090-5563-6693-B19E22A82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595" y="3909949"/>
              <a:ext cx="766662" cy="574996"/>
            </a:xfrm>
            <a:prstGeom prst="rect">
              <a:avLst/>
            </a:prstGeom>
          </p:spPr>
        </p:pic>
        <p:pic>
          <p:nvPicPr>
            <p:cNvPr id="47" name="Picture 46" descr="A picture containing domestic cat&#10;&#10;Description automatically generated">
              <a:extLst>
                <a:ext uri="{FF2B5EF4-FFF2-40B4-BE49-F238E27FC236}">
                  <a16:creationId xmlns:a16="http://schemas.microsoft.com/office/drawing/2014/main" id="{C566D607-8505-CEAE-15E6-91E051561D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2966" y="3334953"/>
              <a:ext cx="766662" cy="574996"/>
            </a:xfrm>
            <a:prstGeom prst="rect">
              <a:avLst/>
            </a:prstGeom>
          </p:spPr>
        </p:pic>
      </p:grpSp>
      <p:sp>
        <p:nvSpPr>
          <p:cNvPr id="49" name="TextBox 48">
            <a:extLst>
              <a:ext uri="{FF2B5EF4-FFF2-40B4-BE49-F238E27FC236}">
                <a16:creationId xmlns:a16="http://schemas.microsoft.com/office/drawing/2014/main" id="{AB8A4D8D-B4DE-559E-352D-906C8DB5CCF5}"/>
              </a:ext>
            </a:extLst>
          </p:cNvPr>
          <p:cNvSpPr txBox="1"/>
          <p:nvPr/>
        </p:nvSpPr>
        <p:spPr>
          <a:xfrm>
            <a:off x="1041891" y="5295456"/>
            <a:ext cx="5870518" cy="307777"/>
          </a:xfrm>
          <a:prstGeom prst="rect">
            <a:avLst/>
          </a:prstGeom>
          <a:noFill/>
        </p:spPr>
        <p:txBody>
          <a:bodyPr wrap="none" rtlCol="0">
            <a:spAutoFit/>
          </a:bodyPr>
          <a:lstStyle/>
          <a:p>
            <a:r>
              <a:rPr lang="en-US" sz="1400" dirty="0">
                <a:latin typeface="Montserrat" pitchFamily="2" charset="0"/>
              </a:rPr>
              <a:t>(</a:t>
            </a:r>
            <a:r>
              <a:rPr lang="en-US" sz="1400" dirty="0" err="1">
                <a:latin typeface="Montserrat" pitchFamily="2" charset="0"/>
              </a:rPr>
              <a:t>i</a:t>
            </a:r>
            <a:r>
              <a:rPr lang="en-US" sz="1400" dirty="0">
                <a:latin typeface="Montserrat" pitchFamily="2" charset="0"/>
              </a:rPr>
              <a:t>) </a:t>
            </a:r>
            <a:r>
              <a:rPr lang="en-US" sz="1400" dirty="0" err="1">
                <a:latin typeface="Montserrat" pitchFamily="2" charset="0"/>
              </a:rPr>
              <a:t>Dermoscopic</a:t>
            </a:r>
            <a:r>
              <a:rPr lang="en-US" sz="1400" dirty="0">
                <a:latin typeface="Montserrat" pitchFamily="2" charset="0"/>
              </a:rPr>
              <a:t> skin cancer lesions from HAM10000 dataset </a:t>
            </a:r>
            <a:r>
              <a:rPr lang="en-US" sz="1400" dirty="0">
                <a:solidFill>
                  <a:schemeClr val="accent6">
                    <a:lumMod val="50000"/>
                  </a:schemeClr>
                </a:solidFill>
                <a:latin typeface="Montserrat" pitchFamily="2" charset="0"/>
              </a:rPr>
              <a:t>[</a:t>
            </a:r>
            <a:r>
              <a:rPr lang="en-US" sz="1400" dirty="0">
                <a:solidFill>
                  <a:schemeClr val="accent6">
                    <a:lumMod val="50000"/>
                  </a:schemeClr>
                </a:solidFill>
                <a:latin typeface="Montserrat" pitchFamily="2" charset="0"/>
                <a:hlinkClick r:id="rId2" action="ppaction://hlinksldjump"/>
              </a:rPr>
              <a:t>3</a:t>
            </a:r>
            <a:r>
              <a:rPr lang="en-US" sz="1400" dirty="0">
                <a:solidFill>
                  <a:schemeClr val="accent6">
                    <a:lumMod val="50000"/>
                  </a:schemeClr>
                </a:solidFill>
                <a:latin typeface="Montserrat" pitchFamily="2" charset="0"/>
              </a:rPr>
              <a:t>].</a:t>
            </a:r>
          </a:p>
        </p:txBody>
      </p:sp>
      <p:sp>
        <p:nvSpPr>
          <p:cNvPr id="50" name="TextBox 49">
            <a:extLst>
              <a:ext uri="{FF2B5EF4-FFF2-40B4-BE49-F238E27FC236}">
                <a16:creationId xmlns:a16="http://schemas.microsoft.com/office/drawing/2014/main" id="{AD71EF93-97BC-8F89-0F09-FA617CBA8A9E}"/>
              </a:ext>
            </a:extLst>
          </p:cNvPr>
          <p:cNvSpPr txBox="1"/>
          <p:nvPr/>
        </p:nvSpPr>
        <p:spPr>
          <a:xfrm>
            <a:off x="6775262" y="5295456"/>
            <a:ext cx="5073825" cy="307777"/>
          </a:xfrm>
          <a:prstGeom prst="rect">
            <a:avLst/>
          </a:prstGeom>
          <a:noFill/>
        </p:spPr>
        <p:txBody>
          <a:bodyPr wrap="none" rtlCol="0">
            <a:spAutoFit/>
          </a:bodyPr>
          <a:lstStyle/>
          <a:p>
            <a:r>
              <a:rPr lang="en-US" sz="1400" dirty="0">
                <a:latin typeface="Montserrat" pitchFamily="2" charset="0"/>
              </a:rPr>
              <a:t>(ii) Clinical dermatology images from Google Health</a:t>
            </a:r>
            <a:r>
              <a:rPr lang="en-US" sz="1400" dirty="0">
                <a:solidFill>
                  <a:schemeClr val="accent6">
                    <a:lumMod val="50000"/>
                  </a:schemeClr>
                </a:solidFill>
                <a:latin typeface="Montserrat" pitchFamily="2" charset="0"/>
              </a:rPr>
              <a:t>[</a:t>
            </a:r>
            <a:r>
              <a:rPr lang="en-US" sz="1400" dirty="0">
                <a:solidFill>
                  <a:schemeClr val="accent6">
                    <a:lumMod val="50000"/>
                  </a:schemeClr>
                </a:solidFill>
                <a:latin typeface="Montserrat" pitchFamily="2" charset="0"/>
                <a:hlinkClick r:id="rId2" action="ppaction://hlinksldjump"/>
              </a:rPr>
              <a:t>3</a:t>
            </a:r>
            <a:r>
              <a:rPr lang="en-US" sz="1400" dirty="0">
                <a:solidFill>
                  <a:schemeClr val="accent6">
                    <a:lumMod val="50000"/>
                  </a:schemeClr>
                </a:solidFill>
                <a:latin typeface="Montserrat" pitchFamily="2" charset="0"/>
              </a:rPr>
              <a:t>].</a:t>
            </a:r>
          </a:p>
        </p:txBody>
      </p:sp>
      <p:pic>
        <p:nvPicPr>
          <p:cNvPr id="51" name="Picture 50">
            <a:extLst>
              <a:ext uri="{FF2B5EF4-FFF2-40B4-BE49-F238E27FC236}">
                <a16:creationId xmlns:a16="http://schemas.microsoft.com/office/drawing/2014/main" id="{FE5C6B04-D78A-E0A3-F7BF-BB79D5DC4838}"/>
              </a:ext>
            </a:extLst>
          </p:cNvPr>
          <p:cNvPicPr>
            <a:picLocks noChangeAspect="1"/>
          </p:cNvPicPr>
          <p:nvPr/>
        </p:nvPicPr>
        <p:blipFill rotWithShape="1">
          <a:blip r:embed="rId6"/>
          <a:srcRect l="4046" t="3274" r="4314" b="2795"/>
          <a:stretch/>
        </p:blipFill>
        <p:spPr>
          <a:xfrm>
            <a:off x="8366844" y="3764393"/>
            <a:ext cx="1890659" cy="1519454"/>
          </a:xfrm>
          <a:prstGeom prst="rect">
            <a:avLst/>
          </a:prstGeom>
        </p:spPr>
      </p:pic>
      <p:sp>
        <p:nvSpPr>
          <p:cNvPr id="52" name="Rectangle: Rounded Corners 51">
            <a:extLst>
              <a:ext uri="{FF2B5EF4-FFF2-40B4-BE49-F238E27FC236}">
                <a16:creationId xmlns:a16="http://schemas.microsoft.com/office/drawing/2014/main" id="{99967DD8-B003-D144-656A-D661D8DAAEA8}"/>
              </a:ext>
            </a:extLst>
          </p:cNvPr>
          <p:cNvSpPr/>
          <p:nvPr/>
        </p:nvSpPr>
        <p:spPr>
          <a:xfrm>
            <a:off x="1041891" y="3666266"/>
            <a:ext cx="10788975" cy="2072600"/>
          </a:xfrm>
          <a:prstGeom prst="round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InSlideAnimateShapeb2db61b9-89ea-4d0f-a1d8-2dee3c991703">
            <a:extLst>
              <a:ext uri="{FF2B5EF4-FFF2-40B4-BE49-F238E27FC236}">
                <a16:creationId xmlns:a16="http://schemas.microsoft.com/office/drawing/2014/main" id="{E44A3D07-9B23-1D59-DCC1-6F4125EA8ECE}"/>
              </a:ext>
            </a:extLst>
          </p:cNvPr>
          <p:cNvSpPr/>
          <p:nvPr/>
        </p:nvSpPr>
        <p:spPr>
          <a:xfrm rot="8172122">
            <a:off x="2944475" y="3349659"/>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nSlideAnimateShape2268c395-db6b-418a-9fc6-3e082e8c1b4c">
            <a:extLst>
              <a:ext uri="{FF2B5EF4-FFF2-40B4-BE49-F238E27FC236}">
                <a16:creationId xmlns:a16="http://schemas.microsoft.com/office/drawing/2014/main" id="{F0179436-D964-5222-8521-DA552877DC34}"/>
              </a:ext>
            </a:extLst>
          </p:cNvPr>
          <p:cNvSpPr/>
          <p:nvPr/>
        </p:nvSpPr>
        <p:spPr>
          <a:xfrm rot="8172122">
            <a:off x="8094189" y="3343308"/>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ptLabsAgenda_&amp;^@BeamShapeBackground_&amp;^@2023041414552447170">
            <a:extLst>
              <a:ext uri="{FF2B5EF4-FFF2-40B4-BE49-F238E27FC236}">
                <a16:creationId xmlns:a16="http://schemas.microsoft.com/office/drawing/2014/main" id="{B63B9008-111C-85E0-32FC-C0947DFC30C3}"/>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 name="Slide Number Placeholder 4">
            <a:extLst>
              <a:ext uri="{FF2B5EF4-FFF2-40B4-BE49-F238E27FC236}">
                <a16:creationId xmlns:a16="http://schemas.microsoft.com/office/drawing/2014/main" id="{A48A8605-408B-BC48-314F-D9EDA2425342}"/>
              </a:ext>
            </a:extLst>
          </p:cNvPr>
          <p:cNvSpPr>
            <a:spLocks noGrp="1"/>
          </p:cNvSpPr>
          <p:nvPr>
            <p:ph type="sldNum" sz="quarter" idx="12"/>
          </p:nvPr>
        </p:nvSpPr>
        <p:spPr/>
        <p:txBody>
          <a:bodyPr/>
          <a:lstStyle/>
          <a:p>
            <a:fld id="{6DCCA1CE-54D3-4B1F-BAFE-BDD10B4D91A3}" type="slidenum">
              <a:rPr lang="en-US" smtClean="0"/>
              <a:pPr/>
              <a:t>5</a:t>
            </a:fld>
            <a:r>
              <a:rPr lang="en-US"/>
              <a:t>/52</a:t>
            </a:r>
            <a:endParaRPr lang="en-US" dirty="0"/>
          </a:p>
        </p:txBody>
      </p:sp>
      <p:sp>
        <p:nvSpPr>
          <p:cNvPr id="6" name="PptLabsAgenda_&amp;^@BeamShapeText_&amp;^@Introduction_2">
            <a:extLst>
              <a:ext uri="{FF2B5EF4-FFF2-40B4-BE49-F238E27FC236}">
                <a16:creationId xmlns:a16="http://schemas.microsoft.com/office/drawing/2014/main" id="{4DD14F80-7839-CEBB-B790-047D6BB0D0D3}"/>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1"/>
                </a:solidFill>
              </a:rPr>
              <a:t>Context</a:t>
            </a:r>
          </a:p>
        </p:txBody>
      </p:sp>
      <p:sp>
        <p:nvSpPr>
          <p:cNvPr id="7" name="PptLabsAgenda_&amp;^@BeamShapeText_&amp;^@Introduction_2">
            <a:extLst>
              <a:ext uri="{FF2B5EF4-FFF2-40B4-BE49-F238E27FC236}">
                <a16:creationId xmlns:a16="http://schemas.microsoft.com/office/drawing/2014/main" id="{98695CF9-7E5F-D9E0-4DDB-235A42418F9F}"/>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8" name="PptLabsAgenda_&amp;^@BeamShapeText_&amp;^@Introduction_2">
            <a:extLst>
              <a:ext uri="{FF2B5EF4-FFF2-40B4-BE49-F238E27FC236}">
                <a16:creationId xmlns:a16="http://schemas.microsoft.com/office/drawing/2014/main" id="{D5758F94-7752-DE10-1A80-C13AED4E8DF8}"/>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9" name="PptLabsAgenda_&amp;^@BeamShapeText_&amp;^@Introduction_2">
            <a:extLst>
              <a:ext uri="{FF2B5EF4-FFF2-40B4-BE49-F238E27FC236}">
                <a16:creationId xmlns:a16="http://schemas.microsoft.com/office/drawing/2014/main" id="{4E6DF749-E413-DC28-7808-6DF8789BC75F}"/>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0" name="Oval 4">
            <a:extLst>
              <a:ext uri="{FF2B5EF4-FFF2-40B4-BE49-F238E27FC236}">
                <a16:creationId xmlns:a16="http://schemas.microsoft.com/office/drawing/2014/main" id="{0FB15A1D-DA59-8896-4902-F570A71C3C5D}"/>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2" name="Oval 6">
            <a:extLst>
              <a:ext uri="{FF2B5EF4-FFF2-40B4-BE49-F238E27FC236}">
                <a16:creationId xmlns:a16="http://schemas.microsoft.com/office/drawing/2014/main" id="{D36357C6-2349-5672-5BF0-6C73DEE24FF5}"/>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3" name="Oval 7">
            <a:extLst>
              <a:ext uri="{FF2B5EF4-FFF2-40B4-BE49-F238E27FC236}">
                <a16:creationId xmlns:a16="http://schemas.microsoft.com/office/drawing/2014/main" id="{D03DE99D-E0F8-4307-D5E8-E1458EDE1BF8}"/>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8">
            <a:extLst>
              <a:ext uri="{FF2B5EF4-FFF2-40B4-BE49-F238E27FC236}">
                <a16:creationId xmlns:a16="http://schemas.microsoft.com/office/drawing/2014/main" id="{5E3BD0FC-F7EA-AFA2-514D-D39D1F11203D}"/>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5" name="Oval 9">
            <a:extLst>
              <a:ext uri="{FF2B5EF4-FFF2-40B4-BE49-F238E27FC236}">
                <a16:creationId xmlns:a16="http://schemas.microsoft.com/office/drawing/2014/main" id="{C53E4A6C-D273-9BB5-800D-FF562E7D12D9}"/>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10">
            <a:extLst>
              <a:ext uri="{FF2B5EF4-FFF2-40B4-BE49-F238E27FC236}">
                <a16:creationId xmlns:a16="http://schemas.microsoft.com/office/drawing/2014/main" id="{FAE48331-30CE-6BA9-99D7-E6DB2132B4E6}"/>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4">
            <a:extLst>
              <a:ext uri="{FF2B5EF4-FFF2-40B4-BE49-F238E27FC236}">
                <a16:creationId xmlns:a16="http://schemas.microsoft.com/office/drawing/2014/main" id="{4EAA7153-80B4-B065-C8A2-52918FBA17C8}"/>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5">
            <a:extLst>
              <a:ext uri="{FF2B5EF4-FFF2-40B4-BE49-F238E27FC236}">
                <a16:creationId xmlns:a16="http://schemas.microsoft.com/office/drawing/2014/main" id="{EBD92EF0-EBE7-7919-0DFF-CB177202E0C9}"/>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6">
            <a:extLst>
              <a:ext uri="{FF2B5EF4-FFF2-40B4-BE49-F238E27FC236}">
                <a16:creationId xmlns:a16="http://schemas.microsoft.com/office/drawing/2014/main" id="{9A42C342-40B2-6CD8-062E-07E5BA7520F3}"/>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7">
            <a:extLst>
              <a:ext uri="{FF2B5EF4-FFF2-40B4-BE49-F238E27FC236}">
                <a16:creationId xmlns:a16="http://schemas.microsoft.com/office/drawing/2014/main" id="{097D6FC9-C66F-E02A-CC1A-1A270EFDD12F}"/>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8">
            <a:extLst>
              <a:ext uri="{FF2B5EF4-FFF2-40B4-BE49-F238E27FC236}">
                <a16:creationId xmlns:a16="http://schemas.microsoft.com/office/drawing/2014/main" id="{50E5C79E-6B22-091A-DFAF-87484004075C}"/>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9">
            <a:extLst>
              <a:ext uri="{FF2B5EF4-FFF2-40B4-BE49-F238E27FC236}">
                <a16:creationId xmlns:a16="http://schemas.microsoft.com/office/drawing/2014/main" id="{DD6438A9-B350-3383-7380-C405E257B41A}"/>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9">
            <a:extLst>
              <a:ext uri="{FF2B5EF4-FFF2-40B4-BE49-F238E27FC236}">
                <a16:creationId xmlns:a16="http://schemas.microsoft.com/office/drawing/2014/main" id="{5530C97E-9B3D-3EFA-327C-D8CDC57E1565}"/>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10">
            <a:extLst>
              <a:ext uri="{FF2B5EF4-FFF2-40B4-BE49-F238E27FC236}">
                <a16:creationId xmlns:a16="http://schemas.microsoft.com/office/drawing/2014/main" id="{90EED0F8-C583-012F-ABAE-0484AE979700}"/>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11">
            <a:extLst>
              <a:ext uri="{FF2B5EF4-FFF2-40B4-BE49-F238E27FC236}">
                <a16:creationId xmlns:a16="http://schemas.microsoft.com/office/drawing/2014/main" id="{70A8FC3E-A67D-B004-7A5D-DDEBDB9AEBF1}"/>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2">
            <a:extLst>
              <a:ext uri="{FF2B5EF4-FFF2-40B4-BE49-F238E27FC236}">
                <a16:creationId xmlns:a16="http://schemas.microsoft.com/office/drawing/2014/main" id="{82A329FA-9302-4629-618D-6563E8D15ED5}"/>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7" name="Oval 13">
            <a:extLst>
              <a:ext uri="{FF2B5EF4-FFF2-40B4-BE49-F238E27FC236}">
                <a16:creationId xmlns:a16="http://schemas.microsoft.com/office/drawing/2014/main" id="{51C14A8B-FC2C-B94E-4EAE-EA3447357E97}"/>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3">
            <a:extLst>
              <a:ext uri="{FF2B5EF4-FFF2-40B4-BE49-F238E27FC236}">
                <a16:creationId xmlns:a16="http://schemas.microsoft.com/office/drawing/2014/main" id="{3D30017B-D24D-B1F2-68EB-3F3F492E4850}"/>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3">
            <a:extLst>
              <a:ext uri="{FF2B5EF4-FFF2-40B4-BE49-F238E27FC236}">
                <a16:creationId xmlns:a16="http://schemas.microsoft.com/office/drawing/2014/main" id="{D0AB6249-B910-4EF0-2C3E-624E08B695BA}"/>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9">
            <a:extLst>
              <a:ext uri="{FF2B5EF4-FFF2-40B4-BE49-F238E27FC236}">
                <a16:creationId xmlns:a16="http://schemas.microsoft.com/office/drawing/2014/main" id="{1589547B-6EBD-6DD9-0028-8FF234CE5510}"/>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0">
            <a:extLst>
              <a:ext uri="{FF2B5EF4-FFF2-40B4-BE49-F238E27FC236}">
                <a16:creationId xmlns:a16="http://schemas.microsoft.com/office/drawing/2014/main" id="{4B0F8CC0-B775-CFD8-BF20-F43DF1339098}"/>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1">
            <a:extLst>
              <a:ext uri="{FF2B5EF4-FFF2-40B4-BE49-F238E27FC236}">
                <a16:creationId xmlns:a16="http://schemas.microsoft.com/office/drawing/2014/main" id="{C8833778-B3A6-F08A-8612-2064FC1D823F}"/>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2">
            <a:extLst>
              <a:ext uri="{FF2B5EF4-FFF2-40B4-BE49-F238E27FC236}">
                <a16:creationId xmlns:a16="http://schemas.microsoft.com/office/drawing/2014/main" id="{B7CFA2F2-41BF-B608-C4DA-1B9CE5E63D2B}"/>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4" name="Oval 13">
            <a:extLst>
              <a:ext uri="{FF2B5EF4-FFF2-40B4-BE49-F238E27FC236}">
                <a16:creationId xmlns:a16="http://schemas.microsoft.com/office/drawing/2014/main" id="{9C59C3FF-A850-4043-0628-013C86453658}"/>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3">
            <a:extLst>
              <a:ext uri="{FF2B5EF4-FFF2-40B4-BE49-F238E27FC236}">
                <a16:creationId xmlns:a16="http://schemas.microsoft.com/office/drawing/2014/main" id="{0B74CC50-5ED6-21D9-F74D-264F8B98EAB4}"/>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3">
            <a:extLst>
              <a:ext uri="{FF2B5EF4-FFF2-40B4-BE49-F238E27FC236}">
                <a16:creationId xmlns:a16="http://schemas.microsoft.com/office/drawing/2014/main" id="{B8CAD5EB-DAD3-30AC-5EFC-04907F71484E}"/>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9">
            <a:extLst>
              <a:ext uri="{FF2B5EF4-FFF2-40B4-BE49-F238E27FC236}">
                <a16:creationId xmlns:a16="http://schemas.microsoft.com/office/drawing/2014/main" id="{DD99DB46-CA8E-9F9F-96DA-CA7B9187D38F}"/>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0">
            <a:extLst>
              <a:ext uri="{FF2B5EF4-FFF2-40B4-BE49-F238E27FC236}">
                <a16:creationId xmlns:a16="http://schemas.microsoft.com/office/drawing/2014/main" id="{AE0E721A-5A4E-1D8B-3132-1DDA2D46FE53}"/>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1">
            <a:extLst>
              <a:ext uri="{FF2B5EF4-FFF2-40B4-BE49-F238E27FC236}">
                <a16:creationId xmlns:a16="http://schemas.microsoft.com/office/drawing/2014/main" id="{592229E6-348E-2B6B-947B-22C8673D4BED}"/>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2">
            <a:extLst>
              <a:ext uri="{FF2B5EF4-FFF2-40B4-BE49-F238E27FC236}">
                <a16:creationId xmlns:a16="http://schemas.microsoft.com/office/drawing/2014/main" id="{DAE8ED93-D053-1E13-7E8B-E8D3320B740B}"/>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1" name="Oval 13">
            <a:extLst>
              <a:ext uri="{FF2B5EF4-FFF2-40B4-BE49-F238E27FC236}">
                <a16:creationId xmlns:a16="http://schemas.microsoft.com/office/drawing/2014/main" id="{86D752D0-3F28-83EF-A23A-F0DD3731DD6A}"/>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3">
            <a:extLst>
              <a:ext uri="{FF2B5EF4-FFF2-40B4-BE49-F238E27FC236}">
                <a16:creationId xmlns:a16="http://schemas.microsoft.com/office/drawing/2014/main" id="{DC1FDAC0-CF7F-9A19-460F-6E1D93F005EB}"/>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3">
            <a:extLst>
              <a:ext uri="{FF2B5EF4-FFF2-40B4-BE49-F238E27FC236}">
                <a16:creationId xmlns:a16="http://schemas.microsoft.com/office/drawing/2014/main" id="{F9172BDA-E6AA-6BDE-F6FD-1BE28EE3742F}"/>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1">
            <a:extLst>
              <a:ext uri="{FF2B5EF4-FFF2-40B4-BE49-F238E27FC236}">
                <a16:creationId xmlns:a16="http://schemas.microsoft.com/office/drawing/2014/main" id="{2FB35CC0-1297-99ED-FD66-3D5E35351498}"/>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2">
            <a:extLst>
              <a:ext uri="{FF2B5EF4-FFF2-40B4-BE49-F238E27FC236}">
                <a16:creationId xmlns:a16="http://schemas.microsoft.com/office/drawing/2014/main" id="{C3B76B0E-71FF-E957-4714-07DBFF802DF7}"/>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7" name="Oval 13">
            <a:extLst>
              <a:ext uri="{FF2B5EF4-FFF2-40B4-BE49-F238E27FC236}">
                <a16:creationId xmlns:a16="http://schemas.microsoft.com/office/drawing/2014/main" id="{5768BED7-A971-F349-EC2C-401301FAE154}"/>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0710C316-1859-9344-66B4-680BBDE6DA0E}"/>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9" name="Oval 13">
            <a:extLst>
              <a:ext uri="{FF2B5EF4-FFF2-40B4-BE49-F238E27FC236}">
                <a16:creationId xmlns:a16="http://schemas.microsoft.com/office/drawing/2014/main" id="{39D8888C-D25D-A637-A967-6B8E40D776A6}"/>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2">
            <a:extLst>
              <a:ext uri="{FF2B5EF4-FFF2-40B4-BE49-F238E27FC236}">
                <a16:creationId xmlns:a16="http://schemas.microsoft.com/office/drawing/2014/main" id="{0C75AE38-9F2E-1192-E4EA-908843619E4D}"/>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61" name="Oval 13">
            <a:extLst>
              <a:ext uri="{FF2B5EF4-FFF2-40B4-BE49-F238E27FC236}">
                <a16:creationId xmlns:a16="http://schemas.microsoft.com/office/drawing/2014/main" id="{C21FC984-4A52-834D-42BC-D718FC1512B0}"/>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13">
            <a:extLst>
              <a:ext uri="{FF2B5EF4-FFF2-40B4-BE49-F238E27FC236}">
                <a16:creationId xmlns:a16="http://schemas.microsoft.com/office/drawing/2014/main" id="{FD16150E-1B32-48F9-800F-50A5A40D65C0}"/>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3">
            <a:extLst>
              <a:ext uri="{FF2B5EF4-FFF2-40B4-BE49-F238E27FC236}">
                <a16:creationId xmlns:a16="http://schemas.microsoft.com/office/drawing/2014/main" id="{843EDBFA-A379-8B0B-DCDA-A2133B2567DC}"/>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2" name="Oval 13">
            <a:extLst>
              <a:ext uri="{FF2B5EF4-FFF2-40B4-BE49-F238E27FC236}">
                <a16:creationId xmlns:a16="http://schemas.microsoft.com/office/drawing/2014/main" id="{58786745-E748-F10E-B9F4-C0CF197C1421}"/>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3" name="Oval 13">
            <a:extLst>
              <a:ext uri="{FF2B5EF4-FFF2-40B4-BE49-F238E27FC236}">
                <a16:creationId xmlns:a16="http://schemas.microsoft.com/office/drawing/2014/main" id="{A5637EF9-0330-ECC6-DBED-219CA089486D}"/>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4" name="Oval 13">
            <a:extLst>
              <a:ext uri="{FF2B5EF4-FFF2-40B4-BE49-F238E27FC236}">
                <a16:creationId xmlns:a16="http://schemas.microsoft.com/office/drawing/2014/main" id="{955DCF4A-F3FF-0F76-2706-0672ED0579C7}"/>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1" name="Oval 5">
            <a:extLst>
              <a:ext uri="{FF2B5EF4-FFF2-40B4-BE49-F238E27FC236}">
                <a16:creationId xmlns:a16="http://schemas.microsoft.com/office/drawing/2014/main" id="{3F609A04-2E9F-BE31-6456-D6C64A02F05A}"/>
              </a:ext>
            </a:extLst>
          </p:cNvPr>
          <p:cNvSpPr>
            <a:spLocks/>
          </p:cNvSpPr>
          <p:nvPr/>
        </p:nvSpPr>
        <p:spPr>
          <a:xfrm>
            <a:off x="495756"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Tree>
    <p:extLst>
      <p:ext uri="{BB962C8B-B14F-4D97-AF65-F5344CB8AC3E}">
        <p14:creationId xmlns:p14="http://schemas.microsoft.com/office/powerpoint/2010/main" val="1363185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0 0 C 0.2111924 -0.0004630477 0.2111924 -0.0004630477 0.4223847 -0.0009260955 E" pathEditMode="relative" ptsTypes="">
                                      <p:cBhvr>
                                        <p:cTn id="11" dur="500" fill="hold"/>
                                        <p:tgtEl>
                                          <p:spTgt spid="53"/>
                                        </p:tgtEl>
                                        <p:attrNameLst>
                                          <p:attrName>ppt_x</p:attrName>
                                          <p:attrName>ppt_y</p:attrName>
                                        </p:attrNameLst>
                                      </p:cBhvr>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53"/>
                                        </p:tgtEl>
                                      </p:cBhvr>
                                    </p:animEffect>
                                    <p:set>
                                      <p:cBhvr>
                                        <p:cTn id="17"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3" grpId="2" animBg="1"/>
      <p:bldP spid="5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Publications</a:t>
            </a:r>
            <a:endParaRPr lang="en-US" sz="2000" dirty="0">
              <a:solidFill>
                <a:schemeClr val="bg1"/>
              </a:solidFill>
            </a:endParaRP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73E72FBD-7CE4-46FC-8DCD-9B87E2F86B74}" type="datetime1">
              <a:rPr lang="en-US" smtClean="0"/>
              <a:t>16-May-23</a:t>
            </a:fld>
            <a:endParaRPr lang="en-US" dirty="0"/>
          </a:p>
        </p:txBody>
      </p:sp>
      <p:sp>
        <p:nvSpPr>
          <p:cNvPr id="3" name="HighlightTextShape202304271908585581">
            <a:extLst>
              <a:ext uri="{FF2B5EF4-FFF2-40B4-BE49-F238E27FC236}">
                <a16:creationId xmlns:a16="http://schemas.microsoft.com/office/drawing/2014/main" id="{F2D2AC39-AD8C-4EF1-B102-1955CA84E74E}"/>
              </a:ext>
            </a:extLst>
          </p:cNvPr>
          <p:cNvSpPr>
            <a:spLocks noGrp="1"/>
          </p:cNvSpPr>
          <p:nvPr>
            <p:ph idx="1"/>
          </p:nvPr>
        </p:nvSpPr>
        <p:spPr>
          <a:xfrm>
            <a:off x="838200" y="1620168"/>
            <a:ext cx="10515600" cy="4918749"/>
          </a:xfrm>
        </p:spPr>
        <p:txBody>
          <a:bodyPr>
            <a:noAutofit/>
          </a:bodyPr>
          <a:lstStyle/>
          <a:p>
            <a:pPr algn="just"/>
            <a:r>
              <a:rPr lang="fr-FR" sz="1400" dirty="0">
                <a:latin typeface="Montserrat" pitchFamily="2" charset="0"/>
              </a:rPr>
              <a:t>S. I. </a:t>
            </a:r>
            <a:r>
              <a:rPr lang="fr-FR" sz="1400" dirty="0" err="1">
                <a:latin typeface="Montserrat" pitchFamily="2" charset="0"/>
              </a:rPr>
              <a:t>Hossain</a:t>
            </a:r>
            <a:r>
              <a:rPr lang="fr-FR" sz="1400" dirty="0">
                <a:latin typeface="Montserrat" pitchFamily="2" charset="0"/>
              </a:rPr>
              <a:t>, J. de </a:t>
            </a:r>
            <a:r>
              <a:rPr lang="fr-FR" sz="1400" dirty="0" err="1">
                <a:latin typeface="Montserrat" pitchFamily="2" charset="0"/>
              </a:rPr>
              <a:t>Goër</a:t>
            </a:r>
            <a:r>
              <a:rPr lang="fr-FR" sz="1400" dirty="0">
                <a:latin typeface="Montserrat" pitchFamily="2" charset="0"/>
              </a:rPr>
              <a:t> de Herve, M. S. Hassan, D. Martineau, E. </a:t>
            </a:r>
            <a:r>
              <a:rPr lang="fr-FR" sz="1400" dirty="0" err="1">
                <a:latin typeface="Montserrat" pitchFamily="2" charset="0"/>
              </a:rPr>
              <a:t>Petrosyan</a:t>
            </a:r>
            <a:r>
              <a:rPr lang="fr-FR" sz="1400" dirty="0">
                <a:latin typeface="Montserrat" pitchFamily="2" charset="0"/>
              </a:rPr>
              <a:t>, V. Corbin, J. </a:t>
            </a:r>
            <a:r>
              <a:rPr lang="fr-FR" sz="1400" dirty="0" err="1">
                <a:latin typeface="Montserrat" pitchFamily="2" charset="0"/>
              </a:rPr>
              <a:t>Beytout</a:t>
            </a:r>
            <a:r>
              <a:rPr lang="fr-FR" sz="1400" dirty="0">
                <a:latin typeface="Montserrat" pitchFamily="2" charset="0"/>
              </a:rPr>
              <a:t>, I. </a:t>
            </a:r>
            <a:r>
              <a:rPr lang="fr-FR" sz="1400" dirty="0" err="1">
                <a:latin typeface="Montserrat" pitchFamily="2" charset="0"/>
              </a:rPr>
              <a:t>Lebert</a:t>
            </a:r>
            <a:r>
              <a:rPr lang="fr-FR" sz="1400" dirty="0">
                <a:latin typeface="Montserrat" pitchFamily="2" charset="0"/>
              </a:rPr>
              <a:t>, J. Durand, I. </a:t>
            </a:r>
            <a:r>
              <a:rPr lang="fr-FR" sz="1400" dirty="0" err="1">
                <a:latin typeface="Montserrat" pitchFamily="2" charset="0"/>
              </a:rPr>
              <a:t>Carravieri</a:t>
            </a:r>
            <a:r>
              <a:rPr lang="fr-FR" sz="1400" dirty="0">
                <a:latin typeface="Montserrat" pitchFamily="2" charset="0"/>
              </a:rPr>
              <a:t>, A. Brun-Jacob, P. Frey-</a:t>
            </a:r>
            <a:r>
              <a:rPr lang="fr-FR" sz="1400" dirty="0" err="1">
                <a:latin typeface="Montserrat" pitchFamily="2" charset="0"/>
              </a:rPr>
              <a:t>Klett</a:t>
            </a:r>
            <a:r>
              <a:rPr lang="fr-FR" sz="1400" dirty="0">
                <a:latin typeface="Montserrat" pitchFamily="2" charset="0"/>
              </a:rPr>
              <a:t>, E. Baux, C. Cazorla, C. </a:t>
            </a:r>
            <a:r>
              <a:rPr lang="fr-FR" sz="1400" dirty="0" err="1">
                <a:latin typeface="Montserrat" pitchFamily="2" charset="0"/>
              </a:rPr>
              <a:t>Eldin</a:t>
            </a:r>
            <a:r>
              <a:rPr lang="fr-FR" sz="1400" dirty="0">
                <a:latin typeface="Montserrat" pitchFamily="2" charset="0"/>
              </a:rPr>
              <a:t>, Y. </a:t>
            </a:r>
            <a:r>
              <a:rPr lang="fr-FR" sz="1400" dirty="0" err="1">
                <a:latin typeface="Montserrat" pitchFamily="2" charset="0"/>
              </a:rPr>
              <a:t>Hansmann</a:t>
            </a:r>
            <a:r>
              <a:rPr lang="fr-FR" sz="1400" dirty="0">
                <a:latin typeface="Montserrat" pitchFamily="2" charset="0"/>
              </a:rPr>
              <a:t>, S. </a:t>
            </a:r>
            <a:r>
              <a:rPr lang="fr-FR" sz="1400" dirty="0" err="1">
                <a:latin typeface="Montserrat" pitchFamily="2" charset="0"/>
              </a:rPr>
              <a:t>Patrat</a:t>
            </a:r>
            <a:r>
              <a:rPr lang="fr-FR" sz="1400" dirty="0">
                <a:latin typeface="Montserrat" pitchFamily="2" charset="0"/>
              </a:rPr>
              <a:t>-Delon, T. </a:t>
            </a:r>
            <a:r>
              <a:rPr lang="fr-FR" sz="1400" dirty="0" err="1">
                <a:latin typeface="Montserrat" pitchFamily="2" charset="0"/>
              </a:rPr>
              <a:t>Prazuck</a:t>
            </a:r>
            <a:r>
              <a:rPr lang="fr-FR" sz="1400" dirty="0">
                <a:latin typeface="Montserrat" pitchFamily="2" charset="0"/>
              </a:rPr>
              <a:t>, A. </a:t>
            </a:r>
            <a:r>
              <a:rPr lang="fr-FR" sz="1400" dirty="0" err="1">
                <a:latin typeface="Montserrat" pitchFamily="2" charset="0"/>
              </a:rPr>
              <a:t>Raffetin</a:t>
            </a:r>
            <a:r>
              <a:rPr lang="fr-FR" sz="1400" dirty="0">
                <a:latin typeface="Montserrat" pitchFamily="2" charset="0"/>
              </a:rPr>
              <a:t>, P. </a:t>
            </a:r>
            <a:r>
              <a:rPr lang="fr-FR" sz="1400" dirty="0" err="1">
                <a:latin typeface="Montserrat" pitchFamily="2" charset="0"/>
              </a:rPr>
              <a:t>Tattevin</a:t>
            </a:r>
            <a:r>
              <a:rPr lang="fr-FR" sz="1400" dirty="0">
                <a:latin typeface="Montserrat" pitchFamily="2" charset="0"/>
              </a:rPr>
              <a:t>, G. </a:t>
            </a:r>
            <a:r>
              <a:rPr lang="fr-FR" sz="1400" dirty="0" err="1">
                <a:latin typeface="Montserrat" pitchFamily="2" charset="0"/>
              </a:rPr>
              <a:t>Vourc’h</a:t>
            </a:r>
            <a:r>
              <a:rPr lang="fr-FR" sz="1400" dirty="0">
                <a:latin typeface="Montserrat" pitchFamily="2" charset="0"/>
              </a:rPr>
              <a:t>, O. </a:t>
            </a:r>
            <a:r>
              <a:rPr lang="fr-FR" sz="1400" dirty="0" err="1">
                <a:latin typeface="Montserrat" pitchFamily="2" charset="0"/>
              </a:rPr>
              <a:t>Lesens</a:t>
            </a:r>
            <a:r>
              <a:rPr lang="fr-FR" sz="1400" dirty="0">
                <a:latin typeface="Montserrat" pitchFamily="2" charset="0"/>
              </a:rPr>
              <a:t>, and E. </a:t>
            </a:r>
            <a:r>
              <a:rPr lang="fr-FR" sz="1400" dirty="0" err="1">
                <a:latin typeface="Montserrat" pitchFamily="2" charset="0"/>
              </a:rPr>
              <a:t>Mephu</a:t>
            </a:r>
            <a:r>
              <a:rPr lang="fr-FR" sz="1400" dirty="0">
                <a:latin typeface="Montserrat" pitchFamily="2" charset="0"/>
              </a:rPr>
              <a:t> </a:t>
            </a:r>
            <a:r>
              <a:rPr lang="fr-FR" sz="1400" dirty="0" err="1">
                <a:latin typeface="Montserrat" pitchFamily="2" charset="0"/>
              </a:rPr>
              <a:t>Nguifo</a:t>
            </a:r>
            <a:r>
              <a:rPr lang="fr-FR" sz="1400" dirty="0">
                <a:latin typeface="Montserrat" pitchFamily="2" charset="0"/>
              </a:rPr>
              <a:t>(2022). </a:t>
            </a:r>
            <a:r>
              <a:rPr lang="fr-FR" sz="1400" dirty="0" err="1">
                <a:latin typeface="Montserrat" pitchFamily="2" charset="0"/>
              </a:rPr>
              <a:t>Exploring</a:t>
            </a:r>
            <a:r>
              <a:rPr lang="fr-FR" sz="1400" dirty="0">
                <a:latin typeface="Montserrat" pitchFamily="2" charset="0"/>
              </a:rPr>
              <a:t> </a:t>
            </a:r>
            <a:r>
              <a:rPr lang="fr-FR" sz="1400" dirty="0" err="1">
                <a:latin typeface="Montserrat" pitchFamily="2" charset="0"/>
              </a:rPr>
              <a:t>convolutional</a:t>
            </a:r>
            <a:r>
              <a:rPr lang="fr-FR" sz="1400" dirty="0">
                <a:latin typeface="Montserrat" pitchFamily="2" charset="0"/>
              </a:rPr>
              <a:t> neural networks </a:t>
            </a:r>
            <a:r>
              <a:rPr lang="fr-FR" sz="1400" dirty="0" err="1">
                <a:latin typeface="Montserrat" pitchFamily="2" charset="0"/>
              </a:rPr>
              <a:t>with</a:t>
            </a:r>
            <a:r>
              <a:rPr lang="fr-FR" sz="1400" dirty="0">
                <a:latin typeface="Montserrat" pitchFamily="2" charset="0"/>
              </a:rPr>
              <a:t> </a:t>
            </a:r>
            <a:r>
              <a:rPr lang="fr-FR" sz="1400" dirty="0" err="1">
                <a:latin typeface="Montserrat" pitchFamily="2" charset="0"/>
              </a:rPr>
              <a:t>transfer</a:t>
            </a:r>
            <a:r>
              <a:rPr lang="fr-FR" sz="1400" dirty="0">
                <a:latin typeface="Montserrat" pitchFamily="2" charset="0"/>
              </a:rPr>
              <a:t> </a:t>
            </a:r>
            <a:r>
              <a:rPr lang="fr-FR" sz="1400" dirty="0" err="1">
                <a:latin typeface="Montserrat" pitchFamily="2" charset="0"/>
              </a:rPr>
              <a:t>learning</a:t>
            </a:r>
            <a:r>
              <a:rPr lang="fr-FR" sz="1400" dirty="0">
                <a:latin typeface="Montserrat" pitchFamily="2" charset="0"/>
              </a:rPr>
              <a:t> for </a:t>
            </a:r>
            <a:r>
              <a:rPr lang="fr-FR" sz="1400" dirty="0" err="1">
                <a:latin typeface="Montserrat" pitchFamily="2" charset="0"/>
              </a:rPr>
              <a:t>diagnosing</a:t>
            </a:r>
            <a:r>
              <a:rPr lang="fr-FR" sz="1400" dirty="0">
                <a:latin typeface="Montserrat" pitchFamily="2" charset="0"/>
              </a:rPr>
              <a:t> Lyme </a:t>
            </a:r>
            <a:r>
              <a:rPr lang="fr-FR" sz="1400" dirty="0" err="1">
                <a:latin typeface="Montserrat" pitchFamily="2" charset="0"/>
              </a:rPr>
              <a:t>disease</a:t>
            </a:r>
            <a:r>
              <a:rPr lang="fr-FR" sz="1400" dirty="0">
                <a:latin typeface="Montserrat" pitchFamily="2" charset="0"/>
              </a:rPr>
              <a:t> </a:t>
            </a:r>
            <a:r>
              <a:rPr lang="fr-FR" sz="1400" dirty="0" err="1">
                <a:latin typeface="Montserrat" pitchFamily="2" charset="0"/>
              </a:rPr>
              <a:t>from</a:t>
            </a:r>
            <a:r>
              <a:rPr lang="fr-FR" sz="1400" dirty="0">
                <a:latin typeface="Montserrat" pitchFamily="2" charset="0"/>
              </a:rPr>
              <a:t> skin </a:t>
            </a:r>
            <a:r>
              <a:rPr lang="fr-FR" sz="1400" dirty="0" err="1">
                <a:latin typeface="Montserrat" pitchFamily="2" charset="0"/>
              </a:rPr>
              <a:t>lesion</a:t>
            </a:r>
            <a:r>
              <a:rPr lang="fr-FR" sz="1400" dirty="0">
                <a:latin typeface="Montserrat" pitchFamily="2" charset="0"/>
              </a:rPr>
              <a:t> images. Computer Methods and Programs in </a:t>
            </a:r>
            <a:r>
              <a:rPr lang="fr-FR" sz="1400" dirty="0" err="1">
                <a:latin typeface="Montserrat" pitchFamily="2" charset="0"/>
              </a:rPr>
              <a:t>Biomedicine</a:t>
            </a:r>
            <a:r>
              <a:rPr lang="fr-FR" sz="1400" dirty="0">
                <a:latin typeface="Montserrat" pitchFamily="2" charset="0"/>
              </a:rPr>
              <a:t>, 215, 106624. </a:t>
            </a:r>
            <a:r>
              <a:rPr lang="fr-FR" sz="1400" dirty="0">
                <a:latin typeface="Montserrat" pitchFamily="2" charset="0"/>
                <a:hlinkClick r:id="rId2"/>
              </a:rPr>
              <a:t>https://doi.org/10.1016/j.cmpb.2022.106624</a:t>
            </a:r>
            <a:r>
              <a:rPr lang="fr-FR" sz="1400" dirty="0">
                <a:latin typeface="Montserrat" pitchFamily="2" charset="0"/>
              </a:rPr>
              <a:t> </a:t>
            </a:r>
            <a:endParaRPr lang="en-US" sz="1800" dirty="0">
              <a:latin typeface="Montserrat" pitchFamily="2" charset="0"/>
            </a:endParaRPr>
          </a:p>
          <a:p>
            <a:pPr algn="just"/>
            <a:r>
              <a:rPr lang="fr-FR" sz="1400" dirty="0">
                <a:latin typeface="Montserrat" pitchFamily="2" charset="0"/>
              </a:rPr>
              <a:t> S. I. </a:t>
            </a:r>
            <a:r>
              <a:rPr lang="fr-FR" sz="1400" dirty="0" err="1">
                <a:latin typeface="Montserrat" pitchFamily="2" charset="0"/>
              </a:rPr>
              <a:t>Hossain</a:t>
            </a:r>
            <a:r>
              <a:rPr lang="fr-FR" sz="1400" dirty="0">
                <a:latin typeface="Montserrat" pitchFamily="2" charset="0"/>
              </a:rPr>
              <a:t>, J. de </a:t>
            </a:r>
            <a:r>
              <a:rPr lang="fr-FR" sz="1400" dirty="0" err="1">
                <a:latin typeface="Montserrat" pitchFamily="2" charset="0"/>
              </a:rPr>
              <a:t>Goër</a:t>
            </a:r>
            <a:r>
              <a:rPr lang="fr-FR" sz="1400" dirty="0">
                <a:latin typeface="Montserrat" pitchFamily="2" charset="0"/>
              </a:rPr>
              <a:t> de Herve, D. </a:t>
            </a:r>
            <a:r>
              <a:rPr lang="fr-FR" sz="1400" dirty="0" err="1">
                <a:latin typeface="Montserrat" pitchFamily="2" charset="0"/>
              </a:rPr>
              <a:t>Abrial</a:t>
            </a:r>
            <a:r>
              <a:rPr lang="fr-FR" sz="1400" dirty="0">
                <a:latin typeface="Montserrat" pitchFamily="2" charset="0"/>
              </a:rPr>
              <a:t>, R. </a:t>
            </a:r>
            <a:r>
              <a:rPr lang="fr-FR" sz="1400" dirty="0" err="1">
                <a:latin typeface="Montserrat" pitchFamily="2" charset="0"/>
              </a:rPr>
              <a:t>Emillion</a:t>
            </a:r>
            <a:r>
              <a:rPr lang="fr-FR" sz="1400" dirty="0">
                <a:latin typeface="Montserrat" pitchFamily="2" charset="0"/>
              </a:rPr>
              <a:t>, I. </a:t>
            </a:r>
            <a:r>
              <a:rPr lang="fr-FR" sz="1400" dirty="0" err="1">
                <a:latin typeface="Montserrat" pitchFamily="2" charset="0"/>
              </a:rPr>
              <a:t>Lebertb</a:t>
            </a:r>
            <a:r>
              <a:rPr lang="fr-FR" sz="1400" dirty="0">
                <a:latin typeface="Montserrat" pitchFamily="2" charset="0"/>
              </a:rPr>
              <a:t>, Y. </a:t>
            </a:r>
            <a:r>
              <a:rPr lang="fr-FR" sz="1400" dirty="0" err="1">
                <a:latin typeface="Montserrat" pitchFamily="2" charset="0"/>
              </a:rPr>
              <a:t>Frendo</a:t>
            </a:r>
            <a:r>
              <a:rPr lang="fr-FR" sz="1400" dirty="0">
                <a:latin typeface="Montserrat" pitchFamily="2" charset="0"/>
              </a:rPr>
              <a:t>, D. </a:t>
            </a:r>
            <a:r>
              <a:rPr lang="fr-FR" sz="1400" dirty="0" err="1">
                <a:latin typeface="Montserrat" pitchFamily="2" charset="0"/>
              </a:rPr>
              <a:t>Martineau</a:t>
            </a:r>
            <a:r>
              <a:rPr lang="fr-FR" sz="1400" dirty="0">
                <a:latin typeface="Montserrat" pitchFamily="2" charset="0"/>
              </a:rPr>
              <a:t>, O. </a:t>
            </a:r>
            <a:r>
              <a:rPr lang="fr-FR" sz="1400" dirty="0" err="1">
                <a:latin typeface="Montserrat" pitchFamily="2" charset="0"/>
              </a:rPr>
              <a:t>Lesens</a:t>
            </a:r>
            <a:r>
              <a:rPr lang="fr-FR" sz="1400" dirty="0">
                <a:latin typeface="Montserrat" pitchFamily="2" charset="0"/>
              </a:rPr>
              <a:t>, and E. </a:t>
            </a:r>
            <a:r>
              <a:rPr lang="fr-FR" sz="1400" dirty="0" err="1">
                <a:latin typeface="Montserrat" pitchFamily="2" charset="0"/>
              </a:rPr>
              <a:t>Mephu</a:t>
            </a:r>
            <a:r>
              <a:rPr lang="fr-FR" sz="1400" dirty="0">
                <a:latin typeface="Montserrat" pitchFamily="2" charset="0"/>
              </a:rPr>
              <a:t> </a:t>
            </a:r>
            <a:r>
              <a:rPr lang="fr-FR" sz="1400" dirty="0" err="1">
                <a:latin typeface="Montserrat" pitchFamily="2" charset="0"/>
              </a:rPr>
              <a:t>Nguifo</a:t>
            </a:r>
            <a:r>
              <a:rPr lang="fr-FR" sz="1400" dirty="0">
                <a:latin typeface="Montserrat" pitchFamily="2" charset="0"/>
              </a:rPr>
              <a:t>(2022). Expert Opinion Elicitation for </a:t>
            </a:r>
            <a:r>
              <a:rPr lang="fr-FR" sz="1400" dirty="0" err="1">
                <a:latin typeface="Montserrat" pitchFamily="2" charset="0"/>
              </a:rPr>
              <a:t>Assisting</a:t>
            </a:r>
            <a:r>
              <a:rPr lang="fr-FR" sz="1400" dirty="0">
                <a:latin typeface="Montserrat" pitchFamily="2" charset="0"/>
              </a:rPr>
              <a:t> Deep Learning </a:t>
            </a:r>
            <a:r>
              <a:rPr lang="fr-FR" sz="1400" dirty="0" err="1">
                <a:latin typeface="Montserrat" pitchFamily="2" charset="0"/>
              </a:rPr>
              <a:t>based</a:t>
            </a:r>
            <a:r>
              <a:rPr lang="fr-FR" sz="1400" dirty="0">
                <a:latin typeface="Montserrat" pitchFamily="2" charset="0"/>
              </a:rPr>
              <a:t> Lyme </a:t>
            </a:r>
            <a:r>
              <a:rPr lang="fr-FR" sz="1400" dirty="0" err="1">
                <a:latin typeface="Montserrat" pitchFamily="2" charset="0"/>
              </a:rPr>
              <a:t>Disease</a:t>
            </a:r>
            <a:r>
              <a:rPr lang="fr-FR" sz="1400" dirty="0">
                <a:latin typeface="Montserrat" pitchFamily="2" charset="0"/>
              </a:rPr>
              <a:t> Classifier </a:t>
            </a:r>
            <a:r>
              <a:rPr lang="fr-FR" sz="1400" dirty="0" err="1">
                <a:latin typeface="Montserrat" pitchFamily="2" charset="0"/>
              </a:rPr>
              <a:t>with</a:t>
            </a:r>
            <a:r>
              <a:rPr lang="fr-FR" sz="1400" dirty="0">
                <a:latin typeface="Montserrat" pitchFamily="2" charset="0"/>
              </a:rPr>
              <a:t> Patient Data. </a:t>
            </a:r>
            <a:r>
              <a:rPr lang="fr-FR" sz="1400" dirty="0">
                <a:latin typeface="Montserrat" pitchFamily="2" charset="0"/>
                <a:hlinkClick r:id="rId3"/>
              </a:rPr>
              <a:t>https://doi.org/2208.14384</a:t>
            </a:r>
            <a:r>
              <a:rPr lang="fr-FR" sz="1400" dirty="0">
                <a:latin typeface="Montserrat" pitchFamily="2" charset="0"/>
              </a:rPr>
              <a:t> (to </a:t>
            </a:r>
            <a:r>
              <a:rPr lang="fr-FR" sz="1400" dirty="0" err="1">
                <a:latin typeface="Montserrat" pitchFamily="2" charset="0"/>
              </a:rPr>
              <a:t>be</a:t>
            </a:r>
            <a:r>
              <a:rPr lang="fr-FR" sz="1400" dirty="0">
                <a:latin typeface="Montserrat" pitchFamily="2" charset="0"/>
              </a:rPr>
              <a:t> </a:t>
            </a:r>
            <a:r>
              <a:rPr lang="fr-FR" sz="1400" dirty="0" err="1">
                <a:latin typeface="Montserrat" pitchFamily="2" charset="0"/>
              </a:rPr>
              <a:t>submitted</a:t>
            </a:r>
            <a:r>
              <a:rPr lang="fr-FR" sz="1400" dirty="0">
                <a:latin typeface="Montserrat" pitchFamily="2" charset="0"/>
              </a:rPr>
              <a:t>)</a:t>
            </a:r>
          </a:p>
          <a:p>
            <a:pPr algn="just"/>
            <a:r>
              <a:rPr lang="fr-FR" sz="1400" dirty="0">
                <a:latin typeface="Montserrat" pitchFamily="2" charset="0"/>
              </a:rPr>
              <a:t>S. I. </a:t>
            </a:r>
            <a:r>
              <a:rPr lang="fr-FR" sz="1400" dirty="0" err="1">
                <a:latin typeface="Montserrat" pitchFamily="2" charset="0"/>
              </a:rPr>
              <a:t>Hossain</a:t>
            </a:r>
            <a:r>
              <a:rPr lang="fr-FR" sz="1400" dirty="0">
                <a:latin typeface="Montserrat" pitchFamily="2" charset="0"/>
              </a:rPr>
              <a:t>, S. S. Roy, J. de </a:t>
            </a:r>
            <a:r>
              <a:rPr lang="fr-FR" sz="1400" dirty="0" err="1">
                <a:latin typeface="Montserrat" pitchFamily="2" charset="0"/>
              </a:rPr>
              <a:t>Goër</a:t>
            </a:r>
            <a:r>
              <a:rPr lang="fr-FR" sz="1400" dirty="0">
                <a:latin typeface="Montserrat" pitchFamily="2" charset="0"/>
              </a:rPr>
              <a:t> de Herve, R. E. Mercer, and E. </a:t>
            </a:r>
            <a:r>
              <a:rPr lang="fr-FR" sz="1400" dirty="0" err="1">
                <a:latin typeface="Montserrat" pitchFamily="2" charset="0"/>
              </a:rPr>
              <a:t>Mephu</a:t>
            </a:r>
            <a:r>
              <a:rPr lang="fr-FR" sz="1400" dirty="0">
                <a:latin typeface="Montserrat" pitchFamily="2" charset="0"/>
              </a:rPr>
              <a:t> </a:t>
            </a:r>
            <a:r>
              <a:rPr lang="fr-FR" sz="1400" dirty="0" err="1">
                <a:latin typeface="Montserrat" pitchFamily="2" charset="0"/>
              </a:rPr>
              <a:t>Nguifo</a:t>
            </a:r>
            <a:r>
              <a:rPr lang="fr-FR" sz="1400" dirty="0">
                <a:latin typeface="Montserrat" pitchFamily="2" charset="0"/>
              </a:rPr>
              <a:t>. “A skin </a:t>
            </a:r>
            <a:r>
              <a:rPr lang="fr-FR" sz="1400" dirty="0" err="1">
                <a:latin typeface="Montserrat" pitchFamily="2" charset="0"/>
              </a:rPr>
              <a:t>lesion</a:t>
            </a:r>
            <a:r>
              <a:rPr lang="fr-FR" sz="1400" dirty="0">
                <a:latin typeface="Montserrat" pitchFamily="2" charset="0"/>
              </a:rPr>
              <a:t> </a:t>
            </a:r>
            <a:r>
              <a:rPr lang="fr-FR" sz="1400" dirty="0" err="1">
                <a:latin typeface="Montserrat" pitchFamily="2" charset="0"/>
              </a:rPr>
              <a:t>hair</a:t>
            </a:r>
            <a:r>
              <a:rPr lang="fr-FR" sz="1400" dirty="0">
                <a:latin typeface="Montserrat" pitchFamily="2" charset="0"/>
              </a:rPr>
              <a:t> </a:t>
            </a:r>
            <a:r>
              <a:rPr lang="fr-FR" sz="1400" dirty="0" err="1">
                <a:latin typeface="Montserrat" pitchFamily="2" charset="0"/>
              </a:rPr>
              <a:t>mask</a:t>
            </a:r>
            <a:r>
              <a:rPr lang="fr-FR" sz="1400" dirty="0">
                <a:latin typeface="Montserrat" pitchFamily="2" charset="0"/>
              </a:rPr>
              <a:t> </a:t>
            </a:r>
            <a:r>
              <a:rPr lang="fr-FR" sz="1400" dirty="0" err="1">
                <a:latin typeface="Montserrat" pitchFamily="2" charset="0"/>
              </a:rPr>
              <a:t>dataset</a:t>
            </a:r>
            <a:r>
              <a:rPr lang="fr-FR" sz="1400" dirty="0">
                <a:latin typeface="Montserrat" pitchFamily="2" charset="0"/>
              </a:rPr>
              <a:t> </a:t>
            </a:r>
            <a:r>
              <a:rPr lang="fr-FR" sz="1400" dirty="0" err="1">
                <a:latin typeface="Montserrat" pitchFamily="2" charset="0"/>
              </a:rPr>
              <a:t>with</a:t>
            </a:r>
            <a:r>
              <a:rPr lang="fr-FR" sz="1400" dirty="0">
                <a:latin typeface="Montserrat" pitchFamily="2" charset="0"/>
              </a:rPr>
              <a:t> fine-</a:t>
            </a:r>
            <a:r>
              <a:rPr lang="fr-FR" sz="1400" dirty="0" err="1">
                <a:latin typeface="Montserrat" pitchFamily="2" charset="0"/>
              </a:rPr>
              <a:t>grained</a:t>
            </a:r>
            <a:r>
              <a:rPr lang="fr-FR" sz="1400" dirty="0">
                <a:latin typeface="Montserrat" pitchFamily="2" charset="0"/>
              </a:rPr>
              <a:t> annotations”. 1, 2023. </a:t>
            </a:r>
            <a:r>
              <a:rPr lang="fr-FR" sz="1400" dirty="0">
                <a:latin typeface="Montserrat" pitchFamily="2" charset="0"/>
                <a:hlinkClick r:id="rId4"/>
              </a:rPr>
              <a:t>https://doi.org/10.17632/J5YWPD2P27.1</a:t>
            </a:r>
            <a:r>
              <a:rPr lang="fr-FR" sz="1400" dirty="0">
                <a:latin typeface="Montserrat" pitchFamily="2" charset="0"/>
              </a:rPr>
              <a:t> (minor </a:t>
            </a:r>
            <a:r>
              <a:rPr lang="fr-FR" sz="1400" dirty="0" err="1">
                <a:latin typeface="Montserrat" pitchFamily="2" charset="0"/>
              </a:rPr>
              <a:t>revision</a:t>
            </a:r>
            <a:r>
              <a:rPr lang="fr-FR" sz="1400" dirty="0">
                <a:latin typeface="Montserrat" pitchFamily="2" charset="0"/>
              </a:rPr>
              <a:t>, Data in Brief)</a:t>
            </a:r>
          </a:p>
          <a:p>
            <a:pPr algn="just"/>
            <a:r>
              <a:rPr lang="fr-FR" sz="1400" dirty="0">
                <a:latin typeface="Montserrat" pitchFamily="2" charset="0"/>
              </a:rPr>
              <a:t> S. I. </a:t>
            </a:r>
            <a:r>
              <a:rPr lang="fr-FR" sz="1400" dirty="0" err="1">
                <a:latin typeface="Montserrat" pitchFamily="2" charset="0"/>
              </a:rPr>
              <a:t>Hossain</a:t>
            </a:r>
            <a:r>
              <a:rPr lang="fr-FR" sz="1400" dirty="0">
                <a:latin typeface="Montserrat" pitchFamily="2" charset="0"/>
              </a:rPr>
              <a:t>, J. de </a:t>
            </a:r>
            <a:r>
              <a:rPr lang="fr-FR" sz="1400" dirty="0" err="1">
                <a:latin typeface="Montserrat" pitchFamily="2" charset="0"/>
              </a:rPr>
              <a:t>Goër</a:t>
            </a:r>
            <a:r>
              <a:rPr lang="fr-FR" sz="1400" dirty="0">
                <a:latin typeface="Montserrat" pitchFamily="2" charset="0"/>
              </a:rPr>
              <a:t> de Herve, Y. </a:t>
            </a:r>
            <a:r>
              <a:rPr lang="fr-FR" sz="1400" dirty="0" err="1">
                <a:latin typeface="Montserrat" pitchFamily="2" charset="0"/>
              </a:rPr>
              <a:t>Frendo</a:t>
            </a:r>
            <a:r>
              <a:rPr lang="fr-FR" sz="1400" dirty="0">
                <a:latin typeface="Montserrat" pitchFamily="2" charset="0"/>
              </a:rPr>
              <a:t>, D. Martineau, I. </a:t>
            </a:r>
            <a:r>
              <a:rPr lang="fr-FR" sz="1400" dirty="0" err="1">
                <a:latin typeface="Montserrat" pitchFamily="2" charset="0"/>
              </a:rPr>
              <a:t>Lebert</a:t>
            </a:r>
            <a:r>
              <a:rPr lang="fr-FR" sz="1400" dirty="0">
                <a:latin typeface="Montserrat" pitchFamily="2" charset="0"/>
              </a:rPr>
              <a:t>, O. </a:t>
            </a:r>
            <a:r>
              <a:rPr lang="fr-FR" sz="1400" dirty="0" err="1">
                <a:latin typeface="Montserrat" pitchFamily="2" charset="0"/>
              </a:rPr>
              <a:t>Lesens</a:t>
            </a:r>
            <a:r>
              <a:rPr lang="fr-FR" sz="1400" dirty="0">
                <a:latin typeface="Montserrat" pitchFamily="2" charset="0"/>
              </a:rPr>
              <a:t>, and E. </a:t>
            </a:r>
            <a:r>
              <a:rPr lang="fr-FR" sz="1400" dirty="0" err="1">
                <a:latin typeface="Montserrat" pitchFamily="2" charset="0"/>
              </a:rPr>
              <a:t>Mephu</a:t>
            </a:r>
            <a:r>
              <a:rPr lang="fr-FR" sz="1400" dirty="0">
                <a:latin typeface="Montserrat" pitchFamily="2" charset="0"/>
              </a:rPr>
              <a:t> </a:t>
            </a:r>
            <a:r>
              <a:rPr lang="fr-FR" sz="1400" dirty="0" err="1">
                <a:latin typeface="Montserrat" pitchFamily="2" charset="0"/>
              </a:rPr>
              <a:t>Nguifo</a:t>
            </a:r>
            <a:r>
              <a:rPr lang="fr-FR" sz="1400" dirty="0">
                <a:latin typeface="Montserrat" pitchFamily="2" charset="0"/>
              </a:rPr>
              <a:t>. “</a:t>
            </a:r>
            <a:r>
              <a:rPr lang="fr-FR" sz="1400" dirty="0" err="1">
                <a:latin typeface="Montserrat" pitchFamily="2" charset="0"/>
              </a:rPr>
              <a:t>EMScan</a:t>
            </a:r>
            <a:r>
              <a:rPr lang="fr-FR" sz="1400" dirty="0">
                <a:latin typeface="Montserrat" pitchFamily="2" charset="0"/>
              </a:rPr>
              <a:t> : une application mobile pour l’assistance au diagnostic des formes précoces de la maladie de Lyme”. Revue des Nouvelles Technologies de l’Information Extraction et Gestion des Connaissances, RNTI-E-39, 2023, pp. 613–620. url: </a:t>
            </a:r>
            <a:r>
              <a:rPr lang="fr-FR" sz="1400" dirty="0">
                <a:latin typeface="Montserrat" pitchFamily="2" charset="0"/>
                <a:hlinkClick r:id="rId5"/>
              </a:rPr>
              <a:t>https://editions-rnti.fr/?inprocid=1002869</a:t>
            </a:r>
            <a:r>
              <a:rPr lang="fr-FR" sz="1400" dirty="0">
                <a:latin typeface="Montserrat" pitchFamily="2" charset="0"/>
              </a:rPr>
              <a:t>  </a:t>
            </a:r>
          </a:p>
          <a:p>
            <a:pPr algn="just"/>
            <a:r>
              <a:rPr lang="fr-FR" sz="1400" dirty="0">
                <a:latin typeface="Montserrat" pitchFamily="2" charset="0"/>
              </a:rPr>
              <a:t>Y. </a:t>
            </a:r>
            <a:r>
              <a:rPr lang="fr-FR" sz="1400" dirty="0" err="1">
                <a:latin typeface="Montserrat" pitchFamily="2" charset="0"/>
              </a:rPr>
              <a:t>Frendo</a:t>
            </a:r>
            <a:r>
              <a:rPr lang="fr-FR" sz="1400" dirty="0">
                <a:latin typeface="Montserrat" pitchFamily="2" charset="0"/>
              </a:rPr>
              <a:t>, J. de </a:t>
            </a:r>
            <a:r>
              <a:rPr lang="fr-FR" sz="1400" dirty="0" err="1">
                <a:latin typeface="Montserrat" pitchFamily="2" charset="0"/>
              </a:rPr>
              <a:t>Goër</a:t>
            </a:r>
            <a:r>
              <a:rPr lang="fr-FR" sz="1400" dirty="0">
                <a:latin typeface="Montserrat" pitchFamily="2" charset="0"/>
              </a:rPr>
              <a:t> de Herve, S. I. </a:t>
            </a:r>
            <a:r>
              <a:rPr lang="fr-FR" sz="1400" dirty="0" err="1">
                <a:latin typeface="Montserrat" pitchFamily="2" charset="0"/>
              </a:rPr>
              <a:t>Hossain</a:t>
            </a:r>
            <a:r>
              <a:rPr lang="fr-FR" sz="1400" dirty="0">
                <a:latin typeface="Montserrat" pitchFamily="2" charset="0"/>
              </a:rPr>
              <a:t>, D. Martineau, I. </a:t>
            </a:r>
            <a:r>
              <a:rPr lang="fr-FR" sz="1400" dirty="0" err="1">
                <a:latin typeface="Montserrat" pitchFamily="2" charset="0"/>
              </a:rPr>
              <a:t>Lebert</a:t>
            </a:r>
            <a:r>
              <a:rPr lang="fr-FR" sz="1400" dirty="0">
                <a:latin typeface="Montserrat" pitchFamily="2" charset="0"/>
              </a:rPr>
              <a:t>, O. </a:t>
            </a:r>
            <a:r>
              <a:rPr lang="fr-FR" sz="1400" dirty="0" err="1">
                <a:latin typeface="Montserrat" pitchFamily="2" charset="0"/>
              </a:rPr>
              <a:t>Lesens</a:t>
            </a:r>
            <a:r>
              <a:rPr lang="fr-FR" sz="1400" dirty="0">
                <a:latin typeface="Montserrat" pitchFamily="2" charset="0"/>
              </a:rPr>
              <a:t>, and E. </a:t>
            </a:r>
            <a:r>
              <a:rPr lang="fr-FR" sz="1400" dirty="0" err="1">
                <a:latin typeface="Montserrat" pitchFamily="2" charset="0"/>
              </a:rPr>
              <a:t>Mephu</a:t>
            </a:r>
            <a:r>
              <a:rPr lang="fr-FR" sz="1400" dirty="0">
                <a:latin typeface="Montserrat" pitchFamily="2" charset="0"/>
              </a:rPr>
              <a:t> </a:t>
            </a:r>
            <a:r>
              <a:rPr lang="fr-FR" sz="1400" dirty="0" err="1">
                <a:latin typeface="Montserrat" pitchFamily="2" charset="0"/>
              </a:rPr>
              <a:t>Nguifo</a:t>
            </a:r>
            <a:r>
              <a:rPr lang="fr-FR" sz="1400" dirty="0">
                <a:latin typeface="Montserrat" pitchFamily="2" charset="0"/>
              </a:rPr>
              <a:t>. “</a:t>
            </a:r>
            <a:r>
              <a:rPr lang="fr-FR" sz="1400" dirty="0" err="1">
                <a:latin typeface="Montserrat" pitchFamily="2" charset="0"/>
              </a:rPr>
              <a:t>EMScan</a:t>
            </a:r>
            <a:r>
              <a:rPr lang="fr-FR" sz="1400" dirty="0">
                <a:latin typeface="Montserrat" pitchFamily="2" charset="0"/>
              </a:rPr>
              <a:t>: A Mobile Application for </a:t>
            </a:r>
            <a:r>
              <a:rPr lang="fr-FR" sz="1400" dirty="0" err="1">
                <a:latin typeface="Montserrat" pitchFamily="2" charset="0"/>
              </a:rPr>
              <a:t>Early</a:t>
            </a:r>
            <a:r>
              <a:rPr lang="fr-FR" sz="1400" dirty="0">
                <a:latin typeface="Montserrat" pitchFamily="2" charset="0"/>
              </a:rPr>
              <a:t> Lyme </a:t>
            </a:r>
            <a:r>
              <a:rPr lang="fr-FR" sz="1400" dirty="0" err="1">
                <a:latin typeface="Montserrat" pitchFamily="2" charset="0"/>
              </a:rPr>
              <a:t>Disease</a:t>
            </a:r>
            <a:r>
              <a:rPr lang="fr-FR" sz="1400" dirty="0">
                <a:latin typeface="Montserrat" pitchFamily="2" charset="0"/>
              </a:rPr>
              <a:t> </a:t>
            </a:r>
            <a:r>
              <a:rPr lang="fr-FR" sz="1400" dirty="0" err="1">
                <a:latin typeface="Montserrat" pitchFamily="2" charset="0"/>
              </a:rPr>
              <a:t>Diagnosis</a:t>
            </a:r>
            <a:r>
              <a:rPr lang="fr-FR" sz="1400" dirty="0">
                <a:latin typeface="Montserrat" pitchFamily="2" charset="0"/>
              </a:rPr>
              <a:t>”. In: </a:t>
            </a:r>
            <a:r>
              <a:rPr lang="fr-FR" sz="1400" dirty="0" err="1">
                <a:latin typeface="Montserrat" pitchFamily="2" charset="0"/>
              </a:rPr>
              <a:t>European</a:t>
            </a:r>
            <a:r>
              <a:rPr lang="fr-FR" sz="1400" dirty="0">
                <a:latin typeface="Montserrat" pitchFamily="2" charset="0"/>
              </a:rPr>
              <a:t> </a:t>
            </a:r>
            <a:r>
              <a:rPr lang="fr-FR" sz="1400" dirty="0" err="1">
                <a:latin typeface="Montserrat" pitchFamily="2" charset="0"/>
              </a:rPr>
              <a:t>Conference</a:t>
            </a:r>
            <a:r>
              <a:rPr lang="fr-FR" sz="1400" dirty="0">
                <a:latin typeface="Montserrat" pitchFamily="2" charset="0"/>
              </a:rPr>
              <a:t> on Computer Vision ECCV. 2022. Project </a:t>
            </a:r>
            <a:r>
              <a:rPr lang="fr-FR" sz="1400" dirty="0" err="1">
                <a:latin typeface="Montserrat" pitchFamily="2" charset="0"/>
              </a:rPr>
              <a:t>Demo</a:t>
            </a:r>
            <a:r>
              <a:rPr lang="fr-FR" sz="1400" dirty="0">
                <a:latin typeface="Montserrat" pitchFamily="2" charset="0"/>
              </a:rPr>
              <a:t>. url: </a:t>
            </a:r>
            <a:r>
              <a:rPr lang="fr-FR" sz="1400" dirty="0">
                <a:latin typeface="Montserrat" pitchFamily="2" charset="0"/>
                <a:hlinkClick r:id="rId6"/>
              </a:rPr>
              <a:t>https://eccv2022.ecva.net/program/demo-list/</a:t>
            </a:r>
            <a:r>
              <a:rPr lang="fr-FR" sz="1400" dirty="0">
                <a:latin typeface="Montserrat" pitchFamily="2" charset="0"/>
              </a:rPr>
              <a:t> </a:t>
            </a:r>
          </a:p>
          <a:p>
            <a:pPr algn="just"/>
            <a:r>
              <a:rPr lang="fr-FR" sz="1400" dirty="0">
                <a:latin typeface="Montserrat" pitchFamily="2" charset="0"/>
              </a:rPr>
              <a:t>S. I. </a:t>
            </a:r>
            <a:r>
              <a:rPr lang="fr-FR" sz="1400" dirty="0" err="1">
                <a:latin typeface="Montserrat" pitchFamily="2" charset="0"/>
              </a:rPr>
              <a:t>Hossain</a:t>
            </a:r>
            <a:r>
              <a:rPr lang="fr-FR" sz="1400" dirty="0">
                <a:latin typeface="Montserrat" pitchFamily="2" charset="0"/>
              </a:rPr>
              <a:t>. “</a:t>
            </a:r>
            <a:r>
              <a:rPr lang="fr-FR" sz="1400" dirty="0" err="1">
                <a:latin typeface="Montserrat" pitchFamily="2" charset="0"/>
              </a:rPr>
              <a:t>Early</a:t>
            </a:r>
            <a:r>
              <a:rPr lang="fr-FR" sz="1400" dirty="0">
                <a:latin typeface="Montserrat" pitchFamily="2" charset="0"/>
              </a:rPr>
              <a:t> </a:t>
            </a:r>
            <a:r>
              <a:rPr lang="fr-FR" sz="1400" dirty="0" err="1">
                <a:latin typeface="Montserrat" pitchFamily="2" charset="0"/>
              </a:rPr>
              <a:t>Diagnosis</a:t>
            </a:r>
            <a:r>
              <a:rPr lang="fr-FR" sz="1400" dirty="0">
                <a:latin typeface="Montserrat" pitchFamily="2" charset="0"/>
              </a:rPr>
              <a:t> of Lyme </a:t>
            </a:r>
            <a:r>
              <a:rPr lang="fr-FR" sz="1400" dirty="0" err="1">
                <a:latin typeface="Montserrat" pitchFamily="2" charset="0"/>
              </a:rPr>
              <a:t>Disease</a:t>
            </a:r>
            <a:r>
              <a:rPr lang="fr-FR" sz="1400" dirty="0">
                <a:latin typeface="Montserrat" pitchFamily="2" charset="0"/>
              </a:rPr>
              <a:t> by </a:t>
            </a:r>
            <a:r>
              <a:rPr lang="fr-FR" sz="1400" dirty="0" err="1">
                <a:latin typeface="Montserrat" pitchFamily="2" charset="0"/>
              </a:rPr>
              <a:t>Recognizing</a:t>
            </a:r>
            <a:r>
              <a:rPr lang="fr-FR" sz="1400" dirty="0">
                <a:latin typeface="Montserrat" pitchFamily="2" charset="0"/>
              </a:rPr>
              <a:t> </a:t>
            </a:r>
            <a:r>
              <a:rPr lang="fr-FR" sz="1400" dirty="0" err="1">
                <a:latin typeface="Montserrat" pitchFamily="2" charset="0"/>
              </a:rPr>
              <a:t>Erythema</a:t>
            </a:r>
            <a:r>
              <a:rPr lang="fr-FR" sz="1400" dirty="0">
                <a:latin typeface="Montserrat" pitchFamily="2" charset="0"/>
              </a:rPr>
              <a:t> </a:t>
            </a:r>
            <a:r>
              <a:rPr lang="fr-FR" sz="1400" dirty="0" err="1">
                <a:latin typeface="Montserrat" pitchFamily="2" charset="0"/>
              </a:rPr>
              <a:t>Migrans</a:t>
            </a:r>
            <a:r>
              <a:rPr lang="fr-FR" sz="1400" dirty="0">
                <a:latin typeface="Montserrat" pitchFamily="2" charset="0"/>
              </a:rPr>
              <a:t> </a:t>
            </a:r>
            <a:r>
              <a:rPr lang="fr-FR" sz="1400" dirty="0" err="1">
                <a:latin typeface="Montserrat" pitchFamily="2" charset="0"/>
              </a:rPr>
              <a:t>SkinLesion</a:t>
            </a:r>
            <a:r>
              <a:rPr lang="fr-FR" sz="1400" dirty="0">
                <a:latin typeface="Montserrat" pitchFamily="2" charset="0"/>
              </a:rPr>
              <a:t> </a:t>
            </a:r>
            <a:r>
              <a:rPr lang="fr-FR" sz="1400" dirty="0" err="1">
                <a:latin typeface="Montserrat" pitchFamily="2" charset="0"/>
              </a:rPr>
              <a:t>from</a:t>
            </a:r>
            <a:r>
              <a:rPr lang="fr-FR" sz="1400" dirty="0">
                <a:latin typeface="Montserrat" pitchFamily="2" charset="0"/>
              </a:rPr>
              <a:t> Images </a:t>
            </a:r>
            <a:r>
              <a:rPr lang="fr-FR" sz="1400" dirty="0" err="1">
                <a:latin typeface="Montserrat" pitchFamily="2" charset="0"/>
              </a:rPr>
              <a:t>Utilizing</a:t>
            </a:r>
            <a:r>
              <a:rPr lang="fr-FR" sz="1400" dirty="0">
                <a:latin typeface="Montserrat" pitchFamily="2" charset="0"/>
              </a:rPr>
              <a:t> Deep Learning Techniques”. In: IJCAI International Joint </a:t>
            </a:r>
            <a:r>
              <a:rPr lang="fr-FR" sz="1400" dirty="0" err="1">
                <a:latin typeface="Montserrat" pitchFamily="2" charset="0"/>
              </a:rPr>
              <a:t>Conference</a:t>
            </a:r>
            <a:r>
              <a:rPr lang="fr-FR" sz="1400" dirty="0">
                <a:latin typeface="Montserrat" pitchFamily="2" charset="0"/>
              </a:rPr>
              <a:t> on </a:t>
            </a:r>
            <a:r>
              <a:rPr lang="fr-FR" sz="1400" dirty="0" err="1">
                <a:latin typeface="Montserrat" pitchFamily="2" charset="0"/>
              </a:rPr>
              <a:t>Artificial</a:t>
            </a:r>
            <a:r>
              <a:rPr lang="fr-FR" sz="1400" dirty="0">
                <a:latin typeface="Montserrat" pitchFamily="2" charset="0"/>
              </a:rPr>
              <a:t> Intelligence. International Joint </a:t>
            </a:r>
            <a:r>
              <a:rPr lang="fr-FR" sz="1400" dirty="0" err="1">
                <a:latin typeface="Montserrat" pitchFamily="2" charset="0"/>
              </a:rPr>
              <a:t>Conferences</a:t>
            </a:r>
            <a:r>
              <a:rPr lang="fr-FR" sz="1400" dirty="0">
                <a:latin typeface="Montserrat" pitchFamily="2" charset="0"/>
              </a:rPr>
              <a:t> on </a:t>
            </a:r>
            <a:r>
              <a:rPr lang="fr-FR" sz="1400" dirty="0" err="1">
                <a:latin typeface="Montserrat" pitchFamily="2" charset="0"/>
              </a:rPr>
              <a:t>Artificial</a:t>
            </a:r>
            <a:r>
              <a:rPr lang="fr-FR" sz="1400" dirty="0">
                <a:latin typeface="Montserrat" pitchFamily="2" charset="0"/>
              </a:rPr>
              <a:t> Intelligence </a:t>
            </a:r>
            <a:r>
              <a:rPr lang="fr-FR" sz="1400" dirty="0" err="1">
                <a:latin typeface="Montserrat" pitchFamily="2" charset="0"/>
              </a:rPr>
              <a:t>Organization</a:t>
            </a:r>
            <a:r>
              <a:rPr lang="fr-FR" sz="1400" dirty="0">
                <a:latin typeface="Montserrat" pitchFamily="2" charset="0"/>
              </a:rPr>
              <a:t>, Vienna, 2022, pp. 5855–5856. </a:t>
            </a:r>
            <a:r>
              <a:rPr lang="fr-FR" sz="1400" dirty="0" err="1">
                <a:latin typeface="Montserrat" pitchFamily="2" charset="0"/>
              </a:rPr>
              <a:t>isbn</a:t>
            </a:r>
            <a:r>
              <a:rPr lang="fr-FR" sz="1400" dirty="0">
                <a:latin typeface="Montserrat" pitchFamily="2" charset="0"/>
              </a:rPr>
              <a:t>: 9781956792003. </a:t>
            </a:r>
            <a:r>
              <a:rPr lang="fr-FR" sz="1400" dirty="0">
                <a:latin typeface="Montserrat" pitchFamily="2" charset="0"/>
                <a:hlinkClick r:id="rId7"/>
              </a:rPr>
              <a:t>https://doi.org/10 .24963/ijcai.2022/830</a:t>
            </a:r>
            <a:r>
              <a:rPr lang="fr-FR" sz="1400" dirty="0">
                <a:latin typeface="Montserrat" pitchFamily="2" charset="0"/>
              </a:rPr>
              <a:t> </a:t>
            </a:r>
          </a:p>
          <a:p>
            <a:pPr algn="just"/>
            <a:endParaRPr lang="fr-FR" sz="1400" dirty="0">
              <a:latin typeface="Montserrat" pitchFamily="2" charset="0"/>
            </a:endParaRPr>
          </a:p>
          <a:p>
            <a:pPr algn="just"/>
            <a:endParaRPr lang="fr-FR" sz="1400" dirty="0">
              <a:latin typeface="Montserrat" pitchFamily="2" charset="0"/>
            </a:endParaRPr>
          </a:p>
          <a:p>
            <a:pPr algn="just"/>
            <a:endParaRPr lang="en-US" sz="1800" dirty="0">
              <a:latin typeface="Montserrat" pitchFamily="2" charset="0"/>
            </a:endParaRPr>
          </a:p>
        </p:txBody>
      </p:sp>
      <p:sp>
        <p:nvSpPr>
          <p:cNvPr id="8" name="Footer Placeholder 7">
            <a:extLst>
              <a:ext uri="{FF2B5EF4-FFF2-40B4-BE49-F238E27FC236}">
                <a16:creationId xmlns:a16="http://schemas.microsoft.com/office/drawing/2014/main" id="{EEF344CE-0599-5D25-B17D-8E08DFF9987C}"/>
              </a:ext>
            </a:extLst>
          </p:cNvPr>
          <p:cNvSpPr>
            <a:spLocks noGrp="1"/>
          </p:cNvSpPr>
          <p:nvPr>
            <p:ph type="ftr" sz="quarter" idx="11"/>
          </p:nvPr>
        </p:nvSpPr>
        <p:spPr/>
        <p:txBody>
          <a:bodyPr/>
          <a:lstStyle/>
          <a:p>
            <a:r>
              <a:rPr lang="en-US"/>
              <a:t>Multimodal skin lesion classification with data scarcity problem</a:t>
            </a:r>
          </a:p>
        </p:txBody>
      </p:sp>
      <p:sp>
        <p:nvSpPr>
          <p:cNvPr id="4" name="PptLabsAgenda_&amp;^@BeamShapeBackground_&amp;^@2023041414552447170">
            <a:extLst>
              <a:ext uri="{FF2B5EF4-FFF2-40B4-BE49-F238E27FC236}">
                <a16:creationId xmlns:a16="http://schemas.microsoft.com/office/drawing/2014/main" id="{A5877987-E6D8-7D30-669E-7B870FE0BE34}"/>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 name="Slide Number Placeholder 5">
            <a:extLst>
              <a:ext uri="{FF2B5EF4-FFF2-40B4-BE49-F238E27FC236}">
                <a16:creationId xmlns:a16="http://schemas.microsoft.com/office/drawing/2014/main" id="{770AFB70-52A0-0481-DAE8-D15DCE5FDD38}"/>
              </a:ext>
            </a:extLst>
          </p:cNvPr>
          <p:cNvSpPr>
            <a:spLocks noGrp="1"/>
          </p:cNvSpPr>
          <p:nvPr>
            <p:ph type="sldNum" sz="quarter" idx="12"/>
          </p:nvPr>
        </p:nvSpPr>
        <p:spPr/>
        <p:txBody>
          <a:bodyPr/>
          <a:lstStyle/>
          <a:p>
            <a:fld id="{6DCCA1CE-54D3-4B1F-BAFE-BDD10B4D91A3}" type="slidenum">
              <a:rPr lang="en-US" smtClean="0"/>
              <a:pPr/>
              <a:t>50</a:t>
            </a:fld>
            <a:r>
              <a:rPr lang="en-US"/>
              <a:t>/52</a:t>
            </a:r>
            <a:endParaRPr lang="en-US" dirty="0"/>
          </a:p>
        </p:txBody>
      </p:sp>
      <p:sp>
        <p:nvSpPr>
          <p:cNvPr id="7" name="PptLabsAgenda_&amp;^@BeamShapeText_&amp;^@Introduction_2">
            <a:extLst>
              <a:ext uri="{FF2B5EF4-FFF2-40B4-BE49-F238E27FC236}">
                <a16:creationId xmlns:a16="http://schemas.microsoft.com/office/drawing/2014/main" id="{53FBC6ED-6DD1-216E-0EC4-A2C4D21ED4AD}"/>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2">
                    <a:lumMod val="75000"/>
                  </a:schemeClr>
                </a:solidFill>
              </a:rPr>
              <a:t>Context</a:t>
            </a:r>
          </a:p>
        </p:txBody>
      </p:sp>
      <p:sp>
        <p:nvSpPr>
          <p:cNvPr id="9" name="PptLabsAgenda_&amp;^@BeamShapeText_&amp;^@Introduction_2">
            <a:extLst>
              <a:ext uri="{FF2B5EF4-FFF2-40B4-BE49-F238E27FC236}">
                <a16:creationId xmlns:a16="http://schemas.microsoft.com/office/drawing/2014/main" id="{0740890A-D031-CB7C-800E-1ECD28A2B489}"/>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0" name="PptLabsAgenda_&amp;^@BeamShapeText_&amp;^@Introduction_2">
            <a:extLst>
              <a:ext uri="{FF2B5EF4-FFF2-40B4-BE49-F238E27FC236}">
                <a16:creationId xmlns:a16="http://schemas.microsoft.com/office/drawing/2014/main" id="{E911A68E-9D7D-FC24-E960-CE3DB07C37AF}"/>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1"/>
                </a:solidFill>
              </a:rPr>
              <a:t>Conclusion</a:t>
            </a:r>
          </a:p>
        </p:txBody>
      </p:sp>
      <p:sp>
        <p:nvSpPr>
          <p:cNvPr id="11" name="PptLabsAgenda_&amp;^@BeamShapeText_&amp;^@Introduction_2">
            <a:extLst>
              <a:ext uri="{FF2B5EF4-FFF2-40B4-BE49-F238E27FC236}">
                <a16:creationId xmlns:a16="http://schemas.microsoft.com/office/drawing/2014/main" id="{F93A824F-F2E0-5776-1D4B-D135D3C1C4B7}"/>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2" name="Oval 4">
            <a:extLst>
              <a:ext uri="{FF2B5EF4-FFF2-40B4-BE49-F238E27FC236}">
                <a16:creationId xmlns:a16="http://schemas.microsoft.com/office/drawing/2014/main" id="{021911AB-38BD-9360-8E8C-9D50F7C5F8AB}"/>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3" name="Oval 5">
            <a:extLst>
              <a:ext uri="{FF2B5EF4-FFF2-40B4-BE49-F238E27FC236}">
                <a16:creationId xmlns:a16="http://schemas.microsoft.com/office/drawing/2014/main" id="{8B458F3E-B43C-DD68-BC87-3587AAE5093F}"/>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4" name="Oval 6">
            <a:extLst>
              <a:ext uri="{FF2B5EF4-FFF2-40B4-BE49-F238E27FC236}">
                <a16:creationId xmlns:a16="http://schemas.microsoft.com/office/drawing/2014/main" id="{C39DFCB0-DE71-E30C-EC51-00FC83E0BBB3}"/>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5" name="Oval 7">
            <a:extLst>
              <a:ext uri="{FF2B5EF4-FFF2-40B4-BE49-F238E27FC236}">
                <a16:creationId xmlns:a16="http://schemas.microsoft.com/office/drawing/2014/main" id="{D8A37E69-A3CD-78F0-7CE0-5EFB75993A2F}"/>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8">
            <a:extLst>
              <a:ext uri="{FF2B5EF4-FFF2-40B4-BE49-F238E27FC236}">
                <a16:creationId xmlns:a16="http://schemas.microsoft.com/office/drawing/2014/main" id="{7F211E08-D780-E06A-F527-0F5B75DDC534}"/>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7" name="Oval 9">
            <a:extLst>
              <a:ext uri="{FF2B5EF4-FFF2-40B4-BE49-F238E27FC236}">
                <a16:creationId xmlns:a16="http://schemas.microsoft.com/office/drawing/2014/main" id="{2DE45EE6-72D5-C308-86BF-AF6B87378510}"/>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10">
            <a:extLst>
              <a:ext uri="{FF2B5EF4-FFF2-40B4-BE49-F238E27FC236}">
                <a16:creationId xmlns:a16="http://schemas.microsoft.com/office/drawing/2014/main" id="{8C75D506-0154-9834-1836-959C5C5F9E3D}"/>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 name="Oval 4">
            <a:extLst>
              <a:ext uri="{FF2B5EF4-FFF2-40B4-BE49-F238E27FC236}">
                <a16:creationId xmlns:a16="http://schemas.microsoft.com/office/drawing/2014/main" id="{EB0D3183-C2D8-1EBE-B406-E72088795A3B}"/>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5">
            <a:extLst>
              <a:ext uri="{FF2B5EF4-FFF2-40B4-BE49-F238E27FC236}">
                <a16:creationId xmlns:a16="http://schemas.microsoft.com/office/drawing/2014/main" id="{9CCD20B0-46CC-28E6-CEAD-09F3B57F1E5A}"/>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6">
            <a:extLst>
              <a:ext uri="{FF2B5EF4-FFF2-40B4-BE49-F238E27FC236}">
                <a16:creationId xmlns:a16="http://schemas.microsoft.com/office/drawing/2014/main" id="{FE336911-43ED-3223-0B50-32029A7C80D6}"/>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2" name="Oval 7">
            <a:extLst>
              <a:ext uri="{FF2B5EF4-FFF2-40B4-BE49-F238E27FC236}">
                <a16:creationId xmlns:a16="http://schemas.microsoft.com/office/drawing/2014/main" id="{C67EEBCF-37C0-CFC3-FA68-DBA2847ADA7F}"/>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8">
            <a:extLst>
              <a:ext uri="{FF2B5EF4-FFF2-40B4-BE49-F238E27FC236}">
                <a16:creationId xmlns:a16="http://schemas.microsoft.com/office/drawing/2014/main" id="{8AC7990B-7127-6176-8A47-033765145698}"/>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4" name="Oval 9">
            <a:extLst>
              <a:ext uri="{FF2B5EF4-FFF2-40B4-BE49-F238E27FC236}">
                <a16:creationId xmlns:a16="http://schemas.microsoft.com/office/drawing/2014/main" id="{42496E9F-BF16-F421-90A7-0FD989379F4A}"/>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5" name="Oval 9">
            <a:extLst>
              <a:ext uri="{FF2B5EF4-FFF2-40B4-BE49-F238E27FC236}">
                <a16:creationId xmlns:a16="http://schemas.microsoft.com/office/drawing/2014/main" id="{16EDC87E-AE79-6754-B7B1-ED15AF01BCA2}"/>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10">
            <a:extLst>
              <a:ext uri="{FF2B5EF4-FFF2-40B4-BE49-F238E27FC236}">
                <a16:creationId xmlns:a16="http://schemas.microsoft.com/office/drawing/2014/main" id="{7E0AB31F-5971-F5A2-8E8C-97720FB12AB8}"/>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1">
            <a:extLst>
              <a:ext uri="{FF2B5EF4-FFF2-40B4-BE49-F238E27FC236}">
                <a16:creationId xmlns:a16="http://schemas.microsoft.com/office/drawing/2014/main" id="{E9C434BF-3CCE-DBB5-F704-3FD9963ABDA4}"/>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2">
            <a:extLst>
              <a:ext uri="{FF2B5EF4-FFF2-40B4-BE49-F238E27FC236}">
                <a16:creationId xmlns:a16="http://schemas.microsoft.com/office/drawing/2014/main" id="{8BDC8DD4-3784-FC00-9DC5-7D1745DD713F}"/>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9" name="Oval 13">
            <a:extLst>
              <a:ext uri="{FF2B5EF4-FFF2-40B4-BE49-F238E27FC236}">
                <a16:creationId xmlns:a16="http://schemas.microsoft.com/office/drawing/2014/main" id="{290235EB-1644-AFA6-3A36-F3114B313B91}"/>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0" name="Oval 13">
            <a:extLst>
              <a:ext uri="{FF2B5EF4-FFF2-40B4-BE49-F238E27FC236}">
                <a16:creationId xmlns:a16="http://schemas.microsoft.com/office/drawing/2014/main" id="{B4F5D895-93A6-EE43-1E58-5CC404518068}"/>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3">
            <a:extLst>
              <a:ext uri="{FF2B5EF4-FFF2-40B4-BE49-F238E27FC236}">
                <a16:creationId xmlns:a16="http://schemas.microsoft.com/office/drawing/2014/main" id="{4AAF138A-6EF4-2F3D-744A-C3A60CF57943}"/>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9">
            <a:extLst>
              <a:ext uri="{FF2B5EF4-FFF2-40B4-BE49-F238E27FC236}">
                <a16:creationId xmlns:a16="http://schemas.microsoft.com/office/drawing/2014/main" id="{65FB5190-B670-0DBE-92B5-96131A136CBC}"/>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10">
            <a:extLst>
              <a:ext uri="{FF2B5EF4-FFF2-40B4-BE49-F238E27FC236}">
                <a16:creationId xmlns:a16="http://schemas.microsoft.com/office/drawing/2014/main" id="{00FF7959-EBA8-9EF8-4F92-D2EC3E113A85}"/>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1">
            <a:extLst>
              <a:ext uri="{FF2B5EF4-FFF2-40B4-BE49-F238E27FC236}">
                <a16:creationId xmlns:a16="http://schemas.microsoft.com/office/drawing/2014/main" id="{4948D83A-396D-270A-D180-0F85B602B676}"/>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2">
            <a:extLst>
              <a:ext uri="{FF2B5EF4-FFF2-40B4-BE49-F238E27FC236}">
                <a16:creationId xmlns:a16="http://schemas.microsoft.com/office/drawing/2014/main" id="{D08A2C85-F0E0-E4BA-663F-03F4F2D0F56C}"/>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6" name="Oval 13">
            <a:extLst>
              <a:ext uri="{FF2B5EF4-FFF2-40B4-BE49-F238E27FC236}">
                <a16:creationId xmlns:a16="http://schemas.microsoft.com/office/drawing/2014/main" id="{DEB4EDE0-937F-140A-3144-18E166103AAE}"/>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7" name="Oval 13">
            <a:extLst>
              <a:ext uri="{FF2B5EF4-FFF2-40B4-BE49-F238E27FC236}">
                <a16:creationId xmlns:a16="http://schemas.microsoft.com/office/drawing/2014/main" id="{A62DF2D9-247E-B807-D82D-E73C21EB5A98}"/>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F8701292-5F98-7195-7666-747678932545}"/>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9">
            <a:extLst>
              <a:ext uri="{FF2B5EF4-FFF2-40B4-BE49-F238E27FC236}">
                <a16:creationId xmlns:a16="http://schemas.microsoft.com/office/drawing/2014/main" id="{EE2BA5FB-091E-C21A-BDEE-94884B891954}"/>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10">
            <a:extLst>
              <a:ext uri="{FF2B5EF4-FFF2-40B4-BE49-F238E27FC236}">
                <a16:creationId xmlns:a16="http://schemas.microsoft.com/office/drawing/2014/main" id="{44B66888-AB18-4440-68BE-1D24FFCFE440}"/>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1">
            <a:extLst>
              <a:ext uri="{FF2B5EF4-FFF2-40B4-BE49-F238E27FC236}">
                <a16:creationId xmlns:a16="http://schemas.microsoft.com/office/drawing/2014/main" id="{40690E28-5202-AD15-E6B5-8E4EC27A255C}"/>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2">
            <a:extLst>
              <a:ext uri="{FF2B5EF4-FFF2-40B4-BE49-F238E27FC236}">
                <a16:creationId xmlns:a16="http://schemas.microsoft.com/office/drawing/2014/main" id="{6AF224D9-C5F1-7B82-C06E-1D45C63317D7}"/>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3" name="Oval 13">
            <a:extLst>
              <a:ext uri="{FF2B5EF4-FFF2-40B4-BE49-F238E27FC236}">
                <a16:creationId xmlns:a16="http://schemas.microsoft.com/office/drawing/2014/main" id="{0EF48405-3772-02B4-34C7-E0DCE54C6461}"/>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4" name="Oval 13">
            <a:extLst>
              <a:ext uri="{FF2B5EF4-FFF2-40B4-BE49-F238E27FC236}">
                <a16:creationId xmlns:a16="http://schemas.microsoft.com/office/drawing/2014/main" id="{C34BC5AD-7486-B492-BF24-42103E5D61E1}"/>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3">
            <a:extLst>
              <a:ext uri="{FF2B5EF4-FFF2-40B4-BE49-F238E27FC236}">
                <a16:creationId xmlns:a16="http://schemas.microsoft.com/office/drawing/2014/main" id="{4199831E-D522-D242-F5F9-70A6E9776186}"/>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1">
            <a:extLst>
              <a:ext uri="{FF2B5EF4-FFF2-40B4-BE49-F238E27FC236}">
                <a16:creationId xmlns:a16="http://schemas.microsoft.com/office/drawing/2014/main" id="{E6371337-5B3C-E66C-4BC1-C4CF67B35D70}"/>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2">
            <a:extLst>
              <a:ext uri="{FF2B5EF4-FFF2-40B4-BE49-F238E27FC236}">
                <a16:creationId xmlns:a16="http://schemas.microsoft.com/office/drawing/2014/main" id="{7E76F024-00B2-F371-71B8-696EE71E3DEB}"/>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8" name="Oval 13">
            <a:extLst>
              <a:ext uri="{FF2B5EF4-FFF2-40B4-BE49-F238E27FC236}">
                <a16:creationId xmlns:a16="http://schemas.microsoft.com/office/drawing/2014/main" id="{F185E188-8162-8C15-C375-D0727B26EE04}"/>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9" name="Oval 13">
            <a:extLst>
              <a:ext uri="{FF2B5EF4-FFF2-40B4-BE49-F238E27FC236}">
                <a16:creationId xmlns:a16="http://schemas.microsoft.com/office/drawing/2014/main" id="{9993AE05-5120-398F-061D-1C5975B7B68E}"/>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324EBBEE-21A6-5B68-D226-DC03656AF7B1}"/>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2">
            <a:extLst>
              <a:ext uri="{FF2B5EF4-FFF2-40B4-BE49-F238E27FC236}">
                <a16:creationId xmlns:a16="http://schemas.microsoft.com/office/drawing/2014/main" id="{4D846581-D950-BBC0-6806-7C65AD6EC439}"/>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2" name="Oval 13">
            <a:extLst>
              <a:ext uri="{FF2B5EF4-FFF2-40B4-BE49-F238E27FC236}">
                <a16:creationId xmlns:a16="http://schemas.microsoft.com/office/drawing/2014/main" id="{BCFD9C2C-707C-35B7-E05F-6C7D15F65394}"/>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3">
            <a:extLst>
              <a:ext uri="{FF2B5EF4-FFF2-40B4-BE49-F238E27FC236}">
                <a16:creationId xmlns:a16="http://schemas.microsoft.com/office/drawing/2014/main" id="{1EEB1DE1-70A9-999A-9878-4F33DF935DCC}"/>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46D78580-F868-8741-C413-D6C906221C34}"/>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A7575754-6128-7B92-2D3C-25DC1C9844BF}"/>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AA04F738-27D9-432E-1322-500A6D47BE88}"/>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69CC5050-A915-7819-F45D-246568638266}"/>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05074856-766D-7FB3-94D9-6A520531FC1E}"/>
              </a:ext>
            </a:extLst>
          </p:cNvPr>
          <p:cNvSpPr>
            <a:spLocks/>
          </p:cNvSpPr>
          <p:nvPr/>
        </p:nvSpPr>
        <p:spPr>
          <a:xfrm>
            <a:off x="11843830"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1334035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References I</a:t>
            </a:r>
          </a:p>
        </p:txBody>
      </p:sp>
      <p:sp>
        <p:nvSpPr>
          <p:cNvPr id="7" name="PptLabsAgenda_&amp;^@BeamShapeBackground_&amp;^@2023041414552447170">
            <a:extLst>
              <a:ext uri="{FF2B5EF4-FFF2-40B4-BE49-F238E27FC236}">
                <a16:creationId xmlns:a16="http://schemas.microsoft.com/office/drawing/2014/main" id="{023E1D71-A7BD-6B84-B8A2-0E52A54263C6}"/>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83680DD1-75FF-4222-B99A-0314A185B1DF}" type="datetime1">
              <a:rPr lang="en-US" smtClean="0"/>
              <a:t>16-May-23</a:t>
            </a:fld>
            <a:endParaRPr lang="en-US"/>
          </a:p>
        </p:txBody>
      </p:sp>
      <p:graphicFrame>
        <p:nvGraphicFramePr>
          <p:cNvPr id="16" name="Table 16">
            <a:extLst>
              <a:ext uri="{FF2B5EF4-FFF2-40B4-BE49-F238E27FC236}">
                <a16:creationId xmlns:a16="http://schemas.microsoft.com/office/drawing/2014/main" id="{115FF1DE-36E6-ABDF-5BAB-4F16BDD43EE6}"/>
              </a:ext>
            </a:extLst>
          </p:cNvPr>
          <p:cNvGraphicFramePr>
            <a:graphicFrameLocks noGrp="1"/>
          </p:cNvGraphicFramePr>
          <p:nvPr>
            <p:ph idx="1"/>
            <p:extLst>
              <p:ext uri="{D42A27DB-BD31-4B8C-83A1-F6EECF244321}">
                <p14:modId xmlns:p14="http://schemas.microsoft.com/office/powerpoint/2010/main" val="700233415"/>
              </p:ext>
            </p:extLst>
          </p:nvPr>
        </p:nvGraphicFramePr>
        <p:xfrm>
          <a:off x="838201" y="1437005"/>
          <a:ext cx="10420668" cy="4114800"/>
        </p:xfrm>
        <a:graphic>
          <a:graphicData uri="http://schemas.openxmlformats.org/drawingml/2006/table">
            <a:tbl>
              <a:tblPr firstRow="1" bandRow="1">
                <a:tableStyleId>{2D5ABB26-0587-4C30-8999-92F81FD0307C}</a:tableStyleId>
              </a:tblPr>
              <a:tblGrid>
                <a:gridCol w="571500">
                  <a:extLst>
                    <a:ext uri="{9D8B030D-6E8A-4147-A177-3AD203B41FA5}">
                      <a16:colId xmlns:a16="http://schemas.microsoft.com/office/drawing/2014/main" val="2620166147"/>
                    </a:ext>
                  </a:extLst>
                </a:gridCol>
                <a:gridCol w="9849168">
                  <a:extLst>
                    <a:ext uri="{9D8B030D-6E8A-4147-A177-3AD203B41FA5}">
                      <a16:colId xmlns:a16="http://schemas.microsoft.com/office/drawing/2014/main" val="725101843"/>
                    </a:ext>
                  </a:extLst>
                </a:gridCol>
              </a:tblGrid>
              <a:tr h="822960">
                <a:tc>
                  <a:txBody>
                    <a:bodyPr/>
                    <a:lstStyle/>
                    <a:p>
                      <a:pPr algn="just"/>
                      <a:r>
                        <a:rPr lang="en-US" sz="1600" kern="1200" dirty="0">
                          <a:solidFill>
                            <a:schemeClr val="tx1"/>
                          </a:solidFill>
                          <a:latin typeface="Montserrat" pitchFamily="2" charset="0"/>
                          <a:ea typeface="+mn-ea"/>
                          <a:cs typeface="+mn-cs"/>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kern="1200" dirty="0">
                          <a:solidFill>
                            <a:schemeClr val="tx1"/>
                          </a:solidFill>
                          <a:latin typeface="Montserrat" pitchFamily="2" charset="0"/>
                          <a:ea typeface="+mn-ea"/>
                          <a:cs typeface="+mn-cs"/>
                        </a:rPr>
                        <a:t>T.J. Brinker et. al., Deep learning outperformed 136 of 157 dermatologists in a head-to-head </a:t>
                      </a:r>
                      <a:r>
                        <a:rPr lang="en-US" sz="1600" kern="1200" dirty="0" err="1">
                          <a:solidFill>
                            <a:schemeClr val="tx1"/>
                          </a:solidFill>
                          <a:latin typeface="Montserrat" pitchFamily="2" charset="0"/>
                          <a:ea typeface="+mn-ea"/>
                          <a:cs typeface="+mn-cs"/>
                        </a:rPr>
                        <a:t>dermoscopic</a:t>
                      </a:r>
                      <a:r>
                        <a:rPr lang="en-US" sz="1600" kern="1200" dirty="0">
                          <a:solidFill>
                            <a:schemeClr val="tx1"/>
                          </a:solidFill>
                          <a:latin typeface="Montserrat" pitchFamily="2" charset="0"/>
                          <a:ea typeface="+mn-ea"/>
                          <a:cs typeface="+mn-cs"/>
                        </a:rPr>
                        <a:t> melanoma image classification task, Eur. J. Cancer. 113 (2019) 47–54. https://doi.org/10.1016/j.ejca.2019.04.001.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3932274"/>
                  </a:ext>
                </a:extLst>
              </a:tr>
              <a:tr h="822960">
                <a:tc>
                  <a:txBody>
                    <a:bodyPr/>
                    <a:lstStyle/>
                    <a:p>
                      <a:pPr algn="just"/>
                      <a:r>
                        <a:rPr lang="en-US" sz="1600" kern="1200" dirty="0">
                          <a:solidFill>
                            <a:schemeClr val="tx1"/>
                          </a:solidFill>
                          <a:latin typeface="Montserrat" pitchFamily="2" charset="0"/>
                          <a:ea typeface="+mn-ea"/>
                          <a:cs typeface="+mn-cs"/>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ontserrat" pitchFamily="2" charset="0"/>
                          <a:ea typeface="+mn-ea"/>
                          <a:cs typeface="+mn-cs"/>
                        </a:rPr>
                        <a:t>R.C. Maron et. al., Systematic outperformance of 112 dermatologists in multiclass skin cancer image classification by convolutional neural networks, Eur. J. Cancer. 119 (2019) 57–65. https://doi.org/10.1016/j.ejca.2019.06.013.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7618766"/>
                  </a:ext>
                </a:extLst>
              </a:tr>
              <a:tr h="822960">
                <a:tc>
                  <a:txBody>
                    <a:bodyPr/>
                    <a:lstStyle/>
                    <a:p>
                      <a:pPr algn="just"/>
                      <a:r>
                        <a:rPr lang="en-US" sz="1600" kern="1200" dirty="0">
                          <a:solidFill>
                            <a:schemeClr val="tx1"/>
                          </a:solidFill>
                          <a:latin typeface="Montserrat" pitchFamily="2" charset="0"/>
                          <a:ea typeface="+mn-ea"/>
                          <a:cs typeface="+mn-cs"/>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kern="1200" dirty="0">
                          <a:solidFill>
                            <a:schemeClr val="tx1"/>
                          </a:solidFill>
                          <a:latin typeface="Montserrat" pitchFamily="2" charset="0"/>
                          <a:ea typeface="+mn-ea"/>
                          <a:cs typeface="+mn-cs"/>
                        </a:rPr>
                        <a:t>P. </a:t>
                      </a:r>
                      <a:r>
                        <a:rPr lang="en-US" sz="1600" kern="1200" dirty="0" err="1">
                          <a:solidFill>
                            <a:schemeClr val="tx1"/>
                          </a:solidFill>
                          <a:latin typeface="Montserrat" pitchFamily="2" charset="0"/>
                          <a:ea typeface="+mn-ea"/>
                          <a:cs typeface="+mn-cs"/>
                        </a:rPr>
                        <a:t>Tschandl</a:t>
                      </a:r>
                      <a:r>
                        <a:rPr lang="en-US" sz="1600" kern="1200" dirty="0">
                          <a:solidFill>
                            <a:schemeClr val="tx1"/>
                          </a:solidFill>
                          <a:latin typeface="Montserrat" pitchFamily="2" charset="0"/>
                          <a:ea typeface="+mn-ea"/>
                          <a:cs typeface="+mn-cs"/>
                        </a:rPr>
                        <a:t> et. al., The HAM10000 dataset, a large collection of multi-source </a:t>
                      </a:r>
                      <a:r>
                        <a:rPr lang="en-US" sz="1600" kern="1200" dirty="0" err="1">
                          <a:solidFill>
                            <a:schemeClr val="tx1"/>
                          </a:solidFill>
                          <a:latin typeface="Montserrat" pitchFamily="2" charset="0"/>
                          <a:ea typeface="+mn-ea"/>
                          <a:cs typeface="+mn-cs"/>
                        </a:rPr>
                        <a:t>dermatoscopic</a:t>
                      </a:r>
                      <a:r>
                        <a:rPr lang="en-US" sz="1600" kern="1200" dirty="0">
                          <a:solidFill>
                            <a:schemeClr val="tx1"/>
                          </a:solidFill>
                          <a:latin typeface="Montserrat" pitchFamily="2" charset="0"/>
                          <a:ea typeface="+mn-ea"/>
                          <a:cs typeface="+mn-cs"/>
                        </a:rPr>
                        <a:t> images of common pigmented skin lesions, Sci. Data. 5 (2018) 180161. https://doi.org/10.1038/sdata.2018.161.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9853304"/>
                  </a:ext>
                </a:extLst>
              </a:tr>
              <a:tr h="822960">
                <a:tc>
                  <a:txBody>
                    <a:bodyPr/>
                    <a:lstStyle/>
                    <a:p>
                      <a:pPr algn="just"/>
                      <a:r>
                        <a:rPr lang="en-US" sz="1600" kern="1200" dirty="0">
                          <a:solidFill>
                            <a:schemeClr val="tx1"/>
                          </a:solidFill>
                          <a:latin typeface="Montserrat" pitchFamily="2" charset="0"/>
                          <a:ea typeface="+mn-ea"/>
                          <a:cs typeface="+mn-cs"/>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kern="1200" dirty="0">
                          <a:solidFill>
                            <a:schemeClr val="tx1"/>
                          </a:solidFill>
                          <a:latin typeface="Montserrat" pitchFamily="2" charset="0"/>
                          <a:ea typeface="+mn-ea"/>
                          <a:cs typeface="+mn-cs"/>
                        </a:rPr>
                        <a:t>Q. Chen, M. Li, C. Chen, P. Zhou, X. </a:t>
                      </a:r>
                      <a:r>
                        <a:rPr lang="en-US" sz="1600" kern="1200" dirty="0" err="1">
                          <a:solidFill>
                            <a:schemeClr val="tx1"/>
                          </a:solidFill>
                          <a:latin typeface="Montserrat" pitchFamily="2" charset="0"/>
                          <a:ea typeface="+mn-ea"/>
                          <a:cs typeface="+mn-cs"/>
                        </a:rPr>
                        <a:t>Lv</a:t>
                      </a:r>
                      <a:r>
                        <a:rPr lang="en-US" sz="1600" kern="1200" dirty="0">
                          <a:solidFill>
                            <a:schemeClr val="tx1"/>
                          </a:solidFill>
                          <a:latin typeface="Montserrat" pitchFamily="2" charset="0"/>
                          <a:ea typeface="+mn-ea"/>
                          <a:cs typeface="+mn-cs"/>
                        </a:rPr>
                        <a:t>, C. Chen, </a:t>
                      </a:r>
                      <a:r>
                        <a:rPr lang="en-US" sz="1600" kern="1200" dirty="0" err="1">
                          <a:solidFill>
                            <a:schemeClr val="tx1"/>
                          </a:solidFill>
                          <a:latin typeface="Montserrat" pitchFamily="2" charset="0"/>
                          <a:ea typeface="+mn-ea"/>
                          <a:cs typeface="+mn-cs"/>
                        </a:rPr>
                        <a:t>MDFNet</a:t>
                      </a:r>
                      <a:r>
                        <a:rPr lang="en-US" sz="1600" kern="1200" dirty="0">
                          <a:solidFill>
                            <a:schemeClr val="tx1"/>
                          </a:solidFill>
                          <a:latin typeface="Montserrat" pitchFamily="2" charset="0"/>
                          <a:ea typeface="+mn-ea"/>
                          <a:cs typeface="+mn-cs"/>
                        </a:rPr>
                        <a:t>: application of multimodal fusion method based on skin image and clinical data to skin cancer classification, J. Cancer Res. Clin. Oncol. (2022). https://doi.org/10.1007/s00432-022-04180-1.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9520880"/>
                  </a:ext>
                </a:extLst>
              </a:tr>
              <a:tr h="822960">
                <a:tc>
                  <a:txBody>
                    <a:bodyPr/>
                    <a:lstStyle/>
                    <a:p>
                      <a:pPr algn="just"/>
                      <a:r>
                        <a:rPr lang="en-US" sz="1600" kern="1200" dirty="0">
                          <a:solidFill>
                            <a:schemeClr val="tx1"/>
                          </a:solidFill>
                          <a:latin typeface="Montserrat" pitchFamily="2" charset="0"/>
                          <a:ea typeface="+mn-ea"/>
                          <a:cs typeface="+mn-cs"/>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kern="1200" dirty="0">
                          <a:solidFill>
                            <a:schemeClr val="tx1"/>
                          </a:solidFill>
                          <a:latin typeface="Montserrat" pitchFamily="2" charset="0"/>
                          <a:ea typeface="+mn-ea"/>
                          <a:cs typeface="+mn-cs"/>
                        </a:rPr>
                        <a:t>[1] A.G.C. Pacheco, R.A. </a:t>
                      </a:r>
                      <a:r>
                        <a:rPr lang="en-US" sz="1600" kern="1200" dirty="0" err="1">
                          <a:solidFill>
                            <a:schemeClr val="tx1"/>
                          </a:solidFill>
                          <a:latin typeface="Montserrat" pitchFamily="2" charset="0"/>
                          <a:ea typeface="+mn-ea"/>
                          <a:cs typeface="+mn-cs"/>
                        </a:rPr>
                        <a:t>Krohling</a:t>
                      </a:r>
                      <a:r>
                        <a:rPr lang="en-US" sz="1600" kern="1200" dirty="0">
                          <a:solidFill>
                            <a:schemeClr val="tx1"/>
                          </a:solidFill>
                          <a:latin typeface="Montserrat" pitchFamily="2" charset="0"/>
                          <a:ea typeface="+mn-ea"/>
                          <a:cs typeface="+mn-cs"/>
                        </a:rPr>
                        <a:t>, An Attention-Based Mechanism to Combine Images and Metadata in Deep Learning Models Applied to Skin Cancer Classification, IEEE J. Biomed. Heal. Informatics. 25 (2021) 3554–3563. https://doi.org/10.1109/JBHI.2021.3062002.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4555"/>
                  </a:ext>
                </a:extLst>
              </a:tr>
            </a:tbl>
          </a:graphicData>
        </a:graphic>
      </p:graphicFrame>
      <p:pic>
        <p:nvPicPr>
          <p:cNvPr id="6" name="Graphic 5" descr="Return outline">
            <a:hlinkClick r:id="" action="ppaction://hlinkshowjump?jump=lastslideviewed"/>
            <a:extLst>
              <a:ext uri="{FF2B5EF4-FFF2-40B4-BE49-F238E27FC236}">
                <a16:creationId xmlns:a16="http://schemas.microsoft.com/office/drawing/2014/main" id="{353CD7C5-6C7C-1CDC-C77D-B3EE400D5D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987293" y="6653293"/>
            <a:ext cx="204708" cy="204708"/>
          </a:xfrm>
          <a:prstGeom prst="rect">
            <a:avLst/>
          </a:prstGeom>
        </p:spPr>
      </p:pic>
      <p:sp>
        <p:nvSpPr>
          <p:cNvPr id="5" name="Footer Placeholder 4">
            <a:extLst>
              <a:ext uri="{FF2B5EF4-FFF2-40B4-BE49-F238E27FC236}">
                <a16:creationId xmlns:a16="http://schemas.microsoft.com/office/drawing/2014/main" id="{9927E5A6-199F-EDF9-A7C8-1CEEEBB4AE30}"/>
              </a:ext>
            </a:extLst>
          </p:cNvPr>
          <p:cNvSpPr>
            <a:spLocks noGrp="1"/>
          </p:cNvSpPr>
          <p:nvPr>
            <p:ph type="ftr" sz="quarter" idx="11"/>
          </p:nvPr>
        </p:nvSpPr>
        <p:spPr/>
        <p:txBody>
          <a:bodyPr/>
          <a:lstStyle/>
          <a:p>
            <a:r>
              <a:rPr lang="en-US"/>
              <a:t>Multimodal skin lesion classification with data scarcity problem</a:t>
            </a:r>
          </a:p>
        </p:txBody>
      </p:sp>
      <p:sp>
        <p:nvSpPr>
          <p:cNvPr id="3" name="Slide Number Placeholder 2">
            <a:extLst>
              <a:ext uri="{FF2B5EF4-FFF2-40B4-BE49-F238E27FC236}">
                <a16:creationId xmlns:a16="http://schemas.microsoft.com/office/drawing/2014/main" id="{29EE7FA3-AFFA-5058-7463-30B228E68C7F}"/>
              </a:ext>
            </a:extLst>
          </p:cNvPr>
          <p:cNvSpPr>
            <a:spLocks noGrp="1"/>
          </p:cNvSpPr>
          <p:nvPr>
            <p:ph type="sldNum" sz="quarter" idx="12"/>
          </p:nvPr>
        </p:nvSpPr>
        <p:spPr/>
        <p:txBody>
          <a:bodyPr/>
          <a:lstStyle/>
          <a:p>
            <a:fld id="{6DCCA1CE-54D3-4B1F-BAFE-BDD10B4D91A3}" type="slidenum">
              <a:rPr lang="en-US" smtClean="0"/>
              <a:pPr/>
              <a:t>51</a:t>
            </a:fld>
            <a:r>
              <a:rPr lang="en-US"/>
              <a:t>/52</a:t>
            </a:r>
            <a:endParaRPr lang="en-US" dirty="0"/>
          </a:p>
        </p:txBody>
      </p:sp>
    </p:spTree>
    <p:extLst>
      <p:ext uri="{BB962C8B-B14F-4D97-AF65-F5344CB8AC3E}">
        <p14:creationId xmlns:p14="http://schemas.microsoft.com/office/powerpoint/2010/main" val="1684836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References II</a:t>
            </a:r>
          </a:p>
        </p:txBody>
      </p:sp>
      <p:sp>
        <p:nvSpPr>
          <p:cNvPr id="7" name="PptLabsAgenda_&amp;^@BeamShapeBackground_&amp;^@2023041414552447170">
            <a:extLst>
              <a:ext uri="{FF2B5EF4-FFF2-40B4-BE49-F238E27FC236}">
                <a16:creationId xmlns:a16="http://schemas.microsoft.com/office/drawing/2014/main" id="{023E1D71-A7BD-6B84-B8A2-0E52A54263C6}"/>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211E3ADC-1EFD-4D8D-AECD-60E4730333B6}" type="datetime1">
              <a:rPr lang="en-US" smtClean="0"/>
              <a:t>16-May-23</a:t>
            </a:fld>
            <a:endParaRPr lang="en-US"/>
          </a:p>
        </p:txBody>
      </p:sp>
      <p:graphicFrame>
        <p:nvGraphicFramePr>
          <p:cNvPr id="16" name="Table 16">
            <a:extLst>
              <a:ext uri="{FF2B5EF4-FFF2-40B4-BE49-F238E27FC236}">
                <a16:creationId xmlns:a16="http://schemas.microsoft.com/office/drawing/2014/main" id="{115FF1DE-36E6-ABDF-5BAB-4F16BDD43EE6}"/>
              </a:ext>
            </a:extLst>
          </p:cNvPr>
          <p:cNvGraphicFramePr>
            <a:graphicFrameLocks noGrp="1"/>
          </p:cNvGraphicFramePr>
          <p:nvPr>
            <p:ph idx="1"/>
            <p:extLst>
              <p:ext uri="{D42A27DB-BD31-4B8C-83A1-F6EECF244321}">
                <p14:modId xmlns:p14="http://schemas.microsoft.com/office/powerpoint/2010/main" val="1929608269"/>
              </p:ext>
            </p:extLst>
          </p:nvPr>
        </p:nvGraphicFramePr>
        <p:xfrm>
          <a:off x="838200" y="1371600"/>
          <a:ext cx="10420668" cy="4937760"/>
        </p:xfrm>
        <a:graphic>
          <a:graphicData uri="http://schemas.openxmlformats.org/drawingml/2006/table">
            <a:tbl>
              <a:tblPr firstRow="1" bandRow="1">
                <a:tableStyleId>{2D5ABB26-0587-4C30-8999-92F81FD0307C}</a:tableStyleId>
              </a:tblPr>
              <a:tblGrid>
                <a:gridCol w="571500">
                  <a:extLst>
                    <a:ext uri="{9D8B030D-6E8A-4147-A177-3AD203B41FA5}">
                      <a16:colId xmlns:a16="http://schemas.microsoft.com/office/drawing/2014/main" val="2620166147"/>
                    </a:ext>
                  </a:extLst>
                </a:gridCol>
                <a:gridCol w="9849168">
                  <a:extLst>
                    <a:ext uri="{9D8B030D-6E8A-4147-A177-3AD203B41FA5}">
                      <a16:colId xmlns:a16="http://schemas.microsoft.com/office/drawing/2014/main" val="725101843"/>
                    </a:ext>
                  </a:extLst>
                </a:gridCol>
              </a:tblGrid>
              <a:tr h="579120">
                <a:tc>
                  <a:txBody>
                    <a:bodyPr/>
                    <a:lstStyle/>
                    <a:p>
                      <a:pPr algn="just"/>
                      <a:r>
                        <a:rPr lang="en-US" sz="1600" kern="1200" dirty="0">
                          <a:solidFill>
                            <a:schemeClr val="tx1"/>
                          </a:solidFill>
                          <a:latin typeface="Montserrat" pitchFamily="2" charset="0"/>
                          <a:ea typeface="+mn-ea"/>
                          <a:cs typeface="+mn-cs"/>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5"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ontserrat" pitchFamily="2" charset="0"/>
                          <a:ea typeface="+mn-ea"/>
                          <a:cs typeface="+mn-cs"/>
                        </a:rPr>
                        <a:t>H.H. Mao, A Survey on Self-supervised Pre-training for Sequential Transfer Learning in Neural Networks, (2020). http://arxiv.org/abs/2007.00800.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3932274"/>
                  </a:ext>
                </a:extLst>
              </a:tr>
              <a:tr h="1066800">
                <a:tc>
                  <a:txBody>
                    <a:bodyPr/>
                    <a:lstStyle/>
                    <a:p>
                      <a:pPr algn="just"/>
                      <a:r>
                        <a:rPr lang="en-US" sz="1600" kern="1200" dirty="0">
                          <a:solidFill>
                            <a:schemeClr val="tx1"/>
                          </a:solidFill>
                          <a:latin typeface="Montserrat" pitchFamily="2" charset="0"/>
                          <a:ea typeface="+mn-ea"/>
                          <a:cs typeface="+mn-cs"/>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ontserrat" pitchFamily="2" charset="0"/>
                          <a:ea typeface="+mn-ea"/>
                          <a:cs typeface="+mn-cs"/>
                        </a:rPr>
                        <a:t>S. Azizi, B. Mustafa, F. Ryan, Z. Beaver, J. Freyberg, J. Deaton, A. </a:t>
                      </a:r>
                      <a:r>
                        <a:rPr lang="en-US" sz="1600" kern="1200" dirty="0" err="1">
                          <a:solidFill>
                            <a:schemeClr val="tx1"/>
                          </a:solidFill>
                          <a:latin typeface="Montserrat" pitchFamily="2" charset="0"/>
                          <a:ea typeface="+mn-ea"/>
                          <a:cs typeface="+mn-cs"/>
                        </a:rPr>
                        <a:t>Loh</a:t>
                      </a:r>
                      <a:r>
                        <a:rPr lang="en-US" sz="1600" kern="1200" dirty="0">
                          <a:solidFill>
                            <a:schemeClr val="tx1"/>
                          </a:solidFill>
                          <a:latin typeface="Montserrat" pitchFamily="2" charset="0"/>
                          <a:ea typeface="+mn-ea"/>
                          <a:cs typeface="+mn-cs"/>
                        </a:rPr>
                        <a:t>, A. </a:t>
                      </a:r>
                      <a:r>
                        <a:rPr lang="en-US" sz="1600" kern="1200" dirty="0" err="1">
                          <a:solidFill>
                            <a:schemeClr val="tx1"/>
                          </a:solidFill>
                          <a:latin typeface="Montserrat" pitchFamily="2" charset="0"/>
                          <a:ea typeface="+mn-ea"/>
                          <a:cs typeface="+mn-cs"/>
                        </a:rPr>
                        <a:t>Karthikesalingam</a:t>
                      </a:r>
                      <a:r>
                        <a:rPr lang="en-US" sz="1600" kern="1200" dirty="0">
                          <a:solidFill>
                            <a:schemeClr val="tx1"/>
                          </a:solidFill>
                          <a:latin typeface="Montserrat" pitchFamily="2" charset="0"/>
                          <a:ea typeface="+mn-ea"/>
                          <a:cs typeface="+mn-cs"/>
                        </a:rPr>
                        <a:t>, S. </a:t>
                      </a:r>
                      <a:r>
                        <a:rPr lang="en-US" sz="1600" kern="1200" dirty="0" err="1">
                          <a:solidFill>
                            <a:schemeClr val="tx1"/>
                          </a:solidFill>
                          <a:latin typeface="Montserrat" pitchFamily="2" charset="0"/>
                          <a:ea typeface="+mn-ea"/>
                          <a:cs typeface="+mn-cs"/>
                        </a:rPr>
                        <a:t>Kornblith</a:t>
                      </a:r>
                      <a:r>
                        <a:rPr lang="en-US" sz="1600" kern="1200" dirty="0">
                          <a:solidFill>
                            <a:schemeClr val="tx1"/>
                          </a:solidFill>
                          <a:latin typeface="Montserrat" pitchFamily="2" charset="0"/>
                          <a:ea typeface="+mn-ea"/>
                          <a:cs typeface="+mn-cs"/>
                        </a:rPr>
                        <a:t>, T. Chen, V. Natarajan, M. </a:t>
                      </a:r>
                      <a:r>
                        <a:rPr lang="en-US" sz="1600" kern="1200" dirty="0" err="1">
                          <a:solidFill>
                            <a:schemeClr val="tx1"/>
                          </a:solidFill>
                          <a:latin typeface="Montserrat" pitchFamily="2" charset="0"/>
                          <a:ea typeface="+mn-ea"/>
                          <a:cs typeface="+mn-cs"/>
                        </a:rPr>
                        <a:t>Norouzi</a:t>
                      </a:r>
                      <a:r>
                        <a:rPr lang="en-US" sz="1600" kern="1200" dirty="0">
                          <a:solidFill>
                            <a:schemeClr val="tx1"/>
                          </a:solidFill>
                          <a:latin typeface="Montserrat" pitchFamily="2" charset="0"/>
                          <a:ea typeface="+mn-ea"/>
                          <a:cs typeface="+mn-cs"/>
                        </a:rPr>
                        <a:t>, Big Self-Supervised Models Advance Medical Image Classification, in: Proc. IEEE Int. Conf. </a:t>
                      </a:r>
                      <a:r>
                        <a:rPr lang="en-US" sz="1600" kern="1200" dirty="0" err="1">
                          <a:solidFill>
                            <a:schemeClr val="tx1"/>
                          </a:solidFill>
                          <a:latin typeface="Montserrat" pitchFamily="2" charset="0"/>
                          <a:ea typeface="+mn-ea"/>
                          <a:cs typeface="+mn-cs"/>
                        </a:rPr>
                        <a:t>Comput</a:t>
                      </a:r>
                      <a:r>
                        <a:rPr lang="en-US" sz="1600" kern="1200" dirty="0">
                          <a:solidFill>
                            <a:schemeClr val="tx1"/>
                          </a:solidFill>
                          <a:latin typeface="Montserrat" pitchFamily="2" charset="0"/>
                          <a:ea typeface="+mn-ea"/>
                          <a:cs typeface="+mn-cs"/>
                        </a:rPr>
                        <a:t>. Vis., IEEE, 2021: pp. 3458–3468. https://doi.org/10.1109/ICCV48922.2021.00346.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7618766"/>
                  </a:ext>
                </a:extLst>
              </a:tr>
              <a:tr h="370840">
                <a:tc>
                  <a:txBody>
                    <a:bodyPr/>
                    <a:lstStyle/>
                    <a:p>
                      <a:pPr algn="just"/>
                      <a:r>
                        <a:rPr lang="en-US" sz="1600" kern="1200" dirty="0">
                          <a:solidFill>
                            <a:schemeClr val="tx1"/>
                          </a:solidFill>
                          <a:latin typeface="Montserrat" pitchFamily="2" charset="0"/>
                          <a:ea typeface="+mn-ea"/>
                          <a:cs typeface="+mn-cs"/>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600" kern="1200" dirty="0">
                          <a:solidFill>
                            <a:schemeClr val="tx1"/>
                          </a:solidFill>
                          <a:latin typeface="Montserrat" pitchFamily="2" charset="0"/>
                          <a:ea typeface="+mn-ea"/>
                          <a:cs typeface="+mn-cs"/>
                        </a:rPr>
                        <a:t>J. </a:t>
                      </a:r>
                      <a:r>
                        <a:rPr lang="en-US" sz="1600" kern="1200" dirty="0" err="1">
                          <a:solidFill>
                            <a:schemeClr val="tx1"/>
                          </a:solidFill>
                          <a:latin typeface="Montserrat" pitchFamily="2" charset="0"/>
                          <a:ea typeface="+mn-ea"/>
                          <a:cs typeface="+mn-cs"/>
                        </a:rPr>
                        <a:t>Demšar</a:t>
                      </a:r>
                      <a:r>
                        <a:rPr lang="en-US" sz="1600" kern="1200" dirty="0">
                          <a:solidFill>
                            <a:schemeClr val="tx1"/>
                          </a:solidFill>
                          <a:latin typeface="Montserrat" pitchFamily="2" charset="0"/>
                          <a:ea typeface="+mn-ea"/>
                          <a:cs typeface="+mn-cs"/>
                        </a:rPr>
                        <a:t>, Statistical comparisons of classifiers over multiple data sets, J Mach Learn Res 7 (2006) 1-30. https://www.jmlr.org/papers/volume7/demsar06a/demsar06a.pdf.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9853304"/>
                  </a:ext>
                </a:extLst>
              </a:tr>
              <a:tr h="370840">
                <a:tc>
                  <a:txBody>
                    <a:bodyPr/>
                    <a:lstStyle/>
                    <a:p>
                      <a:pPr algn="just"/>
                      <a:r>
                        <a:rPr lang="en-US" sz="1600" kern="1200" dirty="0">
                          <a:solidFill>
                            <a:schemeClr val="tx1"/>
                          </a:solidFill>
                          <a:latin typeface="Montserrat" pitchFamily="2" charset="0"/>
                          <a:ea typeface="+mn-ea"/>
                          <a:cs typeface="+mn-cs"/>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34" rtl="0" eaLnBrk="1" fontAlgn="auto" latinLnBrk="0" hangingPunct="1">
                        <a:lnSpc>
                          <a:spcPct val="100000"/>
                        </a:lnSpc>
                        <a:spcBef>
                          <a:spcPts val="0"/>
                        </a:spcBef>
                        <a:spcAft>
                          <a:spcPts val="0"/>
                        </a:spcAft>
                        <a:buClrTx/>
                        <a:buSzTx/>
                        <a:buFontTx/>
                        <a:buNone/>
                        <a:tabLst/>
                        <a:defRPr/>
                      </a:pPr>
                      <a:r>
                        <a:rPr lang="en-US" sz="1600" dirty="0">
                          <a:latin typeface="Montserrat" pitchFamily="2" charset="0"/>
                        </a:rPr>
                        <a:t>P.M. </a:t>
                      </a:r>
                      <a:r>
                        <a:rPr lang="en-US" sz="1600" dirty="0" err="1">
                          <a:latin typeface="Montserrat" pitchFamily="2" charset="0"/>
                        </a:rPr>
                        <a:t>Burlina</a:t>
                      </a:r>
                      <a:r>
                        <a:rPr lang="en-US" sz="1600" dirty="0">
                          <a:latin typeface="Montserrat" pitchFamily="2" charset="0"/>
                        </a:rPr>
                        <a:t>, N.J. Joshi, P.A. Mathew, W. Paul, A.W. </a:t>
                      </a:r>
                      <a:r>
                        <a:rPr lang="en-US" sz="1600" dirty="0" err="1">
                          <a:latin typeface="Montserrat" pitchFamily="2" charset="0"/>
                        </a:rPr>
                        <a:t>Rebman</a:t>
                      </a:r>
                      <a:r>
                        <a:rPr lang="en-US" sz="1600" dirty="0">
                          <a:latin typeface="Montserrat" pitchFamily="2" charset="0"/>
                        </a:rPr>
                        <a:t>, J.N. </a:t>
                      </a:r>
                      <a:r>
                        <a:rPr lang="en-US" sz="1600" dirty="0" err="1">
                          <a:latin typeface="Montserrat" pitchFamily="2" charset="0"/>
                        </a:rPr>
                        <a:t>Aucott</a:t>
                      </a:r>
                      <a:r>
                        <a:rPr lang="en-US" sz="1600" dirty="0">
                          <a:latin typeface="Montserrat" pitchFamily="2" charset="0"/>
                        </a:rPr>
                        <a:t>, AI-based detection of erythema </a:t>
                      </a:r>
                      <a:r>
                        <a:rPr lang="en-US" sz="1600" dirty="0" err="1">
                          <a:latin typeface="Montserrat" pitchFamily="2" charset="0"/>
                        </a:rPr>
                        <a:t>migrans</a:t>
                      </a:r>
                      <a:r>
                        <a:rPr lang="en-US" sz="1600" dirty="0">
                          <a:latin typeface="Montserrat" pitchFamily="2" charset="0"/>
                        </a:rPr>
                        <a:t> and disambiguation against other skin lesions, </a:t>
                      </a:r>
                      <a:r>
                        <a:rPr lang="en-US" sz="1600" dirty="0" err="1">
                          <a:latin typeface="Montserrat" pitchFamily="2" charset="0"/>
                        </a:rPr>
                        <a:t>Comput</a:t>
                      </a:r>
                      <a:r>
                        <a:rPr lang="en-US" sz="1600" dirty="0">
                          <a:latin typeface="Montserrat" pitchFamily="2" charset="0"/>
                        </a:rPr>
                        <a:t>. Biol. Med. 125 (2020) 103977. https://doi.org/10.1016/j.compbiomed.2020.103977.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9520880"/>
                  </a:ext>
                </a:extLst>
              </a:tr>
              <a:tr h="370840">
                <a:tc>
                  <a:txBody>
                    <a:bodyPr/>
                    <a:lstStyle/>
                    <a:p>
                      <a:pPr marL="0" marR="0" lvl="0" indent="0" algn="just" defTabSz="914434"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ontserrat" pitchFamily="2" charset="0"/>
                          <a:ea typeface="+mn-ea"/>
                          <a:cs typeface="+mn-cs"/>
                        </a:rPr>
                        <a:t>[10]</a:t>
                      </a:r>
                    </a:p>
                    <a:p>
                      <a:pPr algn="just"/>
                      <a:endParaRPr lang="en-US" sz="1600" kern="1200" dirty="0">
                        <a:solidFill>
                          <a:schemeClr val="tx1"/>
                        </a:solidFill>
                        <a:latin typeface="Montserrat"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34" rtl="0" eaLnBrk="1" fontAlgn="auto" latinLnBrk="0" hangingPunct="1">
                        <a:lnSpc>
                          <a:spcPct val="100000"/>
                        </a:lnSpc>
                        <a:spcBef>
                          <a:spcPts val="0"/>
                        </a:spcBef>
                        <a:spcAft>
                          <a:spcPts val="0"/>
                        </a:spcAft>
                        <a:buClrTx/>
                        <a:buSzTx/>
                        <a:buFontTx/>
                        <a:buNone/>
                        <a:tabLst/>
                        <a:defRPr/>
                      </a:pPr>
                      <a:r>
                        <a:rPr lang="fr-FR" sz="1600" kern="1200" dirty="0">
                          <a:solidFill>
                            <a:schemeClr val="tx1"/>
                          </a:solidFill>
                          <a:latin typeface="Montserrat" pitchFamily="2" charset="0"/>
                          <a:ea typeface="+mn-ea"/>
                          <a:cs typeface="+mn-cs"/>
                        </a:rPr>
                        <a:t>Li, W., Joseph Raj, A. N., </a:t>
                      </a:r>
                      <a:r>
                        <a:rPr lang="fr-FR" sz="1600" kern="1200" dirty="0" err="1">
                          <a:solidFill>
                            <a:schemeClr val="tx1"/>
                          </a:solidFill>
                          <a:latin typeface="Montserrat" pitchFamily="2" charset="0"/>
                          <a:ea typeface="+mn-ea"/>
                          <a:cs typeface="+mn-cs"/>
                        </a:rPr>
                        <a:t>Tjahjadi</a:t>
                      </a:r>
                      <a:r>
                        <a:rPr lang="fr-FR" sz="1600" kern="1200" dirty="0">
                          <a:solidFill>
                            <a:schemeClr val="tx1"/>
                          </a:solidFill>
                          <a:latin typeface="Montserrat" pitchFamily="2" charset="0"/>
                          <a:ea typeface="+mn-ea"/>
                          <a:cs typeface="+mn-cs"/>
                        </a:rPr>
                        <a:t>, T., &amp; Zhuang, Z. (2021). Digital </a:t>
                      </a:r>
                      <a:r>
                        <a:rPr lang="fr-FR" sz="1600" kern="1200" dirty="0" err="1">
                          <a:solidFill>
                            <a:schemeClr val="tx1"/>
                          </a:solidFill>
                          <a:latin typeface="Montserrat" pitchFamily="2" charset="0"/>
                          <a:ea typeface="+mn-ea"/>
                          <a:cs typeface="+mn-cs"/>
                        </a:rPr>
                        <a:t>hair</a:t>
                      </a:r>
                      <a:r>
                        <a:rPr lang="fr-FR" sz="1600" kern="1200" dirty="0">
                          <a:solidFill>
                            <a:schemeClr val="tx1"/>
                          </a:solidFill>
                          <a:latin typeface="Montserrat" pitchFamily="2" charset="0"/>
                          <a:ea typeface="+mn-ea"/>
                          <a:cs typeface="+mn-cs"/>
                        </a:rPr>
                        <a:t> </a:t>
                      </a:r>
                      <a:r>
                        <a:rPr lang="fr-FR" sz="1600" kern="1200" dirty="0" err="1">
                          <a:solidFill>
                            <a:schemeClr val="tx1"/>
                          </a:solidFill>
                          <a:latin typeface="Montserrat" pitchFamily="2" charset="0"/>
                          <a:ea typeface="+mn-ea"/>
                          <a:cs typeface="+mn-cs"/>
                        </a:rPr>
                        <a:t>removal</a:t>
                      </a:r>
                      <a:r>
                        <a:rPr lang="fr-FR" sz="1600" kern="1200" dirty="0">
                          <a:solidFill>
                            <a:schemeClr val="tx1"/>
                          </a:solidFill>
                          <a:latin typeface="Montserrat" pitchFamily="2" charset="0"/>
                          <a:ea typeface="+mn-ea"/>
                          <a:cs typeface="+mn-cs"/>
                        </a:rPr>
                        <a:t> by </a:t>
                      </a:r>
                      <a:r>
                        <a:rPr lang="fr-FR" sz="1600" kern="1200" dirty="0" err="1">
                          <a:solidFill>
                            <a:schemeClr val="tx1"/>
                          </a:solidFill>
                          <a:latin typeface="Montserrat" pitchFamily="2" charset="0"/>
                          <a:ea typeface="+mn-ea"/>
                          <a:cs typeface="+mn-cs"/>
                        </a:rPr>
                        <a:t>deep</a:t>
                      </a:r>
                      <a:r>
                        <a:rPr lang="fr-FR" sz="1600" kern="1200" dirty="0">
                          <a:solidFill>
                            <a:schemeClr val="tx1"/>
                          </a:solidFill>
                          <a:latin typeface="Montserrat" pitchFamily="2" charset="0"/>
                          <a:ea typeface="+mn-ea"/>
                          <a:cs typeface="+mn-cs"/>
                        </a:rPr>
                        <a:t> </a:t>
                      </a:r>
                      <a:r>
                        <a:rPr lang="fr-FR" sz="1600" kern="1200" dirty="0" err="1">
                          <a:solidFill>
                            <a:schemeClr val="tx1"/>
                          </a:solidFill>
                          <a:latin typeface="Montserrat" pitchFamily="2" charset="0"/>
                          <a:ea typeface="+mn-ea"/>
                          <a:cs typeface="+mn-cs"/>
                        </a:rPr>
                        <a:t>learning</a:t>
                      </a:r>
                      <a:r>
                        <a:rPr lang="fr-FR" sz="1600" kern="1200" dirty="0">
                          <a:solidFill>
                            <a:schemeClr val="tx1"/>
                          </a:solidFill>
                          <a:latin typeface="Montserrat" pitchFamily="2" charset="0"/>
                          <a:ea typeface="+mn-ea"/>
                          <a:cs typeface="+mn-cs"/>
                        </a:rPr>
                        <a:t> for skin </a:t>
                      </a:r>
                      <a:r>
                        <a:rPr lang="fr-FR" sz="1600" kern="1200" dirty="0" err="1">
                          <a:solidFill>
                            <a:schemeClr val="tx1"/>
                          </a:solidFill>
                          <a:latin typeface="Montserrat" pitchFamily="2" charset="0"/>
                          <a:ea typeface="+mn-ea"/>
                          <a:cs typeface="+mn-cs"/>
                        </a:rPr>
                        <a:t>lesion</a:t>
                      </a:r>
                      <a:r>
                        <a:rPr lang="fr-FR" sz="1600" kern="1200" dirty="0">
                          <a:solidFill>
                            <a:schemeClr val="tx1"/>
                          </a:solidFill>
                          <a:latin typeface="Montserrat" pitchFamily="2" charset="0"/>
                          <a:ea typeface="+mn-ea"/>
                          <a:cs typeface="+mn-cs"/>
                        </a:rPr>
                        <a:t> segmentation. Pattern Recognition, 117, 107994. https://doi.org/10.1016/J.PATCOG.2021.107994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432279"/>
                  </a:ext>
                </a:extLst>
              </a:tr>
              <a:tr h="370840">
                <a:tc>
                  <a:txBody>
                    <a:bodyPr/>
                    <a:lstStyle/>
                    <a:p>
                      <a:pPr marL="0" marR="0" lvl="0" indent="0" algn="just" defTabSz="914434"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ontserrat" pitchFamily="2" charset="0"/>
                          <a:ea typeface="+mn-ea"/>
                          <a:cs typeface="+mn-cs"/>
                        </a:rPr>
                        <a:t>[11]</a:t>
                      </a:r>
                    </a:p>
                    <a:p>
                      <a:pPr algn="just"/>
                      <a:endParaRPr lang="en-US" sz="1600" kern="1200" dirty="0">
                        <a:solidFill>
                          <a:schemeClr val="tx1"/>
                        </a:solidFill>
                        <a:latin typeface="Montserrat"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34" rtl="0" eaLnBrk="1" fontAlgn="auto" latinLnBrk="0" hangingPunct="1">
                        <a:lnSpc>
                          <a:spcPct val="100000"/>
                        </a:lnSpc>
                        <a:spcBef>
                          <a:spcPts val="0"/>
                        </a:spcBef>
                        <a:spcAft>
                          <a:spcPts val="0"/>
                        </a:spcAft>
                        <a:buClrTx/>
                        <a:buSzTx/>
                        <a:buFontTx/>
                        <a:buNone/>
                        <a:tabLst/>
                        <a:defRPr/>
                      </a:pPr>
                      <a:r>
                        <a:rPr lang="fr-FR" sz="1600" kern="1200" dirty="0">
                          <a:solidFill>
                            <a:schemeClr val="tx1"/>
                          </a:solidFill>
                          <a:latin typeface="Montserrat" pitchFamily="2" charset="0"/>
                          <a:ea typeface="+mn-ea"/>
                          <a:cs typeface="+mn-cs"/>
                        </a:rPr>
                        <a:t>Attia, M., </a:t>
                      </a:r>
                      <a:r>
                        <a:rPr lang="fr-FR" sz="1600" kern="1200" dirty="0" err="1">
                          <a:solidFill>
                            <a:schemeClr val="tx1"/>
                          </a:solidFill>
                          <a:latin typeface="Montserrat" pitchFamily="2" charset="0"/>
                          <a:ea typeface="+mn-ea"/>
                          <a:cs typeface="+mn-cs"/>
                        </a:rPr>
                        <a:t>Hossny</a:t>
                      </a:r>
                      <a:r>
                        <a:rPr lang="fr-FR" sz="1600" kern="1200" dirty="0">
                          <a:solidFill>
                            <a:schemeClr val="tx1"/>
                          </a:solidFill>
                          <a:latin typeface="Montserrat" pitchFamily="2" charset="0"/>
                          <a:ea typeface="+mn-ea"/>
                          <a:cs typeface="+mn-cs"/>
                        </a:rPr>
                        <a:t>, M., Zhou, H., </a:t>
                      </a:r>
                      <a:r>
                        <a:rPr lang="fr-FR" sz="1600" kern="1200" dirty="0" err="1">
                          <a:solidFill>
                            <a:schemeClr val="tx1"/>
                          </a:solidFill>
                          <a:latin typeface="Montserrat" pitchFamily="2" charset="0"/>
                          <a:ea typeface="+mn-ea"/>
                          <a:cs typeface="+mn-cs"/>
                        </a:rPr>
                        <a:t>Nahavandi</a:t>
                      </a:r>
                      <a:r>
                        <a:rPr lang="fr-FR" sz="1600" kern="1200" dirty="0">
                          <a:solidFill>
                            <a:schemeClr val="tx1"/>
                          </a:solidFill>
                          <a:latin typeface="Montserrat" pitchFamily="2" charset="0"/>
                          <a:ea typeface="+mn-ea"/>
                          <a:cs typeface="+mn-cs"/>
                        </a:rPr>
                        <a:t>, S., </a:t>
                      </a:r>
                      <a:r>
                        <a:rPr lang="fr-FR" sz="1600" kern="1200" dirty="0" err="1">
                          <a:solidFill>
                            <a:schemeClr val="tx1"/>
                          </a:solidFill>
                          <a:latin typeface="Montserrat" pitchFamily="2" charset="0"/>
                          <a:ea typeface="+mn-ea"/>
                          <a:cs typeface="+mn-cs"/>
                        </a:rPr>
                        <a:t>Asadi</a:t>
                      </a:r>
                      <a:r>
                        <a:rPr lang="fr-FR" sz="1600" kern="1200" dirty="0">
                          <a:solidFill>
                            <a:schemeClr val="tx1"/>
                          </a:solidFill>
                          <a:latin typeface="Montserrat" pitchFamily="2" charset="0"/>
                          <a:ea typeface="+mn-ea"/>
                          <a:cs typeface="+mn-cs"/>
                        </a:rPr>
                        <a:t>, H., &amp; </a:t>
                      </a:r>
                      <a:r>
                        <a:rPr lang="fr-FR" sz="1600" kern="1200" dirty="0" err="1">
                          <a:solidFill>
                            <a:schemeClr val="tx1"/>
                          </a:solidFill>
                          <a:latin typeface="Montserrat" pitchFamily="2" charset="0"/>
                          <a:ea typeface="+mn-ea"/>
                          <a:cs typeface="+mn-cs"/>
                        </a:rPr>
                        <a:t>Yazdabadi</a:t>
                      </a:r>
                      <a:r>
                        <a:rPr lang="fr-FR" sz="1600" kern="1200" dirty="0">
                          <a:solidFill>
                            <a:schemeClr val="tx1"/>
                          </a:solidFill>
                          <a:latin typeface="Montserrat" pitchFamily="2" charset="0"/>
                          <a:ea typeface="+mn-ea"/>
                          <a:cs typeface="+mn-cs"/>
                        </a:rPr>
                        <a:t>, A. (2020). </a:t>
                      </a:r>
                      <a:r>
                        <a:rPr lang="fr-FR" sz="1600" kern="1200" dirty="0" err="1">
                          <a:solidFill>
                            <a:schemeClr val="tx1"/>
                          </a:solidFill>
                          <a:latin typeface="Montserrat" pitchFamily="2" charset="0"/>
                          <a:ea typeface="+mn-ea"/>
                          <a:cs typeface="+mn-cs"/>
                        </a:rPr>
                        <a:t>Realistic</a:t>
                      </a:r>
                      <a:r>
                        <a:rPr lang="fr-FR" sz="1600" kern="1200" dirty="0">
                          <a:solidFill>
                            <a:schemeClr val="tx1"/>
                          </a:solidFill>
                          <a:latin typeface="Montserrat" pitchFamily="2" charset="0"/>
                          <a:ea typeface="+mn-ea"/>
                          <a:cs typeface="+mn-cs"/>
                        </a:rPr>
                        <a:t> </a:t>
                      </a:r>
                      <a:r>
                        <a:rPr lang="fr-FR" sz="1600" kern="1200" dirty="0" err="1">
                          <a:solidFill>
                            <a:schemeClr val="tx1"/>
                          </a:solidFill>
                          <a:latin typeface="Montserrat" pitchFamily="2" charset="0"/>
                          <a:ea typeface="+mn-ea"/>
                          <a:cs typeface="+mn-cs"/>
                        </a:rPr>
                        <a:t>hair</a:t>
                      </a:r>
                      <a:r>
                        <a:rPr lang="fr-FR" sz="1600" kern="1200" dirty="0">
                          <a:solidFill>
                            <a:schemeClr val="tx1"/>
                          </a:solidFill>
                          <a:latin typeface="Montserrat" pitchFamily="2" charset="0"/>
                          <a:ea typeface="+mn-ea"/>
                          <a:cs typeface="+mn-cs"/>
                        </a:rPr>
                        <a:t> simulator for skin </a:t>
                      </a:r>
                      <a:r>
                        <a:rPr lang="fr-FR" sz="1600" kern="1200" dirty="0" err="1">
                          <a:solidFill>
                            <a:schemeClr val="tx1"/>
                          </a:solidFill>
                          <a:latin typeface="Montserrat" pitchFamily="2" charset="0"/>
                          <a:ea typeface="+mn-ea"/>
                          <a:cs typeface="+mn-cs"/>
                        </a:rPr>
                        <a:t>lesion</a:t>
                      </a:r>
                      <a:r>
                        <a:rPr lang="fr-FR" sz="1600" kern="1200" dirty="0">
                          <a:solidFill>
                            <a:schemeClr val="tx1"/>
                          </a:solidFill>
                          <a:latin typeface="Montserrat" pitchFamily="2" charset="0"/>
                          <a:ea typeface="+mn-ea"/>
                          <a:cs typeface="+mn-cs"/>
                        </a:rPr>
                        <a:t> images: A </a:t>
                      </a:r>
                      <a:r>
                        <a:rPr lang="fr-FR" sz="1600" kern="1200" dirty="0" err="1">
                          <a:solidFill>
                            <a:schemeClr val="tx1"/>
                          </a:solidFill>
                          <a:latin typeface="Montserrat" pitchFamily="2" charset="0"/>
                          <a:ea typeface="+mn-ea"/>
                          <a:cs typeface="+mn-cs"/>
                        </a:rPr>
                        <a:t>novel</a:t>
                      </a:r>
                      <a:r>
                        <a:rPr lang="fr-FR" sz="1600" kern="1200" dirty="0">
                          <a:solidFill>
                            <a:schemeClr val="tx1"/>
                          </a:solidFill>
                          <a:latin typeface="Montserrat" pitchFamily="2" charset="0"/>
                          <a:ea typeface="+mn-ea"/>
                          <a:cs typeface="+mn-cs"/>
                        </a:rPr>
                        <a:t> </a:t>
                      </a:r>
                      <a:r>
                        <a:rPr lang="fr-FR" sz="1600" kern="1200" dirty="0" err="1">
                          <a:solidFill>
                            <a:schemeClr val="tx1"/>
                          </a:solidFill>
                          <a:latin typeface="Montserrat" pitchFamily="2" charset="0"/>
                          <a:ea typeface="+mn-ea"/>
                          <a:cs typeface="+mn-cs"/>
                        </a:rPr>
                        <a:t>benchemarking</a:t>
                      </a:r>
                      <a:r>
                        <a:rPr lang="fr-FR" sz="1600" kern="1200" dirty="0">
                          <a:solidFill>
                            <a:schemeClr val="tx1"/>
                          </a:solidFill>
                          <a:latin typeface="Montserrat" pitchFamily="2" charset="0"/>
                          <a:ea typeface="+mn-ea"/>
                          <a:cs typeface="+mn-cs"/>
                        </a:rPr>
                        <a:t> </a:t>
                      </a:r>
                      <a:r>
                        <a:rPr lang="fr-FR" sz="1600" kern="1200" dirty="0" err="1">
                          <a:solidFill>
                            <a:schemeClr val="tx1"/>
                          </a:solidFill>
                          <a:latin typeface="Montserrat" pitchFamily="2" charset="0"/>
                          <a:ea typeface="+mn-ea"/>
                          <a:cs typeface="+mn-cs"/>
                        </a:rPr>
                        <a:t>tool</a:t>
                      </a:r>
                      <a:r>
                        <a:rPr lang="fr-FR" sz="1600" kern="1200" dirty="0">
                          <a:solidFill>
                            <a:schemeClr val="tx1"/>
                          </a:solidFill>
                          <a:latin typeface="Montserrat" pitchFamily="2" charset="0"/>
                          <a:ea typeface="+mn-ea"/>
                          <a:cs typeface="+mn-cs"/>
                        </a:rPr>
                        <a:t>. </a:t>
                      </a:r>
                      <a:r>
                        <a:rPr lang="fr-FR" sz="1600" kern="1200" dirty="0" err="1">
                          <a:solidFill>
                            <a:schemeClr val="tx1"/>
                          </a:solidFill>
                          <a:latin typeface="Montserrat" pitchFamily="2" charset="0"/>
                          <a:ea typeface="+mn-ea"/>
                          <a:cs typeface="+mn-cs"/>
                        </a:rPr>
                        <a:t>Artificial</a:t>
                      </a:r>
                      <a:r>
                        <a:rPr lang="fr-FR" sz="1600" kern="1200" dirty="0">
                          <a:solidFill>
                            <a:schemeClr val="tx1"/>
                          </a:solidFill>
                          <a:latin typeface="Montserrat" pitchFamily="2" charset="0"/>
                          <a:ea typeface="+mn-ea"/>
                          <a:cs typeface="+mn-cs"/>
                        </a:rPr>
                        <a:t> Intelligence in </a:t>
                      </a:r>
                      <a:r>
                        <a:rPr lang="fr-FR" sz="1600" kern="1200" dirty="0" err="1">
                          <a:solidFill>
                            <a:schemeClr val="tx1"/>
                          </a:solidFill>
                          <a:latin typeface="Montserrat" pitchFamily="2" charset="0"/>
                          <a:ea typeface="+mn-ea"/>
                          <a:cs typeface="+mn-cs"/>
                        </a:rPr>
                        <a:t>Medicine</a:t>
                      </a:r>
                      <a:r>
                        <a:rPr lang="fr-FR" sz="1600" kern="1200" dirty="0">
                          <a:solidFill>
                            <a:schemeClr val="tx1"/>
                          </a:solidFill>
                          <a:latin typeface="Montserrat" pitchFamily="2" charset="0"/>
                          <a:ea typeface="+mn-ea"/>
                          <a:cs typeface="+mn-cs"/>
                        </a:rPr>
                        <a:t>, 108, 101933. https://doi.org/10.1016/j.artmed.2020.101933</a:t>
                      </a:r>
                    </a:p>
                    <a:p>
                      <a:pPr algn="just"/>
                      <a:endParaRPr lang="en-US" sz="1600" kern="1200" dirty="0">
                        <a:solidFill>
                          <a:schemeClr val="tx1"/>
                        </a:solidFill>
                        <a:latin typeface="Montserrat" pitchFamily="2"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584555"/>
                  </a:ext>
                </a:extLst>
              </a:tr>
            </a:tbl>
          </a:graphicData>
        </a:graphic>
      </p:graphicFrame>
      <p:pic>
        <p:nvPicPr>
          <p:cNvPr id="3" name="Graphic 2" descr="Return outline">
            <a:hlinkClick r:id="" action="ppaction://hlinkshowjump?jump=lastslideviewed"/>
            <a:extLst>
              <a:ext uri="{FF2B5EF4-FFF2-40B4-BE49-F238E27FC236}">
                <a16:creationId xmlns:a16="http://schemas.microsoft.com/office/drawing/2014/main" id="{9F32B63D-A61D-E45C-4248-FAB12FFE92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987293" y="6653293"/>
            <a:ext cx="204708" cy="204708"/>
          </a:xfrm>
          <a:prstGeom prst="rect">
            <a:avLst/>
          </a:prstGeom>
        </p:spPr>
      </p:pic>
      <p:sp>
        <p:nvSpPr>
          <p:cNvPr id="6" name="Footer Placeholder 5">
            <a:extLst>
              <a:ext uri="{FF2B5EF4-FFF2-40B4-BE49-F238E27FC236}">
                <a16:creationId xmlns:a16="http://schemas.microsoft.com/office/drawing/2014/main" id="{464CF915-4C70-C367-EDE9-AFAC40046E55}"/>
              </a:ext>
            </a:extLst>
          </p:cNvPr>
          <p:cNvSpPr>
            <a:spLocks noGrp="1"/>
          </p:cNvSpPr>
          <p:nvPr>
            <p:ph type="ftr" sz="quarter" idx="11"/>
          </p:nvPr>
        </p:nvSpPr>
        <p:spPr/>
        <p:txBody>
          <a:bodyPr/>
          <a:lstStyle/>
          <a:p>
            <a:r>
              <a:rPr lang="en-US"/>
              <a:t>Multimodal skin lesion classification with data scarcity problem</a:t>
            </a:r>
          </a:p>
        </p:txBody>
      </p:sp>
      <p:sp>
        <p:nvSpPr>
          <p:cNvPr id="4" name="Slide Number Placeholder 3">
            <a:extLst>
              <a:ext uri="{FF2B5EF4-FFF2-40B4-BE49-F238E27FC236}">
                <a16:creationId xmlns:a16="http://schemas.microsoft.com/office/drawing/2014/main" id="{6ED0E1B6-8E11-FF91-433E-774959BA9130}"/>
              </a:ext>
            </a:extLst>
          </p:cNvPr>
          <p:cNvSpPr>
            <a:spLocks noGrp="1"/>
          </p:cNvSpPr>
          <p:nvPr>
            <p:ph type="sldNum" sz="quarter" idx="12"/>
          </p:nvPr>
        </p:nvSpPr>
        <p:spPr/>
        <p:txBody>
          <a:bodyPr/>
          <a:lstStyle/>
          <a:p>
            <a:fld id="{6DCCA1CE-54D3-4B1F-BAFE-BDD10B4D91A3}" type="slidenum">
              <a:rPr lang="en-US" smtClean="0"/>
              <a:pPr/>
              <a:t>52</a:t>
            </a:fld>
            <a:r>
              <a:rPr lang="en-US"/>
              <a:t>/52</a:t>
            </a:r>
            <a:endParaRPr lang="en-US" dirty="0"/>
          </a:p>
        </p:txBody>
      </p:sp>
    </p:spTree>
    <p:extLst>
      <p:ext uri="{BB962C8B-B14F-4D97-AF65-F5344CB8AC3E}">
        <p14:creationId xmlns:p14="http://schemas.microsoft.com/office/powerpoint/2010/main" val="2501145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3084548"/>
            <a:ext cx="12192000" cy="688903"/>
          </a:xfrm>
          <a:solidFill>
            <a:srgbClr val="0C5B7A"/>
          </a:solidFill>
        </p:spPr>
        <p:txBody>
          <a:bodyPr vert="horz" lIns="182880" tIns="45720" rIns="91440" bIns="45720" rtlCol="0" anchor="ctr">
            <a:noAutofit/>
          </a:bodyPr>
          <a:lstStyle/>
          <a:p>
            <a:pPr algn="ctr"/>
            <a:r>
              <a:rPr lang="en-US" sz="4000" dirty="0">
                <a:solidFill>
                  <a:schemeClr val="bg1"/>
                </a:solidFill>
              </a:rPr>
              <a:t>Thank you for your attention </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A22AC83F-BE7E-45F1-9D26-0FE11E831EB4}" type="datetime1">
              <a:rPr lang="en-US" smtClean="0"/>
              <a:t>16-May-23</a:t>
            </a:fld>
            <a:endParaRPr lang="en-US"/>
          </a:p>
        </p:txBody>
      </p:sp>
      <p:sp>
        <p:nvSpPr>
          <p:cNvPr id="5" name="Footer Placeholder 4">
            <a:extLst>
              <a:ext uri="{FF2B5EF4-FFF2-40B4-BE49-F238E27FC236}">
                <a16:creationId xmlns:a16="http://schemas.microsoft.com/office/drawing/2014/main" id="{9927E5A6-199F-EDF9-A7C8-1CEEEBB4AE30}"/>
              </a:ext>
            </a:extLst>
          </p:cNvPr>
          <p:cNvSpPr>
            <a:spLocks noGrp="1"/>
          </p:cNvSpPr>
          <p:nvPr>
            <p:ph type="ftr" sz="quarter" idx="11"/>
          </p:nvPr>
        </p:nvSpPr>
        <p:spPr/>
        <p:txBody>
          <a:bodyPr/>
          <a:lstStyle/>
          <a:p>
            <a:r>
              <a:rPr lang="en-US"/>
              <a:t>Multimodal skin lesion classification with data scarcity problem</a:t>
            </a:r>
          </a:p>
        </p:txBody>
      </p:sp>
      <p:pic>
        <p:nvPicPr>
          <p:cNvPr id="6" name="Graphic 5" descr="Smiling face outline outline">
            <a:extLst>
              <a:ext uri="{FF2B5EF4-FFF2-40B4-BE49-F238E27FC236}">
                <a16:creationId xmlns:a16="http://schemas.microsoft.com/office/drawing/2014/main" id="{91035DF6-5565-D187-8FF7-65339B52FB15}"/>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8269" y="3876970"/>
            <a:ext cx="615461" cy="615461"/>
          </a:xfrm>
          <a:prstGeom prst="rect">
            <a:avLst/>
          </a:prstGeom>
        </p:spPr>
      </p:pic>
    </p:spTree>
    <p:extLst>
      <p:ext uri="{BB962C8B-B14F-4D97-AF65-F5344CB8AC3E}">
        <p14:creationId xmlns:p14="http://schemas.microsoft.com/office/powerpoint/2010/main" val="1911175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400" dirty="0">
                <a:solidFill>
                  <a:schemeClr val="bg1"/>
                </a:solidFill>
              </a:rPr>
            </a:br>
            <a:r>
              <a:rPr lang="en-US" sz="2000" dirty="0">
                <a:solidFill>
                  <a:schemeClr val="bg1"/>
                </a:solidFill>
              </a:rPr>
              <a:t>Experimental results (Ablation study with ResNet50 architecture) : All metrics</a:t>
            </a:r>
            <a:endParaRPr lang="en-US" sz="2400" dirty="0">
              <a:solidFill>
                <a:schemeClr val="bg1"/>
              </a:solidFill>
            </a:endParaRPr>
          </a:p>
        </p:txBody>
      </p:sp>
      <p:sp>
        <p:nvSpPr>
          <p:cNvPr id="7" name="PptLabsAgenda_&amp;^@BeamShapeBackground_&amp;^@2023041414552447170">
            <a:extLst>
              <a:ext uri="{FF2B5EF4-FFF2-40B4-BE49-F238E27FC236}">
                <a16:creationId xmlns:a16="http://schemas.microsoft.com/office/drawing/2014/main" id="{023E1D71-A7BD-6B84-B8A2-0E52A54263C6}"/>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Appendix</a:t>
            </a:r>
            <a:endParaRPr lang="en-US" dirty="0"/>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D9301314-0EDE-4272-A54B-077D7DB4207B}" type="datetime1">
              <a:rPr lang="en-US" smtClean="0"/>
              <a:t>16-May-23</a:t>
            </a:fld>
            <a:endParaRPr lang="en-US"/>
          </a:p>
        </p:txBody>
      </p:sp>
      <p:pic>
        <p:nvPicPr>
          <p:cNvPr id="5" name="Picture 4" descr="Shape&#10;&#10;Description automatically generated with medium confidence">
            <a:extLst>
              <a:ext uri="{FF2B5EF4-FFF2-40B4-BE49-F238E27FC236}">
                <a16:creationId xmlns:a16="http://schemas.microsoft.com/office/drawing/2014/main" id="{AC98BAB9-77F9-9CE1-559F-88E83E2E744B}"/>
              </a:ext>
            </a:extLst>
          </p:cNvPr>
          <p:cNvPicPr>
            <a:picLocks noChangeAspect="1"/>
          </p:cNvPicPr>
          <p:nvPr/>
        </p:nvPicPr>
        <p:blipFill rotWithShape="1">
          <a:blip r:embed="rId2">
            <a:extLst>
              <a:ext uri="{28A0092B-C50C-407E-A947-70E740481C1C}">
                <a14:useLocalDpi xmlns:a14="http://schemas.microsoft.com/office/drawing/2010/main" val="0"/>
              </a:ext>
            </a:extLst>
          </a:blip>
          <a:srcRect t="15154"/>
          <a:stretch/>
        </p:blipFill>
        <p:spPr>
          <a:xfrm>
            <a:off x="2087308" y="1793009"/>
            <a:ext cx="8912924" cy="4676417"/>
          </a:xfrm>
          <a:prstGeom prst="rect">
            <a:avLst/>
          </a:prstGeom>
        </p:spPr>
      </p:pic>
      <p:pic>
        <p:nvPicPr>
          <p:cNvPr id="6" name="Graphic 5" descr="Return outline">
            <a:hlinkClick r:id="" action="ppaction://hlinkshowjump?jump=lastslideviewed"/>
            <a:extLst>
              <a:ext uri="{FF2B5EF4-FFF2-40B4-BE49-F238E27FC236}">
                <a16:creationId xmlns:a16="http://schemas.microsoft.com/office/drawing/2014/main" id="{B081AA3A-49F1-B54A-2A7A-238214B39E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987293" y="6653293"/>
            <a:ext cx="204708" cy="204708"/>
          </a:xfrm>
          <a:prstGeom prst="rect">
            <a:avLst/>
          </a:prstGeom>
        </p:spPr>
      </p:pic>
      <p:sp>
        <p:nvSpPr>
          <p:cNvPr id="8" name="TextBox 7">
            <a:extLst>
              <a:ext uri="{FF2B5EF4-FFF2-40B4-BE49-F238E27FC236}">
                <a16:creationId xmlns:a16="http://schemas.microsoft.com/office/drawing/2014/main" id="{A48659AD-DC1C-9903-F024-985EAD29F2EA}"/>
              </a:ext>
            </a:extLst>
          </p:cNvPr>
          <p:cNvSpPr txBox="1"/>
          <p:nvPr/>
        </p:nvSpPr>
        <p:spPr>
          <a:xfrm>
            <a:off x="2469677" y="1516010"/>
            <a:ext cx="8737819" cy="307777"/>
          </a:xfrm>
          <a:prstGeom prst="rect">
            <a:avLst/>
          </a:prstGeom>
          <a:noFill/>
        </p:spPr>
        <p:txBody>
          <a:bodyPr wrap="square" rtlCol="0">
            <a:spAutoFit/>
          </a:bodyPr>
          <a:lstStyle/>
          <a:p>
            <a:r>
              <a:rPr lang="en-US" sz="1400" dirty="0">
                <a:latin typeface="Montserrat" pitchFamily="2" charset="0"/>
              </a:rPr>
              <a:t>Table A1: Five-fold cross-validation performance metrics of ResNet50 based configurations.</a:t>
            </a:r>
            <a:endParaRPr lang="en-US" sz="1400" dirty="0">
              <a:solidFill>
                <a:schemeClr val="accent6">
                  <a:lumMod val="50000"/>
                </a:schemeClr>
              </a:solidFill>
              <a:latin typeface="Montserrat" pitchFamily="2" charset="0"/>
            </a:endParaRPr>
          </a:p>
        </p:txBody>
      </p:sp>
      <p:sp>
        <p:nvSpPr>
          <p:cNvPr id="9" name="Footer Placeholder 8">
            <a:extLst>
              <a:ext uri="{FF2B5EF4-FFF2-40B4-BE49-F238E27FC236}">
                <a16:creationId xmlns:a16="http://schemas.microsoft.com/office/drawing/2014/main" id="{8225ADF3-DD80-65AD-02B2-CDB3DD4B8E24}"/>
              </a:ext>
            </a:extLst>
          </p:cNvPr>
          <p:cNvSpPr>
            <a:spLocks noGrp="1"/>
          </p:cNvSpPr>
          <p:nvPr>
            <p:ph type="ftr" sz="quarter" idx="11"/>
          </p:nvPr>
        </p:nvSpPr>
        <p:spPr/>
        <p:txBody>
          <a:bodyPr/>
          <a:lstStyle/>
          <a:p>
            <a:r>
              <a:rPr lang="en-US"/>
              <a:t>Multimodal skin lesion classification with data scarcity problem</a:t>
            </a:r>
          </a:p>
        </p:txBody>
      </p:sp>
    </p:spTree>
    <p:extLst>
      <p:ext uri="{BB962C8B-B14F-4D97-AF65-F5344CB8AC3E}">
        <p14:creationId xmlns:p14="http://schemas.microsoft.com/office/powerpoint/2010/main" val="3375885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400" dirty="0">
                <a:solidFill>
                  <a:schemeClr val="bg1"/>
                </a:solidFill>
              </a:rPr>
            </a:br>
            <a:r>
              <a:rPr lang="en-US" sz="2000" dirty="0">
                <a:solidFill>
                  <a:schemeClr val="bg1"/>
                </a:solidFill>
              </a:rPr>
              <a:t>Experimental results (trained CNN models) : All metrics</a:t>
            </a:r>
            <a:endParaRPr lang="en-US" sz="2400" dirty="0">
              <a:solidFill>
                <a:schemeClr val="bg1"/>
              </a:solidFill>
            </a:endParaRPr>
          </a:p>
        </p:txBody>
      </p:sp>
      <p:sp>
        <p:nvSpPr>
          <p:cNvPr id="7" name="PptLabsAgenda_&amp;^@BeamShapeBackground_&amp;^@2023041414552447170">
            <a:extLst>
              <a:ext uri="{FF2B5EF4-FFF2-40B4-BE49-F238E27FC236}">
                <a16:creationId xmlns:a16="http://schemas.microsoft.com/office/drawing/2014/main" id="{023E1D71-A7BD-6B84-B8A2-0E52A54263C6}"/>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Appendix</a:t>
            </a:r>
            <a:endParaRPr lang="en-US" dirty="0"/>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E5087A29-3287-4087-B0E4-E68599CAAF6C}" type="datetime1">
              <a:rPr lang="en-US" smtClean="0"/>
              <a:t>16-May-23</a:t>
            </a:fld>
            <a:endParaRPr lang="en-US"/>
          </a:p>
        </p:txBody>
      </p:sp>
      <p:pic>
        <p:nvPicPr>
          <p:cNvPr id="6" name="Graphic 5" descr="Return outline">
            <a:hlinkClick r:id="" action="ppaction://hlinkshowjump?jump=lastslideviewed"/>
            <a:extLst>
              <a:ext uri="{FF2B5EF4-FFF2-40B4-BE49-F238E27FC236}">
                <a16:creationId xmlns:a16="http://schemas.microsoft.com/office/drawing/2014/main" id="{B081AA3A-49F1-B54A-2A7A-238214B39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987293" y="6653293"/>
            <a:ext cx="204708" cy="204708"/>
          </a:xfrm>
          <a:prstGeom prst="rect">
            <a:avLst/>
          </a:prstGeom>
        </p:spPr>
      </p:pic>
      <p:sp>
        <p:nvSpPr>
          <p:cNvPr id="9" name="Footer Placeholder 8">
            <a:extLst>
              <a:ext uri="{FF2B5EF4-FFF2-40B4-BE49-F238E27FC236}">
                <a16:creationId xmlns:a16="http://schemas.microsoft.com/office/drawing/2014/main" id="{8225ADF3-DD80-65AD-02B2-CDB3DD4B8E24}"/>
              </a:ext>
            </a:extLst>
          </p:cNvPr>
          <p:cNvSpPr>
            <a:spLocks noGrp="1"/>
          </p:cNvSpPr>
          <p:nvPr>
            <p:ph type="ftr" sz="quarter" idx="11"/>
          </p:nvPr>
        </p:nvSpPr>
        <p:spPr/>
        <p:txBody>
          <a:bodyPr/>
          <a:lstStyle/>
          <a:p>
            <a:r>
              <a:rPr lang="en-US"/>
              <a:t>Multimodal skin lesion classification with data scarcity problem</a:t>
            </a:r>
          </a:p>
        </p:txBody>
      </p:sp>
      <p:pic>
        <p:nvPicPr>
          <p:cNvPr id="11" name="Picture 10" descr="Shape&#10;&#10;Description automatically generated with medium confidence">
            <a:extLst>
              <a:ext uri="{FF2B5EF4-FFF2-40B4-BE49-F238E27FC236}">
                <a16:creationId xmlns:a16="http://schemas.microsoft.com/office/drawing/2014/main" id="{7485EB89-8FB5-5D9C-61AA-BC1189792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61" y="1877291"/>
            <a:ext cx="5817464" cy="4237759"/>
          </a:xfrm>
          <a:prstGeom prst="rect">
            <a:avLst/>
          </a:prstGeom>
        </p:spPr>
      </p:pic>
      <p:pic>
        <p:nvPicPr>
          <p:cNvPr id="13" name="Picture 12">
            <a:extLst>
              <a:ext uri="{FF2B5EF4-FFF2-40B4-BE49-F238E27FC236}">
                <a16:creationId xmlns:a16="http://schemas.microsoft.com/office/drawing/2014/main" id="{D1D9F514-E22B-5C2B-BA3A-934CD62C73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7206" y="1877291"/>
            <a:ext cx="5815049" cy="4237759"/>
          </a:xfrm>
          <a:prstGeom prst="rect">
            <a:avLst/>
          </a:prstGeom>
        </p:spPr>
      </p:pic>
      <p:sp>
        <p:nvSpPr>
          <p:cNvPr id="14" name="TextBox 13">
            <a:extLst>
              <a:ext uri="{FF2B5EF4-FFF2-40B4-BE49-F238E27FC236}">
                <a16:creationId xmlns:a16="http://schemas.microsoft.com/office/drawing/2014/main" id="{A8E8DB64-80B0-6030-2417-0FE03D5647D2}"/>
              </a:ext>
            </a:extLst>
          </p:cNvPr>
          <p:cNvSpPr txBox="1"/>
          <p:nvPr/>
        </p:nvSpPr>
        <p:spPr>
          <a:xfrm>
            <a:off x="2469677" y="1516010"/>
            <a:ext cx="8737819" cy="307777"/>
          </a:xfrm>
          <a:prstGeom prst="rect">
            <a:avLst/>
          </a:prstGeom>
          <a:noFill/>
        </p:spPr>
        <p:txBody>
          <a:bodyPr wrap="square" rtlCol="0">
            <a:spAutoFit/>
          </a:bodyPr>
          <a:lstStyle/>
          <a:p>
            <a:r>
              <a:rPr lang="en-US" sz="1400" dirty="0">
                <a:latin typeface="Montserrat" pitchFamily="2" charset="0"/>
              </a:rPr>
              <a:t>Table A2: Five-fold cross-validation performance metrics of trained CNN models.</a:t>
            </a:r>
            <a:endParaRPr lang="en-US" sz="1400" dirty="0">
              <a:solidFill>
                <a:schemeClr val="accent6">
                  <a:lumMod val="50000"/>
                </a:schemeClr>
              </a:solidFill>
              <a:latin typeface="Montserrat" pitchFamily="2" charset="0"/>
            </a:endParaRPr>
          </a:p>
        </p:txBody>
      </p:sp>
    </p:spTree>
    <p:extLst>
      <p:ext uri="{BB962C8B-B14F-4D97-AF65-F5344CB8AC3E}">
        <p14:creationId xmlns:p14="http://schemas.microsoft.com/office/powerpoint/2010/main" val="2177299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err="1">
                <a:solidFill>
                  <a:schemeClr val="bg1"/>
                </a:solidFill>
              </a:rPr>
              <a:t>Dermoscopic</a:t>
            </a:r>
            <a:r>
              <a:rPr lang="en-US" sz="2800" dirty="0">
                <a:solidFill>
                  <a:schemeClr val="bg1"/>
                </a:solidFill>
              </a:rPr>
              <a:t> pre-training for clinical EM lesion image classification</a:t>
            </a:r>
            <a:br>
              <a:rPr lang="en-US" sz="2400" dirty="0">
                <a:solidFill>
                  <a:schemeClr val="bg1"/>
                </a:solidFill>
              </a:rPr>
            </a:br>
            <a:r>
              <a:rPr lang="en-US" sz="2000" dirty="0">
                <a:solidFill>
                  <a:schemeClr val="bg1"/>
                </a:solidFill>
              </a:rPr>
              <a:t>Model complexity of CNN architectures</a:t>
            </a:r>
            <a:endParaRPr lang="en-US" sz="2400" dirty="0">
              <a:solidFill>
                <a:schemeClr val="bg1"/>
              </a:solidFill>
            </a:endParaRPr>
          </a:p>
        </p:txBody>
      </p:sp>
      <p:sp>
        <p:nvSpPr>
          <p:cNvPr id="7" name="PptLabsAgenda_&amp;^@BeamShapeBackground_&amp;^@2023041414552447170">
            <a:extLst>
              <a:ext uri="{FF2B5EF4-FFF2-40B4-BE49-F238E27FC236}">
                <a16:creationId xmlns:a16="http://schemas.microsoft.com/office/drawing/2014/main" id="{023E1D71-A7BD-6B84-B8A2-0E52A54263C6}"/>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Appendix</a:t>
            </a:r>
            <a:endParaRPr lang="en-US" dirty="0"/>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47715BB4-321C-4C45-91B1-DBA1132B18CE}" type="datetime1">
              <a:rPr lang="en-US" smtClean="0"/>
              <a:t>16-May-23</a:t>
            </a:fld>
            <a:endParaRPr lang="en-US"/>
          </a:p>
        </p:txBody>
      </p:sp>
      <p:pic>
        <p:nvPicPr>
          <p:cNvPr id="6" name="Graphic 5" descr="Return outline">
            <a:hlinkClick r:id="" action="ppaction://hlinkshowjump?jump=lastslideviewed"/>
            <a:extLst>
              <a:ext uri="{FF2B5EF4-FFF2-40B4-BE49-F238E27FC236}">
                <a16:creationId xmlns:a16="http://schemas.microsoft.com/office/drawing/2014/main" id="{B081AA3A-49F1-B54A-2A7A-238214B39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987293" y="6653293"/>
            <a:ext cx="204708" cy="204708"/>
          </a:xfrm>
          <a:prstGeom prst="rect">
            <a:avLst/>
          </a:prstGeom>
        </p:spPr>
      </p:pic>
      <p:sp>
        <p:nvSpPr>
          <p:cNvPr id="8" name="TextBox 7">
            <a:extLst>
              <a:ext uri="{FF2B5EF4-FFF2-40B4-BE49-F238E27FC236}">
                <a16:creationId xmlns:a16="http://schemas.microsoft.com/office/drawing/2014/main" id="{A48659AD-DC1C-9903-F024-985EAD29F2EA}"/>
              </a:ext>
            </a:extLst>
          </p:cNvPr>
          <p:cNvSpPr txBox="1"/>
          <p:nvPr/>
        </p:nvSpPr>
        <p:spPr>
          <a:xfrm>
            <a:off x="3786187" y="1458662"/>
            <a:ext cx="5024438" cy="307777"/>
          </a:xfrm>
          <a:prstGeom prst="rect">
            <a:avLst/>
          </a:prstGeom>
          <a:noFill/>
        </p:spPr>
        <p:txBody>
          <a:bodyPr wrap="square" rtlCol="0">
            <a:spAutoFit/>
          </a:bodyPr>
          <a:lstStyle/>
          <a:p>
            <a:r>
              <a:rPr lang="en-US" sz="1400" dirty="0">
                <a:latin typeface="Montserrat" pitchFamily="2" charset="0"/>
              </a:rPr>
              <a:t>Table A3: Complexity metrics of trained CNN models. </a:t>
            </a:r>
            <a:endParaRPr lang="en-US" sz="1400" dirty="0">
              <a:solidFill>
                <a:schemeClr val="accent6">
                  <a:lumMod val="50000"/>
                </a:schemeClr>
              </a:solidFill>
              <a:latin typeface="Montserrat" pitchFamily="2" charset="0"/>
            </a:endParaRPr>
          </a:p>
        </p:txBody>
      </p:sp>
      <p:sp>
        <p:nvSpPr>
          <p:cNvPr id="9" name="Footer Placeholder 8">
            <a:extLst>
              <a:ext uri="{FF2B5EF4-FFF2-40B4-BE49-F238E27FC236}">
                <a16:creationId xmlns:a16="http://schemas.microsoft.com/office/drawing/2014/main" id="{8225ADF3-DD80-65AD-02B2-CDB3DD4B8E24}"/>
              </a:ext>
            </a:extLst>
          </p:cNvPr>
          <p:cNvSpPr>
            <a:spLocks noGrp="1"/>
          </p:cNvSpPr>
          <p:nvPr>
            <p:ph type="ftr" sz="quarter" idx="11"/>
          </p:nvPr>
        </p:nvSpPr>
        <p:spPr/>
        <p:txBody>
          <a:bodyPr/>
          <a:lstStyle/>
          <a:p>
            <a:r>
              <a:rPr lang="en-US"/>
              <a:t>Multimodal skin lesion classification with data scarcity problem</a:t>
            </a:r>
          </a:p>
        </p:txBody>
      </p:sp>
      <p:pic>
        <p:nvPicPr>
          <p:cNvPr id="4" name="Picture 3" descr="Shape&#10;&#10;Description automatically generated with medium confidence">
            <a:extLst>
              <a:ext uri="{FF2B5EF4-FFF2-40B4-BE49-F238E27FC236}">
                <a16:creationId xmlns:a16="http://schemas.microsoft.com/office/drawing/2014/main" id="{8A83F4C6-C64B-1FC5-020C-28D4992B7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462" y="1762007"/>
            <a:ext cx="6315075" cy="4656128"/>
          </a:xfrm>
          <a:prstGeom prst="rect">
            <a:avLst/>
          </a:prstGeom>
        </p:spPr>
      </p:pic>
    </p:spTree>
    <p:extLst>
      <p:ext uri="{BB962C8B-B14F-4D97-AF65-F5344CB8AC3E}">
        <p14:creationId xmlns:p14="http://schemas.microsoft.com/office/powerpoint/2010/main" val="1256295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Decision tree based model behavior explanation</a:t>
            </a:r>
            <a:endParaRPr lang="en-US" sz="2400" dirty="0">
              <a:solidFill>
                <a:schemeClr val="bg1"/>
              </a:solidFill>
            </a:endParaRPr>
          </a:p>
        </p:txBody>
      </p:sp>
      <p:sp>
        <p:nvSpPr>
          <p:cNvPr id="7" name="PptLabsAgenda_&amp;^@BeamShapeBackground_&amp;^@2023041414552447170">
            <a:extLst>
              <a:ext uri="{FF2B5EF4-FFF2-40B4-BE49-F238E27FC236}">
                <a16:creationId xmlns:a16="http://schemas.microsoft.com/office/drawing/2014/main" id="{023E1D71-A7BD-6B84-B8A2-0E52A54263C6}"/>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Appendix</a:t>
            </a:r>
            <a:endParaRPr lang="en-US" dirty="0"/>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7DC89C8D-3736-4F27-A29B-78D55764BE27}" type="datetime1">
              <a:rPr lang="en-US" smtClean="0"/>
              <a:t>16-May-23</a:t>
            </a:fld>
            <a:endParaRPr lang="en-US"/>
          </a:p>
        </p:txBody>
      </p:sp>
      <p:pic>
        <p:nvPicPr>
          <p:cNvPr id="6" name="Graphic 5" descr="Return outline">
            <a:hlinkClick r:id="" action="ppaction://hlinkshowjump?jump=lastslideviewed"/>
            <a:extLst>
              <a:ext uri="{FF2B5EF4-FFF2-40B4-BE49-F238E27FC236}">
                <a16:creationId xmlns:a16="http://schemas.microsoft.com/office/drawing/2014/main" id="{B081AA3A-49F1-B54A-2A7A-238214B39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987293" y="6653293"/>
            <a:ext cx="204708" cy="204708"/>
          </a:xfrm>
          <a:prstGeom prst="rect">
            <a:avLst/>
          </a:prstGeom>
        </p:spPr>
      </p:pic>
      <p:sp>
        <p:nvSpPr>
          <p:cNvPr id="9" name="Footer Placeholder 8">
            <a:extLst>
              <a:ext uri="{FF2B5EF4-FFF2-40B4-BE49-F238E27FC236}">
                <a16:creationId xmlns:a16="http://schemas.microsoft.com/office/drawing/2014/main" id="{8225ADF3-DD80-65AD-02B2-CDB3DD4B8E24}"/>
              </a:ext>
            </a:extLst>
          </p:cNvPr>
          <p:cNvSpPr>
            <a:spLocks noGrp="1"/>
          </p:cNvSpPr>
          <p:nvPr>
            <p:ph type="ftr" sz="quarter" idx="11"/>
          </p:nvPr>
        </p:nvSpPr>
        <p:spPr/>
        <p:txBody>
          <a:bodyPr/>
          <a:lstStyle/>
          <a:p>
            <a:r>
              <a:rPr lang="en-US"/>
              <a:t>Multimodal skin lesion classification with data scarcity problem</a:t>
            </a:r>
          </a:p>
        </p:txBody>
      </p:sp>
      <p:pic>
        <p:nvPicPr>
          <p:cNvPr id="4" name="Picture 3">
            <a:extLst>
              <a:ext uri="{FF2B5EF4-FFF2-40B4-BE49-F238E27FC236}">
                <a16:creationId xmlns:a16="http://schemas.microsoft.com/office/drawing/2014/main" id="{568DA5D3-5410-A683-9575-AF542768FBC8}"/>
              </a:ext>
            </a:extLst>
          </p:cNvPr>
          <p:cNvPicPr>
            <a:picLocks noChangeAspect="1"/>
          </p:cNvPicPr>
          <p:nvPr/>
        </p:nvPicPr>
        <p:blipFill>
          <a:blip r:embed="rId4"/>
          <a:stretch/>
        </p:blipFill>
        <p:spPr bwMode="auto">
          <a:xfrm>
            <a:off x="242733" y="1680379"/>
            <a:ext cx="6603700" cy="3590362"/>
          </a:xfrm>
          <a:prstGeom prst="rect">
            <a:avLst/>
          </a:prstGeom>
        </p:spPr>
      </p:pic>
      <p:sp>
        <p:nvSpPr>
          <p:cNvPr id="10" name="TextBox 32">
            <a:extLst>
              <a:ext uri="{FF2B5EF4-FFF2-40B4-BE49-F238E27FC236}">
                <a16:creationId xmlns:a16="http://schemas.microsoft.com/office/drawing/2014/main" id="{2C2834C9-2980-0123-F38C-5D4E499F8E4A}"/>
              </a:ext>
            </a:extLst>
          </p:cNvPr>
          <p:cNvSpPr txBox="1"/>
          <p:nvPr/>
        </p:nvSpPr>
        <p:spPr bwMode="auto">
          <a:xfrm>
            <a:off x="234886" y="5688374"/>
            <a:ext cx="7632764" cy="523220"/>
          </a:xfrm>
          <a:prstGeom prst="rect">
            <a:avLst/>
          </a:prstGeom>
          <a:noFill/>
        </p:spPr>
        <p:txBody>
          <a:bodyPr wrap="square" rtlCol="0">
            <a:spAutoFit/>
          </a:bodyPr>
          <a:lstStyle/>
          <a:p>
            <a:pPr algn="l">
              <a:defRPr/>
            </a:pPr>
            <a:r>
              <a:rPr lang="en-US" sz="1400" dirty="0">
                <a:latin typeface="Montserrat"/>
              </a:rPr>
              <a:t>Fig. A1: Pruned decision tree explaining elicited EM probability model behavior.</a:t>
            </a:r>
            <a:endParaRPr dirty="0"/>
          </a:p>
          <a:p>
            <a:pPr algn="l">
              <a:defRPr/>
            </a:pPr>
            <a:endParaRPr lang="en-US" sz="1400" dirty="0">
              <a:latin typeface="Montserrat"/>
            </a:endParaRPr>
          </a:p>
        </p:txBody>
      </p:sp>
      <p:pic>
        <p:nvPicPr>
          <p:cNvPr id="11" name="Picture 10">
            <a:extLst>
              <a:ext uri="{FF2B5EF4-FFF2-40B4-BE49-F238E27FC236}">
                <a16:creationId xmlns:a16="http://schemas.microsoft.com/office/drawing/2014/main" id="{4A1D9203-CDB2-A504-5513-BFF621BFD204}"/>
              </a:ext>
            </a:extLst>
          </p:cNvPr>
          <p:cNvPicPr>
            <a:picLocks noChangeAspect="1"/>
          </p:cNvPicPr>
          <p:nvPr/>
        </p:nvPicPr>
        <p:blipFill rotWithShape="1">
          <a:blip r:embed="rId5">
            <a:extLst>
              <a:ext uri="{28A0092B-C50C-407E-A947-70E740481C1C}">
                <a14:useLocalDpi xmlns:a14="http://schemas.microsoft.com/office/drawing/2010/main" val="0"/>
              </a:ext>
            </a:extLst>
          </a:blip>
          <a:srcRect r="39751"/>
          <a:stretch/>
        </p:blipFill>
        <p:spPr>
          <a:xfrm>
            <a:off x="8153400" y="1485374"/>
            <a:ext cx="3343842" cy="4648352"/>
          </a:xfrm>
          <a:prstGeom prst="rect">
            <a:avLst/>
          </a:prstGeom>
        </p:spPr>
      </p:pic>
      <p:cxnSp>
        <p:nvCxnSpPr>
          <p:cNvPr id="12" name="Straight Connector 6">
            <a:extLst>
              <a:ext uri="{FF2B5EF4-FFF2-40B4-BE49-F238E27FC236}">
                <a16:creationId xmlns:a16="http://schemas.microsoft.com/office/drawing/2014/main" id="{5404B738-4DC9-79EE-F286-33BAB536E8D5}"/>
              </a:ext>
            </a:extLst>
          </p:cNvPr>
          <p:cNvCxnSpPr>
            <a:cxnSpLocks/>
          </p:cNvCxnSpPr>
          <p:nvPr/>
        </p:nvCxnSpPr>
        <p:spPr bwMode="auto">
          <a:xfrm>
            <a:off x="7609992" y="1415021"/>
            <a:ext cx="0" cy="47187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490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Formal concept lattice</a:t>
            </a:r>
            <a:endParaRPr lang="en-US" sz="2400" dirty="0">
              <a:solidFill>
                <a:schemeClr val="bg1"/>
              </a:solidFill>
            </a:endParaRPr>
          </a:p>
        </p:txBody>
      </p:sp>
      <p:sp>
        <p:nvSpPr>
          <p:cNvPr id="7" name="PptLabsAgenda_&amp;^@BeamShapeBackground_&amp;^@2023041414552447170">
            <a:extLst>
              <a:ext uri="{FF2B5EF4-FFF2-40B4-BE49-F238E27FC236}">
                <a16:creationId xmlns:a16="http://schemas.microsoft.com/office/drawing/2014/main" id="{023E1D71-A7BD-6B84-B8A2-0E52A54263C6}"/>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Appendix</a:t>
            </a:r>
            <a:endParaRPr lang="en-US" dirty="0"/>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F7F8D252-9610-47EB-AD35-3B51D84849B4}" type="datetime1">
              <a:rPr lang="en-US" smtClean="0"/>
              <a:t>16-May-23</a:t>
            </a:fld>
            <a:endParaRPr lang="en-US"/>
          </a:p>
        </p:txBody>
      </p:sp>
      <p:pic>
        <p:nvPicPr>
          <p:cNvPr id="6" name="Graphic 5" descr="Return outline">
            <a:hlinkClick r:id="" action="ppaction://hlinkshowjump?jump=lastslideviewed"/>
            <a:extLst>
              <a:ext uri="{FF2B5EF4-FFF2-40B4-BE49-F238E27FC236}">
                <a16:creationId xmlns:a16="http://schemas.microsoft.com/office/drawing/2014/main" id="{B081AA3A-49F1-B54A-2A7A-238214B39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987293" y="6653293"/>
            <a:ext cx="204708" cy="204708"/>
          </a:xfrm>
          <a:prstGeom prst="rect">
            <a:avLst/>
          </a:prstGeom>
        </p:spPr>
      </p:pic>
      <p:sp>
        <p:nvSpPr>
          <p:cNvPr id="9" name="Footer Placeholder 8">
            <a:extLst>
              <a:ext uri="{FF2B5EF4-FFF2-40B4-BE49-F238E27FC236}">
                <a16:creationId xmlns:a16="http://schemas.microsoft.com/office/drawing/2014/main" id="{8225ADF3-DD80-65AD-02B2-CDB3DD4B8E24}"/>
              </a:ext>
            </a:extLst>
          </p:cNvPr>
          <p:cNvSpPr>
            <a:spLocks noGrp="1"/>
          </p:cNvSpPr>
          <p:nvPr>
            <p:ph type="ftr" sz="quarter" idx="11"/>
          </p:nvPr>
        </p:nvSpPr>
        <p:spPr/>
        <p:txBody>
          <a:bodyPr/>
          <a:lstStyle/>
          <a:p>
            <a:r>
              <a:rPr lang="en-US"/>
              <a:t>Multimodal skin lesion classification with data scarcity problem</a:t>
            </a:r>
          </a:p>
        </p:txBody>
      </p:sp>
      <p:sp>
        <p:nvSpPr>
          <p:cNvPr id="10" name="TextBox 32">
            <a:extLst>
              <a:ext uri="{FF2B5EF4-FFF2-40B4-BE49-F238E27FC236}">
                <a16:creationId xmlns:a16="http://schemas.microsoft.com/office/drawing/2014/main" id="{2C2834C9-2980-0123-F38C-5D4E499F8E4A}"/>
              </a:ext>
            </a:extLst>
          </p:cNvPr>
          <p:cNvSpPr txBox="1"/>
          <p:nvPr/>
        </p:nvSpPr>
        <p:spPr bwMode="auto">
          <a:xfrm>
            <a:off x="2597085" y="5688374"/>
            <a:ext cx="8080439" cy="523220"/>
          </a:xfrm>
          <a:prstGeom prst="rect">
            <a:avLst/>
          </a:prstGeom>
          <a:noFill/>
        </p:spPr>
        <p:txBody>
          <a:bodyPr wrap="square" rtlCol="0">
            <a:spAutoFit/>
          </a:bodyPr>
          <a:lstStyle/>
          <a:p>
            <a:pPr algn="l">
              <a:defRPr/>
            </a:pPr>
            <a:r>
              <a:rPr lang="en-US" sz="1400" dirty="0">
                <a:latin typeface="Montserrat"/>
              </a:rPr>
              <a:t>Fig. A2: Example of a formal context in tabular form and corresponding concept lattice.</a:t>
            </a:r>
            <a:endParaRPr dirty="0"/>
          </a:p>
          <a:p>
            <a:pPr algn="l">
              <a:defRPr/>
            </a:pPr>
            <a:endParaRPr lang="en-US" sz="1400" dirty="0">
              <a:latin typeface="Montserrat"/>
            </a:endParaRPr>
          </a:p>
        </p:txBody>
      </p:sp>
      <p:pic>
        <p:nvPicPr>
          <p:cNvPr id="5" name="Picture 4" descr="Diagram&#10;&#10;Description automatically generated">
            <a:extLst>
              <a:ext uri="{FF2B5EF4-FFF2-40B4-BE49-F238E27FC236}">
                <a16:creationId xmlns:a16="http://schemas.microsoft.com/office/drawing/2014/main" id="{F3D7F3A0-ECDB-E07B-5220-79740E10C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380" y="1339584"/>
            <a:ext cx="6063239" cy="4271952"/>
          </a:xfrm>
          <a:prstGeom prst="rect">
            <a:avLst/>
          </a:prstGeom>
        </p:spPr>
      </p:pic>
    </p:spTree>
    <p:extLst>
      <p:ext uri="{BB962C8B-B14F-4D97-AF65-F5344CB8AC3E}">
        <p14:creationId xmlns:p14="http://schemas.microsoft.com/office/powerpoint/2010/main" val="1437094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Convolution operations</a:t>
            </a:r>
            <a:endParaRPr lang="en-US" sz="2400" dirty="0">
              <a:solidFill>
                <a:schemeClr val="bg1"/>
              </a:solidFill>
            </a:endParaRPr>
          </a:p>
        </p:txBody>
      </p:sp>
      <p:sp>
        <p:nvSpPr>
          <p:cNvPr id="7" name="PptLabsAgenda_&amp;^@BeamShapeBackground_&amp;^@2023041414552447170">
            <a:extLst>
              <a:ext uri="{FF2B5EF4-FFF2-40B4-BE49-F238E27FC236}">
                <a16:creationId xmlns:a16="http://schemas.microsoft.com/office/drawing/2014/main" id="{023E1D71-A7BD-6B84-B8A2-0E52A54263C6}"/>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Appendix</a:t>
            </a:r>
            <a:endParaRPr lang="en-US" dirty="0"/>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9675B406-AA09-4389-8C17-4FE4C60B6958}" type="datetime1">
              <a:rPr lang="en-US" smtClean="0"/>
              <a:t>16-May-23</a:t>
            </a:fld>
            <a:endParaRPr lang="en-US"/>
          </a:p>
        </p:txBody>
      </p:sp>
      <p:pic>
        <p:nvPicPr>
          <p:cNvPr id="6" name="Graphic 5" descr="Return outline">
            <a:hlinkClick r:id="" action="ppaction://hlinkshowjump?jump=lastslideviewed"/>
            <a:extLst>
              <a:ext uri="{FF2B5EF4-FFF2-40B4-BE49-F238E27FC236}">
                <a16:creationId xmlns:a16="http://schemas.microsoft.com/office/drawing/2014/main" id="{B081AA3A-49F1-B54A-2A7A-238214B39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987293" y="6653293"/>
            <a:ext cx="204708" cy="204708"/>
          </a:xfrm>
          <a:prstGeom prst="rect">
            <a:avLst/>
          </a:prstGeom>
        </p:spPr>
      </p:pic>
      <p:sp>
        <p:nvSpPr>
          <p:cNvPr id="9" name="Footer Placeholder 8">
            <a:extLst>
              <a:ext uri="{FF2B5EF4-FFF2-40B4-BE49-F238E27FC236}">
                <a16:creationId xmlns:a16="http://schemas.microsoft.com/office/drawing/2014/main" id="{8225ADF3-DD80-65AD-02B2-CDB3DD4B8E24}"/>
              </a:ext>
            </a:extLst>
          </p:cNvPr>
          <p:cNvSpPr>
            <a:spLocks noGrp="1"/>
          </p:cNvSpPr>
          <p:nvPr>
            <p:ph type="ftr" sz="quarter" idx="11"/>
          </p:nvPr>
        </p:nvSpPr>
        <p:spPr/>
        <p:txBody>
          <a:bodyPr/>
          <a:lstStyle/>
          <a:p>
            <a:r>
              <a:rPr lang="en-US"/>
              <a:t>Multimodal skin lesion classification with data scarcity problem</a:t>
            </a:r>
          </a:p>
        </p:txBody>
      </p:sp>
      <p:sp>
        <p:nvSpPr>
          <p:cNvPr id="10" name="TextBox 32">
            <a:extLst>
              <a:ext uri="{FF2B5EF4-FFF2-40B4-BE49-F238E27FC236}">
                <a16:creationId xmlns:a16="http://schemas.microsoft.com/office/drawing/2014/main" id="{2C2834C9-2980-0123-F38C-5D4E499F8E4A}"/>
              </a:ext>
            </a:extLst>
          </p:cNvPr>
          <p:cNvSpPr txBox="1"/>
          <p:nvPr/>
        </p:nvSpPr>
        <p:spPr bwMode="auto">
          <a:xfrm>
            <a:off x="377568" y="5026452"/>
            <a:ext cx="2817022" cy="523220"/>
          </a:xfrm>
          <a:prstGeom prst="rect">
            <a:avLst/>
          </a:prstGeom>
          <a:noFill/>
        </p:spPr>
        <p:txBody>
          <a:bodyPr wrap="square" rtlCol="0">
            <a:spAutoFit/>
          </a:bodyPr>
          <a:lstStyle/>
          <a:p>
            <a:pPr algn="l">
              <a:defRPr/>
            </a:pPr>
            <a:r>
              <a:rPr lang="en-US" sz="1400" dirty="0">
                <a:latin typeface="Montserrat"/>
              </a:rPr>
              <a:t>Fig. A3: Dilated convolution.</a:t>
            </a:r>
            <a:endParaRPr dirty="0"/>
          </a:p>
          <a:p>
            <a:pPr algn="l">
              <a:defRPr/>
            </a:pPr>
            <a:endParaRPr lang="en-US" sz="1400" dirty="0">
              <a:latin typeface="Montserrat"/>
            </a:endParaRPr>
          </a:p>
        </p:txBody>
      </p:sp>
      <p:pic>
        <p:nvPicPr>
          <p:cNvPr id="4" name="Picture 3" descr="A picture containing shoji, building, crossword puzzle&#10;&#10;Description automatically generated">
            <a:extLst>
              <a:ext uri="{FF2B5EF4-FFF2-40B4-BE49-F238E27FC236}">
                <a16:creationId xmlns:a16="http://schemas.microsoft.com/office/drawing/2014/main" id="{E54FE4A3-4EE2-D7C6-D6D2-A3D4D508F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68" y="2116559"/>
            <a:ext cx="2422781" cy="2323613"/>
          </a:xfrm>
          <a:prstGeom prst="rect">
            <a:avLst/>
          </a:prstGeom>
        </p:spPr>
      </p:pic>
      <p:pic>
        <p:nvPicPr>
          <p:cNvPr id="11" name="Picture 10" descr="Diagram&#10;&#10;Description automatically generated">
            <a:extLst>
              <a:ext uri="{FF2B5EF4-FFF2-40B4-BE49-F238E27FC236}">
                <a16:creationId xmlns:a16="http://schemas.microsoft.com/office/drawing/2014/main" id="{C2B43205-F891-CE48-039F-2C711218F0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4828" y="1820451"/>
            <a:ext cx="7577143" cy="3206001"/>
          </a:xfrm>
          <a:prstGeom prst="rect">
            <a:avLst/>
          </a:prstGeom>
        </p:spPr>
      </p:pic>
      <p:sp>
        <p:nvSpPr>
          <p:cNvPr id="12" name="TextBox 32">
            <a:extLst>
              <a:ext uri="{FF2B5EF4-FFF2-40B4-BE49-F238E27FC236}">
                <a16:creationId xmlns:a16="http://schemas.microsoft.com/office/drawing/2014/main" id="{CF2DE1FC-FE82-A6CD-6796-98A17A5C2D1C}"/>
              </a:ext>
            </a:extLst>
          </p:cNvPr>
          <p:cNvSpPr txBox="1"/>
          <p:nvPr/>
        </p:nvSpPr>
        <p:spPr bwMode="auto">
          <a:xfrm>
            <a:off x="6180389" y="5026452"/>
            <a:ext cx="4640011" cy="523220"/>
          </a:xfrm>
          <a:prstGeom prst="rect">
            <a:avLst/>
          </a:prstGeom>
          <a:noFill/>
        </p:spPr>
        <p:txBody>
          <a:bodyPr wrap="square" rtlCol="0">
            <a:spAutoFit/>
          </a:bodyPr>
          <a:lstStyle/>
          <a:p>
            <a:pPr algn="l">
              <a:defRPr/>
            </a:pPr>
            <a:r>
              <a:rPr lang="en-US" sz="1400" dirty="0">
                <a:latin typeface="Montserrat"/>
              </a:rPr>
              <a:t>Fig. A4: Depthwise separable convolution.</a:t>
            </a:r>
            <a:endParaRPr dirty="0"/>
          </a:p>
          <a:p>
            <a:pPr algn="l">
              <a:defRPr/>
            </a:pPr>
            <a:endParaRPr lang="en-US" sz="1400" dirty="0">
              <a:latin typeface="Montserrat"/>
            </a:endParaRPr>
          </a:p>
        </p:txBody>
      </p:sp>
      <p:cxnSp>
        <p:nvCxnSpPr>
          <p:cNvPr id="13" name="Straight Connector 6">
            <a:extLst>
              <a:ext uri="{FF2B5EF4-FFF2-40B4-BE49-F238E27FC236}">
                <a16:creationId xmlns:a16="http://schemas.microsoft.com/office/drawing/2014/main" id="{16931446-8F25-B060-D3EB-FDBB1135CFAF}"/>
              </a:ext>
            </a:extLst>
          </p:cNvPr>
          <p:cNvCxnSpPr>
            <a:cxnSpLocks/>
          </p:cNvCxnSpPr>
          <p:nvPr/>
        </p:nvCxnSpPr>
        <p:spPr bwMode="auto">
          <a:xfrm>
            <a:off x="3771417" y="1431448"/>
            <a:ext cx="0" cy="47187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277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DECD71E2-9ABD-4AAE-D331-DD547EB47D1E}"/>
              </a:ext>
            </a:extLst>
          </p:cNvPr>
          <p:cNvGrpSpPr/>
          <p:nvPr/>
        </p:nvGrpSpPr>
        <p:grpSpPr>
          <a:xfrm>
            <a:off x="7596091" y="2922248"/>
            <a:ext cx="3118113" cy="2314337"/>
            <a:chOff x="1132615" y="3008391"/>
            <a:chExt cx="3118111" cy="2314337"/>
          </a:xfrm>
        </p:grpSpPr>
        <p:sp>
          <p:nvSpPr>
            <p:cNvPr id="23" name="Rectangle 22">
              <a:extLst>
                <a:ext uri="{FF2B5EF4-FFF2-40B4-BE49-F238E27FC236}">
                  <a16:creationId xmlns:a16="http://schemas.microsoft.com/office/drawing/2014/main" id="{101EFD5E-EE67-A0C9-16C3-37675B308F8F}"/>
                </a:ext>
              </a:extLst>
            </p:cNvPr>
            <p:cNvSpPr/>
            <p:nvPr/>
          </p:nvSpPr>
          <p:spPr>
            <a:xfrm>
              <a:off x="1132615" y="3008391"/>
              <a:ext cx="3013773" cy="2314337"/>
            </a:xfrm>
            <a:prstGeom prst="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grpSp>
          <p:nvGrpSpPr>
            <p:cNvPr id="49" name="Group 48">
              <a:extLst>
                <a:ext uri="{FF2B5EF4-FFF2-40B4-BE49-F238E27FC236}">
                  <a16:creationId xmlns:a16="http://schemas.microsoft.com/office/drawing/2014/main" id="{4A97A95D-E464-DA8B-D7C0-821F7F35329F}"/>
                </a:ext>
              </a:extLst>
            </p:cNvPr>
            <p:cNvGrpSpPr/>
            <p:nvPr/>
          </p:nvGrpSpPr>
          <p:grpSpPr>
            <a:xfrm>
              <a:off x="1221191" y="3198929"/>
              <a:ext cx="3029535" cy="1882066"/>
              <a:chOff x="1221191" y="3198929"/>
              <a:chExt cx="3029535" cy="1882066"/>
            </a:xfrm>
          </p:grpSpPr>
          <p:sp>
            <p:nvSpPr>
              <p:cNvPr id="8" name="Rectangle 7">
                <a:extLst>
                  <a:ext uri="{FF2B5EF4-FFF2-40B4-BE49-F238E27FC236}">
                    <a16:creationId xmlns:a16="http://schemas.microsoft.com/office/drawing/2014/main" id="{BBC4D51A-901A-D31E-1892-B3AD86B32C5D}"/>
                  </a:ext>
                </a:extLst>
              </p:cNvPr>
              <p:cNvSpPr/>
              <p:nvPr/>
            </p:nvSpPr>
            <p:spPr>
              <a:xfrm>
                <a:off x="3490583" y="3678297"/>
                <a:ext cx="76014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AI</a:t>
                </a:r>
              </a:p>
            </p:txBody>
          </p:sp>
          <p:pic>
            <p:nvPicPr>
              <p:cNvPr id="13" name="Graphic 12" descr="Arrow: Slight curve with solid fill">
                <a:extLst>
                  <a:ext uri="{FF2B5EF4-FFF2-40B4-BE49-F238E27FC236}">
                    <a16:creationId xmlns:a16="http://schemas.microsoft.com/office/drawing/2014/main" id="{91339D29-EBEB-AE7F-8711-353BA988E0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4952" y="3851467"/>
                <a:ext cx="628186" cy="628186"/>
              </a:xfrm>
              <a:prstGeom prst="rect">
                <a:avLst/>
              </a:prstGeom>
            </p:spPr>
          </p:pic>
          <p:grpSp>
            <p:nvGrpSpPr>
              <p:cNvPr id="25" name="Group 24">
                <a:extLst>
                  <a:ext uri="{FF2B5EF4-FFF2-40B4-BE49-F238E27FC236}">
                    <a16:creationId xmlns:a16="http://schemas.microsoft.com/office/drawing/2014/main" id="{714D21A7-ECD4-8782-7CE0-D959E15DA5C9}"/>
                  </a:ext>
                </a:extLst>
              </p:cNvPr>
              <p:cNvGrpSpPr/>
              <p:nvPr/>
            </p:nvGrpSpPr>
            <p:grpSpPr>
              <a:xfrm>
                <a:off x="1221191" y="3198929"/>
                <a:ext cx="1732250" cy="1882066"/>
                <a:chOff x="1295035" y="3266983"/>
                <a:chExt cx="1732250" cy="1882066"/>
              </a:xfrm>
            </p:grpSpPr>
            <p:sp>
              <p:nvSpPr>
                <p:cNvPr id="22" name="Rectangle: Rounded Corners 21">
                  <a:extLst>
                    <a:ext uri="{FF2B5EF4-FFF2-40B4-BE49-F238E27FC236}">
                      <a16:creationId xmlns:a16="http://schemas.microsoft.com/office/drawing/2014/main" id="{1DBBD504-7EAA-BA58-88F7-913F22C64E5C}"/>
                    </a:ext>
                  </a:extLst>
                </p:cNvPr>
                <p:cNvSpPr/>
                <p:nvPr/>
              </p:nvSpPr>
              <p:spPr>
                <a:xfrm>
                  <a:off x="1295035" y="3266983"/>
                  <a:ext cx="1732250" cy="1882066"/>
                </a:xfrm>
                <a:prstGeom prst="round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grpSp>
              <p:nvGrpSpPr>
                <p:cNvPr id="11" name="Group 10">
                  <a:extLst>
                    <a:ext uri="{FF2B5EF4-FFF2-40B4-BE49-F238E27FC236}">
                      <a16:creationId xmlns:a16="http://schemas.microsoft.com/office/drawing/2014/main" id="{5AF63E44-CD1F-F7CB-562B-FCC25377A189}"/>
                    </a:ext>
                  </a:extLst>
                </p:cNvPr>
                <p:cNvGrpSpPr/>
                <p:nvPr/>
              </p:nvGrpSpPr>
              <p:grpSpPr>
                <a:xfrm>
                  <a:off x="1384003" y="3479133"/>
                  <a:ext cx="1565158" cy="1457594"/>
                  <a:chOff x="1657436" y="3553028"/>
                  <a:chExt cx="1565158" cy="1457594"/>
                </a:xfrm>
              </p:grpSpPr>
              <p:grpSp>
                <p:nvGrpSpPr>
                  <p:cNvPr id="3" name="Group 2">
                    <a:extLst>
                      <a:ext uri="{FF2B5EF4-FFF2-40B4-BE49-F238E27FC236}">
                        <a16:creationId xmlns:a16="http://schemas.microsoft.com/office/drawing/2014/main" id="{209E5DF2-839F-F4BD-1625-D429EAF9DE1D}"/>
                      </a:ext>
                    </a:extLst>
                  </p:cNvPr>
                  <p:cNvGrpSpPr/>
                  <p:nvPr/>
                </p:nvGrpSpPr>
                <p:grpSpPr>
                  <a:xfrm>
                    <a:off x="1657436" y="3553028"/>
                    <a:ext cx="1565158" cy="1173868"/>
                    <a:chOff x="920590" y="2982793"/>
                    <a:chExt cx="2895142" cy="2171356"/>
                  </a:xfrm>
                </p:grpSpPr>
                <p:pic>
                  <p:nvPicPr>
                    <p:cNvPr id="15" name="Picture 14">
                      <a:extLst>
                        <a:ext uri="{FF2B5EF4-FFF2-40B4-BE49-F238E27FC236}">
                          <a16:creationId xmlns:a16="http://schemas.microsoft.com/office/drawing/2014/main" id="{BDDE8417-DE3B-4432-0701-5445E7D6F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161" y="4068471"/>
                      <a:ext cx="1447571" cy="1085678"/>
                    </a:xfrm>
                    <a:prstGeom prst="rect">
                      <a:avLst/>
                    </a:prstGeom>
                  </p:spPr>
                </p:pic>
                <p:pic>
                  <p:nvPicPr>
                    <p:cNvPr id="19" name="Picture 18" descr="A picture containing ray, fish&#10;&#10;Description automatically generated">
                      <a:extLst>
                        <a:ext uri="{FF2B5EF4-FFF2-40B4-BE49-F238E27FC236}">
                          <a16:creationId xmlns:a16="http://schemas.microsoft.com/office/drawing/2014/main" id="{79DDEB6C-44B0-1542-9F0A-B568AD6E73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590" y="4068471"/>
                      <a:ext cx="1447571" cy="1085678"/>
                    </a:xfrm>
                    <a:prstGeom prst="rect">
                      <a:avLst/>
                    </a:prstGeom>
                  </p:spPr>
                </p:pic>
                <p:pic>
                  <p:nvPicPr>
                    <p:cNvPr id="230" name="Picture 229" descr="A picture containing domestic cat&#10;&#10;Description automatically generated">
                      <a:extLst>
                        <a:ext uri="{FF2B5EF4-FFF2-40B4-BE49-F238E27FC236}">
                          <a16:creationId xmlns:a16="http://schemas.microsoft.com/office/drawing/2014/main" id="{7E947F4F-0061-97F7-310E-143EC2B130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375" y="2982793"/>
                      <a:ext cx="1447571" cy="1085678"/>
                    </a:xfrm>
                    <a:prstGeom prst="rect">
                      <a:avLst/>
                    </a:prstGeom>
                  </p:spPr>
                </p:pic>
              </p:grpSp>
              <p:sp>
                <p:nvSpPr>
                  <p:cNvPr id="5" name="TextBox 4">
                    <a:extLst>
                      <a:ext uri="{FF2B5EF4-FFF2-40B4-BE49-F238E27FC236}">
                        <a16:creationId xmlns:a16="http://schemas.microsoft.com/office/drawing/2014/main" id="{9F3F8776-044A-2B89-63F8-523279619804}"/>
                      </a:ext>
                    </a:extLst>
                  </p:cNvPr>
                  <p:cNvSpPr txBox="1"/>
                  <p:nvPr/>
                </p:nvSpPr>
                <p:spPr>
                  <a:xfrm>
                    <a:off x="1742393" y="4702845"/>
                    <a:ext cx="1393330" cy="307777"/>
                  </a:xfrm>
                  <a:prstGeom prst="rect">
                    <a:avLst/>
                  </a:prstGeom>
                  <a:noFill/>
                </p:spPr>
                <p:txBody>
                  <a:bodyPr wrap="none" rtlCol="0">
                    <a:spAutoFit/>
                  </a:bodyPr>
                  <a:lstStyle/>
                  <a:p>
                    <a:pPr algn="ctr"/>
                    <a:r>
                      <a:rPr lang="en-US" sz="1400" dirty="0">
                        <a:latin typeface="Montserrat" pitchFamily="2" charset="0"/>
                      </a:rPr>
                      <a:t>Lesion image</a:t>
                    </a:r>
                    <a:endParaRPr lang="en-US" sz="1400" dirty="0">
                      <a:solidFill>
                        <a:schemeClr val="accent6">
                          <a:lumMod val="50000"/>
                        </a:schemeClr>
                      </a:solidFill>
                    </a:endParaRPr>
                  </a:p>
                </p:txBody>
              </p:sp>
            </p:grpSp>
          </p:grpSp>
        </p:grpSp>
      </p:grpSp>
      <p:grpSp>
        <p:nvGrpSpPr>
          <p:cNvPr id="51" name="Group 50">
            <a:extLst>
              <a:ext uri="{FF2B5EF4-FFF2-40B4-BE49-F238E27FC236}">
                <a16:creationId xmlns:a16="http://schemas.microsoft.com/office/drawing/2014/main" id="{6FD51471-9C70-D81E-B94C-B02118637EB7}"/>
              </a:ext>
            </a:extLst>
          </p:cNvPr>
          <p:cNvGrpSpPr/>
          <p:nvPr/>
        </p:nvGrpSpPr>
        <p:grpSpPr>
          <a:xfrm>
            <a:off x="1582140" y="2922248"/>
            <a:ext cx="4908095" cy="2314337"/>
            <a:chOff x="4848879" y="2998374"/>
            <a:chExt cx="4908092" cy="2314337"/>
          </a:xfrm>
        </p:grpSpPr>
        <p:sp>
          <p:nvSpPr>
            <p:cNvPr id="50" name="Rectangle 49">
              <a:extLst>
                <a:ext uri="{FF2B5EF4-FFF2-40B4-BE49-F238E27FC236}">
                  <a16:creationId xmlns:a16="http://schemas.microsoft.com/office/drawing/2014/main" id="{EEE48883-FC55-FD5C-774C-50E2EA474CA7}"/>
                </a:ext>
              </a:extLst>
            </p:cNvPr>
            <p:cNvSpPr/>
            <p:nvPr/>
          </p:nvSpPr>
          <p:spPr>
            <a:xfrm>
              <a:off x="4848879" y="2998374"/>
              <a:ext cx="4827781" cy="2314337"/>
            </a:xfrm>
            <a:prstGeom prst="rect">
              <a:avLst/>
            </a:prstGeom>
            <a:solidFill>
              <a:schemeClr val="accent1">
                <a:alpha val="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grpSp>
          <p:nvGrpSpPr>
            <p:cNvPr id="48" name="Group 47">
              <a:extLst>
                <a:ext uri="{FF2B5EF4-FFF2-40B4-BE49-F238E27FC236}">
                  <a16:creationId xmlns:a16="http://schemas.microsoft.com/office/drawing/2014/main" id="{524C1D03-9F02-B48C-F895-F906D632693A}"/>
                </a:ext>
              </a:extLst>
            </p:cNvPr>
            <p:cNvGrpSpPr/>
            <p:nvPr/>
          </p:nvGrpSpPr>
          <p:grpSpPr>
            <a:xfrm>
              <a:off x="4929447" y="3198929"/>
              <a:ext cx="4827524" cy="1882066"/>
              <a:chOff x="4929447" y="3198929"/>
              <a:chExt cx="4827524" cy="1882066"/>
            </a:xfrm>
          </p:grpSpPr>
          <p:sp>
            <p:nvSpPr>
              <p:cNvPr id="40" name="Rectangle: Rounded Corners 39">
                <a:extLst>
                  <a:ext uri="{FF2B5EF4-FFF2-40B4-BE49-F238E27FC236}">
                    <a16:creationId xmlns:a16="http://schemas.microsoft.com/office/drawing/2014/main" id="{32C0AAEE-27BD-33E0-889D-AF06E4BE57B3}"/>
                  </a:ext>
                </a:extLst>
              </p:cNvPr>
              <p:cNvSpPr/>
              <p:nvPr/>
            </p:nvSpPr>
            <p:spPr>
              <a:xfrm>
                <a:off x="4929447" y="3198929"/>
                <a:ext cx="3548727" cy="1882066"/>
              </a:xfrm>
              <a:prstGeom prst="round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35" name="Graphic 34" descr="Badge Follow with solid fill">
                <a:extLst>
                  <a:ext uri="{FF2B5EF4-FFF2-40B4-BE49-F238E27FC236}">
                    <a16:creationId xmlns:a16="http://schemas.microsoft.com/office/drawing/2014/main" id="{BBF39A09-4824-BBA8-36EC-EF7231842D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83492" y="3775373"/>
                <a:ext cx="550315" cy="550315"/>
              </a:xfrm>
              <a:prstGeom prst="rect">
                <a:avLst/>
              </a:prstGeom>
            </p:spPr>
          </p:pic>
          <p:grpSp>
            <p:nvGrpSpPr>
              <p:cNvPr id="37" name="Group 36">
                <a:extLst>
                  <a:ext uri="{FF2B5EF4-FFF2-40B4-BE49-F238E27FC236}">
                    <a16:creationId xmlns:a16="http://schemas.microsoft.com/office/drawing/2014/main" id="{C068D66F-2F1A-0421-5C51-3CBDBD68931C}"/>
                  </a:ext>
                </a:extLst>
              </p:cNvPr>
              <p:cNvGrpSpPr/>
              <p:nvPr/>
            </p:nvGrpSpPr>
            <p:grpSpPr>
              <a:xfrm>
                <a:off x="7189457" y="3463119"/>
                <a:ext cx="1287532" cy="1374775"/>
                <a:chOff x="7037015" y="3697982"/>
                <a:chExt cx="1287532" cy="1374775"/>
              </a:xfrm>
            </p:grpSpPr>
            <p:pic>
              <p:nvPicPr>
                <p:cNvPr id="4" name="Picture 2" descr="https://img.chefdentreprise.com/Img/FICHEPRATIQUE/2021/8/363805/Comment-envoyer-questionnaire-satisfaction-client--F.jpg">
                  <a:extLst>
                    <a:ext uri="{FF2B5EF4-FFF2-40B4-BE49-F238E27FC236}">
                      <a16:creationId xmlns:a16="http://schemas.microsoft.com/office/drawing/2014/main" id="{5522975D-A35B-BE73-02B6-8F3C76478EF8}"/>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2692" t="19334" r="27295" b="14420"/>
                <a:stretch/>
              </p:blipFill>
              <p:spPr bwMode="auto">
                <a:xfrm>
                  <a:off x="7303159" y="3697982"/>
                  <a:ext cx="704806" cy="93355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BD58FAD-AEF9-EDC7-05BA-90C9E723A73E}"/>
                    </a:ext>
                  </a:extLst>
                </p:cNvPr>
                <p:cNvSpPr txBox="1"/>
                <p:nvPr/>
              </p:nvSpPr>
              <p:spPr>
                <a:xfrm>
                  <a:off x="7037015" y="4549537"/>
                  <a:ext cx="1287532" cy="523220"/>
                </a:xfrm>
                <a:prstGeom prst="rect">
                  <a:avLst/>
                </a:prstGeom>
                <a:noFill/>
              </p:spPr>
              <p:txBody>
                <a:bodyPr wrap="none" rtlCol="0">
                  <a:spAutoFit/>
                </a:bodyPr>
                <a:lstStyle/>
                <a:p>
                  <a:pPr algn="ctr"/>
                  <a:r>
                    <a:rPr lang="en-US" sz="1400" dirty="0">
                      <a:latin typeface="Montserrat" pitchFamily="2" charset="0"/>
                    </a:rPr>
                    <a:t>Clinical </a:t>
                  </a:r>
                </a:p>
                <a:p>
                  <a:pPr algn="ctr"/>
                  <a:r>
                    <a:rPr lang="en-US" sz="1400" dirty="0">
                      <a:latin typeface="Montserrat" pitchFamily="2" charset="0"/>
                    </a:rPr>
                    <a:t>patient data</a:t>
                  </a:r>
                  <a:endParaRPr lang="en-US" sz="1400" dirty="0">
                    <a:solidFill>
                      <a:schemeClr val="accent6">
                        <a:lumMod val="50000"/>
                      </a:schemeClr>
                    </a:solidFill>
                  </a:endParaRPr>
                </a:p>
              </p:txBody>
            </p:sp>
          </p:grpSp>
          <p:grpSp>
            <p:nvGrpSpPr>
              <p:cNvPr id="39" name="Group 38">
                <a:extLst>
                  <a:ext uri="{FF2B5EF4-FFF2-40B4-BE49-F238E27FC236}">
                    <a16:creationId xmlns:a16="http://schemas.microsoft.com/office/drawing/2014/main" id="{FC2A08D6-00B6-95C0-433E-4CA4F2A97E66}"/>
                  </a:ext>
                </a:extLst>
              </p:cNvPr>
              <p:cNvGrpSpPr/>
              <p:nvPr/>
            </p:nvGrpSpPr>
            <p:grpSpPr>
              <a:xfrm>
                <a:off x="5018416" y="3411079"/>
                <a:ext cx="1565158" cy="1457594"/>
                <a:chOff x="1657436" y="3553028"/>
                <a:chExt cx="1565158" cy="1457594"/>
              </a:xfrm>
            </p:grpSpPr>
            <p:grpSp>
              <p:nvGrpSpPr>
                <p:cNvPr id="41" name="Group 40">
                  <a:extLst>
                    <a:ext uri="{FF2B5EF4-FFF2-40B4-BE49-F238E27FC236}">
                      <a16:creationId xmlns:a16="http://schemas.microsoft.com/office/drawing/2014/main" id="{241097FD-494E-8AE5-C9CF-16F091F19AE4}"/>
                    </a:ext>
                  </a:extLst>
                </p:cNvPr>
                <p:cNvGrpSpPr/>
                <p:nvPr/>
              </p:nvGrpSpPr>
              <p:grpSpPr>
                <a:xfrm>
                  <a:off x="1657436" y="3553028"/>
                  <a:ext cx="1565158" cy="1173868"/>
                  <a:chOff x="920590" y="2982793"/>
                  <a:chExt cx="2895142" cy="2171356"/>
                </a:xfrm>
              </p:grpSpPr>
              <p:pic>
                <p:nvPicPr>
                  <p:cNvPr id="43" name="Picture 42">
                    <a:extLst>
                      <a:ext uri="{FF2B5EF4-FFF2-40B4-BE49-F238E27FC236}">
                        <a16:creationId xmlns:a16="http://schemas.microsoft.com/office/drawing/2014/main" id="{245CFDC9-DE9A-90C9-63F5-7E7FDF34A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161" y="4068471"/>
                    <a:ext cx="1447571" cy="1085678"/>
                  </a:xfrm>
                  <a:prstGeom prst="rect">
                    <a:avLst/>
                  </a:prstGeom>
                </p:spPr>
              </p:pic>
              <p:pic>
                <p:nvPicPr>
                  <p:cNvPr id="44" name="Picture 43" descr="A picture containing ray, fish&#10;&#10;Description automatically generated">
                    <a:extLst>
                      <a:ext uri="{FF2B5EF4-FFF2-40B4-BE49-F238E27FC236}">
                        <a16:creationId xmlns:a16="http://schemas.microsoft.com/office/drawing/2014/main" id="{C521C21E-D0B9-A6F2-2156-B9F00A8E3A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590" y="4068471"/>
                    <a:ext cx="1447571" cy="1085678"/>
                  </a:xfrm>
                  <a:prstGeom prst="rect">
                    <a:avLst/>
                  </a:prstGeom>
                </p:spPr>
              </p:pic>
              <p:pic>
                <p:nvPicPr>
                  <p:cNvPr id="45" name="Picture 44" descr="A picture containing domestic cat&#10;&#10;Description automatically generated">
                    <a:extLst>
                      <a:ext uri="{FF2B5EF4-FFF2-40B4-BE49-F238E27FC236}">
                        <a16:creationId xmlns:a16="http://schemas.microsoft.com/office/drawing/2014/main" id="{551FB693-D29A-052A-4CE9-2F36B3A62B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375" y="2982793"/>
                    <a:ext cx="1447571" cy="1085678"/>
                  </a:xfrm>
                  <a:prstGeom prst="rect">
                    <a:avLst/>
                  </a:prstGeom>
                </p:spPr>
              </p:pic>
            </p:grpSp>
            <p:sp>
              <p:nvSpPr>
                <p:cNvPr id="42" name="TextBox 41">
                  <a:extLst>
                    <a:ext uri="{FF2B5EF4-FFF2-40B4-BE49-F238E27FC236}">
                      <a16:creationId xmlns:a16="http://schemas.microsoft.com/office/drawing/2014/main" id="{CB90A83D-883D-56FB-BD69-8651EB4A1A58}"/>
                    </a:ext>
                  </a:extLst>
                </p:cNvPr>
                <p:cNvSpPr txBox="1"/>
                <p:nvPr/>
              </p:nvSpPr>
              <p:spPr>
                <a:xfrm>
                  <a:off x="1742393" y="4702845"/>
                  <a:ext cx="1393330" cy="307777"/>
                </a:xfrm>
                <a:prstGeom prst="rect">
                  <a:avLst/>
                </a:prstGeom>
                <a:noFill/>
              </p:spPr>
              <p:txBody>
                <a:bodyPr wrap="none" rtlCol="0">
                  <a:spAutoFit/>
                </a:bodyPr>
                <a:lstStyle/>
                <a:p>
                  <a:pPr algn="ctr"/>
                  <a:r>
                    <a:rPr lang="en-US" sz="1400" dirty="0">
                      <a:latin typeface="Montserrat" pitchFamily="2" charset="0"/>
                    </a:rPr>
                    <a:t>Lesion image</a:t>
                  </a:r>
                  <a:endParaRPr lang="en-US" sz="1400" dirty="0">
                    <a:solidFill>
                      <a:schemeClr val="accent6">
                        <a:lumMod val="50000"/>
                      </a:schemeClr>
                    </a:solidFill>
                  </a:endParaRPr>
                </a:p>
              </p:txBody>
            </p:sp>
          </p:grpSp>
          <p:sp>
            <p:nvSpPr>
              <p:cNvPr id="46" name="Rectangle 45">
                <a:extLst>
                  <a:ext uri="{FF2B5EF4-FFF2-40B4-BE49-F238E27FC236}">
                    <a16:creationId xmlns:a16="http://schemas.microsoft.com/office/drawing/2014/main" id="{4FC46FA1-4D84-D2BE-27E8-29BD8EE14DFE}"/>
                  </a:ext>
                </a:extLst>
              </p:cNvPr>
              <p:cNvSpPr/>
              <p:nvPr/>
            </p:nvSpPr>
            <p:spPr>
              <a:xfrm>
                <a:off x="8996827" y="3678297"/>
                <a:ext cx="76014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AI</a:t>
                </a:r>
              </a:p>
            </p:txBody>
          </p:sp>
          <p:pic>
            <p:nvPicPr>
              <p:cNvPr id="47" name="Graphic 46" descr="Arrow: Slight curve with solid fill">
                <a:extLst>
                  <a:ext uri="{FF2B5EF4-FFF2-40B4-BE49-F238E27FC236}">
                    <a16:creationId xmlns:a16="http://schemas.microsoft.com/office/drawing/2014/main" id="{575DBC6A-328B-A5AD-6CE4-C2A99F517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1196" y="3851467"/>
                <a:ext cx="628186" cy="628186"/>
              </a:xfrm>
              <a:prstGeom prst="rect">
                <a:avLst/>
              </a:prstGeom>
            </p:spPr>
          </p:pic>
        </p:grpSp>
      </p:grpSp>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Multimodal diagnosis of skin lesion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62405627-203E-4CD5-8684-0C2EAE3F3406}" type="datetime1">
              <a:rPr lang="en-US" smtClean="0"/>
              <a:t>16-May-23</a:t>
            </a:fld>
            <a:endParaRPr lang="en-US"/>
          </a:p>
        </p:txBody>
      </p:sp>
      <p:sp>
        <p:nvSpPr>
          <p:cNvPr id="240" name="Content Placeholder 2">
            <a:extLst>
              <a:ext uri="{FF2B5EF4-FFF2-40B4-BE49-F238E27FC236}">
                <a16:creationId xmlns:a16="http://schemas.microsoft.com/office/drawing/2014/main" id="{5ED975F7-0B3E-A4D3-A14E-2833621105D8}"/>
              </a:ext>
            </a:extLst>
          </p:cNvPr>
          <p:cNvSpPr>
            <a:spLocks noGrp="1"/>
          </p:cNvSpPr>
          <p:nvPr>
            <p:ph idx="1"/>
          </p:nvPr>
        </p:nvSpPr>
        <p:spPr>
          <a:xfrm>
            <a:off x="838200" y="1825625"/>
            <a:ext cx="10515600" cy="923331"/>
          </a:xfrm>
        </p:spPr>
        <p:txBody>
          <a:bodyPr>
            <a:normAutofit/>
          </a:bodyPr>
          <a:lstStyle/>
          <a:p>
            <a:pPr algn="just"/>
            <a:r>
              <a:rPr lang="en-US" sz="1800" dirty="0">
                <a:latin typeface="Montserrat" pitchFamily="2" charset="0"/>
              </a:rPr>
              <a:t>Incorporating data from multiple modalities in the analysis process significantly improves the AI models' performance compared to a single modality based analysis [</a:t>
            </a:r>
            <a:r>
              <a:rPr lang="en-US" sz="1800" dirty="0">
                <a:latin typeface="Montserrat" pitchFamily="2" charset="0"/>
                <a:hlinkClick r:id="rId10" action="ppaction://hlinksldjump"/>
              </a:rPr>
              <a:t>4,5</a:t>
            </a:r>
            <a:r>
              <a:rPr lang="en-US" sz="1800" dirty="0">
                <a:latin typeface="Montserrat" pitchFamily="2" charset="0"/>
              </a:rPr>
              <a:t>].</a:t>
            </a:r>
          </a:p>
        </p:txBody>
      </p:sp>
      <p:pic>
        <p:nvPicPr>
          <p:cNvPr id="54" name="Graphic 53" descr="Caret Right with solid fill">
            <a:extLst>
              <a:ext uri="{FF2B5EF4-FFF2-40B4-BE49-F238E27FC236}">
                <a16:creationId xmlns:a16="http://schemas.microsoft.com/office/drawing/2014/main" id="{ACB5D0D9-0D14-EAFD-4646-FFA9BEEFED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83755" y="3622213"/>
            <a:ext cx="914400" cy="914400"/>
          </a:xfrm>
          <a:prstGeom prst="rect">
            <a:avLst/>
          </a:prstGeom>
        </p:spPr>
      </p:pic>
      <p:sp>
        <p:nvSpPr>
          <p:cNvPr id="285" name="TextBox 284">
            <a:extLst>
              <a:ext uri="{FF2B5EF4-FFF2-40B4-BE49-F238E27FC236}">
                <a16:creationId xmlns:a16="http://schemas.microsoft.com/office/drawing/2014/main" id="{1E861924-C3E2-1778-74E4-7A4578CE0438}"/>
              </a:ext>
            </a:extLst>
          </p:cNvPr>
          <p:cNvSpPr txBox="1"/>
          <p:nvPr/>
        </p:nvSpPr>
        <p:spPr>
          <a:xfrm>
            <a:off x="3996031" y="5390281"/>
            <a:ext cx="4445448" cy="307777"/>
          </a:xfrm>
          <a:prstGeom prst="rect">
            <a:avLst/>
          </a:prstGeom>
          <a:noFill/>
        </p:spPr>
        <p:txBody>
          <a:bodyPr wrap="none" rtlCol="0">
            <a:spAutoFit/>
          </a:bodyPr>
          <a:lstStyle/>
          <a:p>
            <a:r>
              <a:rPr lang="en-US" sz="1400" dirty="0">
                <a:latin typeface="Montserrat" pitchFamily="2" charset="0"/>
              </a:rPr>
              <a:t>Fig. 4: Multimodal vs unimodal lesion diagnosis</a:t>
            </a:r>
            <a:r>
              <a:rPr lang="en-US" sz="1400" dirty="0">
                <a:solidFill>
                  <a:schemeClr val="accent6">
                    <a:lumMod val="50000"/>
                  </a:schemeClr>
                </a:solidFill>
                <a:latin typeface="Montserrat" pitchFamily="2" charset="0"/>
              </a:rPr>
              <a:t>.</a:t>
            </a:r>
          </a:p>
        </p:txBody>
      </p:sp>
      <p:sp>
        <p:nvSpPr>
          <p:cNvPr id="56" name="InSlideAnimateShapec2be7f61-860d-4c77-a2a7-fb4ee730766c">
            <a:extLst>
              <a:ext uri="{FF2B5EF4-FFF2-40B4-BE49-F238E27FC236}">
                <a16:creationId xmlns:a16="http://schemas.microsoft.com/office/drawing/2014/main" id="{941B62EC-D532-1A6D-6A7D-43CA51124058}"/>
              </a:ext>
            </a:extLst>
          </p:cNvPr>
          <p:cNvSpPr/>
          <p:nvPr/>
        </p:nvSpPr>
        <p:spPr>
          <a:xfrm rot="8172122">
            <a:off x="3658980" y="2496124"/>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nSlideAnimateShape99de9ea9-9c1e-4beb-9cfb-ffbef48cee99">
            <a:extLst>
              <a:ext uri="{FF2B5EF4-FFF2-40B4-BE49-F238E27FC236}">
                <a16:creationId xmlns:a16="http://schemas.microsoft.com/office/drawing/2014/main" id="{0EEF9F30-3B13-DBDC-21C5-C4A271F0756F}"/>
              </a:ext>
            </a:extLst>
          </p:cNvPr>
          <p:cNvSpPr/>
          <p:nvPr/>
        </p:nvSpPr>
        <p:spPr>
          <a:xfrm rot="8172122">
            <a:off x="8756314" y="2496123"/>
            <a:ext cx="204438" cy="4931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ooter Placeholder 57">
            <a:extLst>
              <a:ext uri="{FF2B5EF4-FFF2-40B4-BE49-F238E27FC236}">
                <a16:creationId xmlns:a16="http://schemas.microsoft.com/office/drawing/2014/main" id="{20714C02-BCE8-677B-4FFD-519A95D3F2F2}"/>
              </a:ext>
            </a:extLst>
          </p:cNvPr>
          <p:cNvSpPr>
            <a:spLocks noGrp="1"/>
          </p:cNvSpPr>
          <p:nvPr>
            <p:ph type="ftr" sz="quarter" idx="11"/>
          </p:nvPr>
        </p:nvSpPr>
        <p:spPr/>
        <p:txBody>
          <a:bodyPr/>
          <a:lstStyle/>
          <a:p>
            <a:r>
              <a:rPr lang="en-US"/>
              <a:t>Multimodal skin lesion classification with data scarcity problem</a:t>
            </a:r>
          </a:p>
        </p:txBody>
      </p:sp>
      <p:sp>
        <p:nvSpPr>
          <p:cNvPr id="6" name="PptLabsAgenda_&amp;^@BeamShapeBackground_&amp;^@2023041414552447170">
            <a:extLst>
              <a:ext uri="{FF2B5EF4-FFF2-40B4-BE49-F238E27FC236}">
                <a16:creationId xmlns:a16="http://schemas.microsoft.com/office/drawing/2014/main" id="{89DD454F-3567-6536-20F4-16E2FE4742C2}"/>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9" name="Slide Number Placeholder 8">
            <a:extLst>
              <a:ext uri="{FF2B5EF4-FFF2-40B4-BE49-F238E27FC236}">
                <a16:creationId xmlns:a16="http://schemas.microsoft.com/office/drawing/2014/main" id="{734DAB7D-A538-D22A-1221-793E40A3377E}"/>
              </a:ext>
            </a:extLst>
          </p:cNvPr>
          <p:cNvSpPr>
            <a:spLocks noGrp="1"/>
          </p:cNvSpPr>
          <p:nvPr>
            <p:ph type="sldNum" sz="quarter" idx="12"/>
          </p:nvPr>
        </p:nvSpPr>
        <p:spPr/>
        <p:txBody>
          <a:bodyPr/>
          <a:lstStyle/>
          <a:p>
            <a:fld id="{6DCCA1CE-54D3-4B1F-BAFE-BDD10B4D91A3}" type="slidenum">
              <a:rPr lang="en-US" smtClean="0"/>
              <a:pPr/>
              <a:t>6</a:t>
            </a:fld>
            <a:r>
              <a:rPr lang="en-US"/>
              <a:t>/52</a:t>
            </a:r>
            <a:endParaRPr lang="en-US" dirty="0"/>
          </a:p>
        </p:txBody>
      </p:sp>
      <p:sp>
        <p:nvSpPr>
          <p:cNvPr id="10" name="PptLabsAgenda_&amp;^@BeamShapeText_&amp;^@Introduction_2">
            <a:extLst>
              <a:ext uri="{FF2B5EF4-FFF2-40B4-BE49-F238E27FC236}">
                <a16:creationId xmlns:a16="http://schemas.microsoft.com/office/drawing/2014/main" id="{15900FF2-A2F6-48C5-7806-9CEE9B524231}"/>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1"/>
                </a:solidFill>
              </a:rPr>
              <a:t>Context</a:t>
            </a:r>
          </a:p>
        </p:txBody>
      </p:sp>
      <p:sp>
        <p:nvSpPr>
          <p:cNvPr id="12" name="PptLabsAgenda_&amp;^@BeamShapeText_&amp;^@Introduction_2">
            <a:extLst>
              <a:ext uri="{FF2B5EF4-FFF2-40B4-BE49-F238E27FC236}">
                <a16:creationId xmlns:a16="http://schemas.microsoft.com/office/drawing/2014/main" id="{CCA8DCDD-1659-84EE-1D5C-AF9DDEC01254}"/>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4" name="PptLabsAgenda_&amp;^@BeamShapeText_&amp;^@Introduction_2">
            <a:extLst>
              <a:ext uri="{FF2B5EF4-FFF2-40B4-BE49-F238E27FC236}">
                <a16:creationId xmlns:a16="http://schemas.microsoft.com/office/drawing/2014/main" id="{88845568-C1D4-1BCD-2257-DE73D2851D5A}"/>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6" name="PptLabsAgenda_&amp;^@BeamShapeText_&amp;^@Introduction_2">
            <a:extLst>
              <a:ext uri="{FF2B5EF4-FFF2-40B4-BE49-F238E27FC236}">
                <a16:creationId xmlns:a16="http://schemas.microsoft.com/office/drawing/2014/main" id="{AF56D1CB-C1F7-B3B7-4A07-561A62A768E7}"/>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7" name="Oval 4">
            <a:extLst>
              <a:ext uri="{FF2B5EF4-FFF2-40B4-BE49-F238E27FC236}">
                <a16:creationId xmlns:a16="http://schemas.microsoft.com/office/drawing/2014/main" id="{6EFE101F-592E-4CB4-EFBF-66F0F1668810}"/>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5">
            <a:extLst>
              <a:ext uri="{FF2B5EF4-FFF2-40B4-BE49-F238E27FC236}">
                <a16:creationId xmlns:a16="http://schemas.microsoft.com/office/drawing/2014/main" id="{FEA589A4-FAE7-0B08-3092-7E04F9DC1182}"/>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 name="Oval 7">
            <a:extLst>
              <a:ext uri="{FF2B5EF4-FFF2-40B4-BE49-F238E27FC236}">
                <a16:creationId xmlns:a16="http://schemas.microsoft.com/office/drawing/2014/main" id="{74A4E974-1DCD-0723-17A2-6620982C796A}"/>
              </a:ext>
            </a:extLst>
          </p:cNvPr>
          <p:cNvSpPr>
            <a:spLocks/>
          </p:cNvSpPr>
          <p:nvPr/>
        </p:nvSpPr>
        <p:spPr>
          <a:xfrm>
            <a:off x="6925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8">
            <a:extLst>
              <a:ext uri="{FF2B5EF4-FFF2-40B4-BE49-F238E27FC236}">
                <a16:creationId xmlns:a16="http://schemas.microsoft.com/office/drawing/2014/main" id="{D6CA1FD3-2A02-4D5B-EC5E-42653F59F93B}"/>
              </a:ext>
            </a:extLst>
          </p:cNvPr>
          <p:cNvSpPr>
            <a:spLocks/>
          </p:cNvSpPr>
          <p:nvPr/>
        </p:nvSpPr>
        <p:spPr>
          <a:xfrm>
            <a:off x="7909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6" name="Oval 9">
            <a:extLst>
              <a:ext uri="{FF2B5EF4-FFF2-40B4-BE49-F238E27FC236}">
                <a16:creationId xmlns:a16="http://schemas.microsoft.com/office/drawing/2014/main" id="{595C36CE-1E6B-7ACD-DECA-0A6438689393}"/>
              </a:ext>
            </a:extLst>
          </p:cNvPr>
          <p:cNvSpPr>
            <a:spLocks/>
          </p:cNvSpPr>
          <p:nvPr/>
        </p:nvSpPr>
        <p:spPr>
          <a:xfrm>
            <a:off x="88932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0">
            <a:extLst>
              <a:ext uri="{FF2B5EF4-FFF2-40B4-BE49-F238E27FC236}">
                <a16:creationId xmlns:a16="http://schemas.microsoft.com/office/drawing/2014/main" id="{17F9D5B7-7502-C4C1-DA6E-04277C712C4C}"/>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4">
            <a:extLst>
              <a:ext uri="{FF2B5EF4-FFF2-40B4-BE49-F238E27FC236}">
                <a16:creationId xmlns:a16="http://schemas.microsoft.com/office/drawing/2014/main" id="{5EEF1966-2EC7-0D0E-665E-0CB732EFD6AE}"/>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5">
            <a:extLst>
              <a:ext uri="{FF2B5EF4-FFF2-40B4-BE49-F238E27FC236}">
                <a16:creationId xmlns:a16="http://schemas.microsoft.com/office/drawing/2014/main" id="{54F6757F-D655-7B78-1BD1-DB7BB40A14A3}"/>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6">
            <a:extLst>
              <a:ext uri="{FF2B5EF4-FFF2-40B4-BE49-F238E27FC236}">
                <a16:creationId xmlns:a16="http://schemas.microsoft.com/office/drawing/2014/main" id="{291BFD98-6B89-1593-8900-9D1C04FA62FF}"/>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7">
            <a:extLst>
              <a:ext uri="{FF2B5EF4-FFF2-40B4-BE49-F238E27FC236}">
                <a16:creationId xmlns:a16="http://schemas.microsoft.com/office/drawing/2014/main" id="{0BCD4F31-B982-8E83-4317-2609B1655A12}"/>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8">
            <a:extLst>
              <a:ext uri="{FF2B5EF4-FFF2-40B4-BE49-F238E27FC236}">
                <a16:creationId xmlns:a16="http://schemas.microsoft.com/office/drawing/2014/main" id="{E39493E1-FDD0-D386-3A0B-7944A18BA6DD}"/>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3" name="Oval 9">
            <a:extLst>
              <a:ext uri="{FF2B5EF4-FFF2-40B4-BE49-F238E27FC236}">
                <a16:creationId xmlns:a16="http://schemas.microsoft.com/office/drawing/2014/main" id="{B9EC6777-9B9C-560C-806F-1658319B9EAF}"/>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9">
            <a:extLst>
              <a:ext uri="{FF2B5EF4-FFF2-40B4-BE49-F238E27FC236}">
                <a16:creationId xmlns:a16="http://schemas.microsoft.com/office/drawing/2014/main" id="{D4B9C474-26A8-3084-ED50-6910572064C6}"/>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0">
            <a:extLst>
              <a:ext uri="{FF2B5EF4-FFF2-40B4-BE49-F238E27FC236}">
                <a16:creationId xmlns:a16="http://schemas.microsoft.com/office/drawing/2014/main" id="{A44E852A-5CB5-37F5-E8CC-03F4E05C5A13}"/>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3" name="Oval 11">
            <a:extLst>
              <a:ext uri="{FF2B5EF4-FFF2-40B4-BE49-F238E27FC236}">
                <a16:creationId xmlns:a16="http://schemas.microsoft.com/office/drawing/2014/main" id="{F9BE9093-B4E4-4BB2-9206-432578D876CD}"/>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2">
            <a:extLst>
              <a:ext uri="{FF2B5EF4-FFF2-40B4-BE49-F238E27FC236}">
                <a16:creationId xmlns:a16="http://schemas.microsoft.com/office/drawing/2014/main" id="{05392B8A-975B-0CB9-3E81-04F29DA7ADCD}"/>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9" name="Oval 13">
            <a:extLst>
              <a:ext uri="{FF2B5EF4-FFF2-40B4-BE49-F238E27FC236}">
                <a16:creationId xmlns:a16="http://schemas.microsoft.com/office/drawing/2014/main" id="{10B66C96-B775-44B6-EF02-9B1ACE1E6FD8}"/>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0" name="Oval 13">
            <a:extLst>
              <a:ext uri="{FF2B5EF4-FFF2-40B4-BE49-F238E27FC236}">
                <a16:creationId xmlns:a16="http://schemas.microsoft.com/office/drawing/2014/main" id="{8E3EADF4-E6E4-0B92-AE76-11D095D9F0FF}"/>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1" name="Oval 13">
            <a:extLst>
              <a:ext uri="{FF2B5EF4-FFF2-40B4-BE49-F238E27FC236}">
                <a16:creationId xmlns:a16="http://schemas.microsoft.com/office/drawing/2014/main" id="{23DBEE04-D017-D63B-D071-92556F149BA7}"/>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2" name="Oval 9">
            <a:extLst>
              <a:ext uri="{FF2B5EF4-FFF2-40B4-BE49-F238E27FC236}">
                <a16:creationId xmlns:a16="http://schemas.microsoft.com/office/drawing/2014/main" id="{C0347C0A-B5C0-45F3-4648-45E47EE1ACD6}"/>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63" name="Oval 10">
            <a:extLst>
              <a:ext uri="{FF2B5EF4-FFF2-40B4-BE49-F238E27FC236}">
                <a16:creationId xmlns:a16="http://schemas.microsoft.com/office/drawing/2014/main" id="{8FBE1402-F668-B123-05E3-DBFCE5270196}"/>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2" name="Oval 11">
            <a:extLst>
              <a:ext uri="{FF2B5EF4-FFF2-40B4-BE49-F238E27FC236}">
                <a16:creationId xmlns:a16="http://schemas.microsoft.com/office/drawing/2014/main" id="{31FAB8C6-F92B-D989-9D52-6041E5ED3F4F}"/>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3" name="Oval 12">
            <a:extLst>
              <a:ext uri="{FF2B5EF4-FFF2-40B4-BE49-F238E27FC236}">
                <a16:creationId xmlns:a16="http://schemas.microsoft.com/office/drawing/2014/main" id="{25F36E3D-1793-3F38-82CF-FB9C72BE45BA}"/>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4" name="Oval 13">
            <a:extLst>
              <a:ext uri="{FF2B5EF4-FFF2-40B4-BE49-F238E27FC236}">
                <a16:creationId xmlns:a16="http://schemas.microsoft.com/office/drawing/2014/main" id="{294BF17C-86B0-846F-D703-2F13FA4FED66}"/>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5" name="Oval 13">
            <a:extLst>
              <a:ext uri="{FF2B5EF4-FFF2-40B4-BE49-F238E27FC236}">
                <a16:creationId xmlns:a16="http://schemas.microsoft.com/office/drawing/2014/main" id="{B7FBF7BE-BAB9-1555-5A67-20DEE815757D}"/>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6" name="Oval 13">
            <a:extLst>
              <a:ext uri="{FF2B5EF4-FFF2-40B4-BE49-F238E27FC236}">
                <a16:creationId xmlns:a16="http://schemas.microsoft.com/office/drawing/2014/main" id="{DDA77C6A-DF94-90EE-84A1-8A50877D6762}"/>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7" name="Oval 9">
            <a:extLst>
              <a:ext uri="{FF2B5EF4-FFF2-40B4-BE49-F238E27FC236}">
                <a16:creationId xmlns:a16="http://schemas.microsoft.com/office/drawing/2014/main" id="{9DFA2871-22F9-AF23-A420-B9B8F05A209C}"/>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8" name="Oval 10">
            <a:extLst>
              <a:ext uri="{FF2B5EF4-FFF2-40B4-BE49-F238E27FC236}">
                <a16:creationId xmlns:a16="http://schemas.microsoft.com/office/drawing/2014/main" id="{52BE3E7B-7750-4BD2-B5F1-11521CEC2333}"/>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99" name="Oval 11">
            <a:extLst>
              <a:ext uri="{FF2B5EF4-FFF2-40B4-BE49-F238E27FC236}">
                <a16:creationId xmlns:a16="http://schemas.microsoft.com/office/drawing/2014/main" id="{98A824F0-6FA7-6E58-6A66-C123595A8635}"/>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0" name="Oval 12">
            <a:extLst>
              <a:ext uri="{FF2B5EF4-FFF2-40B4-BE49-F238E27FC236}">
                <a16:creationId xmlns:a16="http://schemas.microsoft.com/office/drawing/2014/main" id="{30CA1749-65F9-49DC-F6DE-D1BF53EBA8EB}"/>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1" name="Oval 13">
            <a:extLst>
              <a:ext uri="{FF2B5EF4-FFF2-40B4-BE49-F238E27FC236}">
                <a16:creationId xmlns:a16="http://schemas.microsoft.com/office/drawing/2014/main" id="{5AB5B6E7-1A8A-D6A3-5EB5-13CF955D9CC4}"/>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2" name="Oval 13">
            <a:extLst>
              <a:ext uri="{FF2B5EF4-FFF2-40B4-BE49-F238E27FC236}">
                <a16:creationId xmlns:a16="http://schemas.microsoft.com/office/drawing/2014/main" id="{98123BBD-50BE-5253-3D9C-D1D82608B62B}"/>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3" name="Oval 13">
            <a:extLst>
              <a:ext uri="{FF2B5EF4-FFF2-40B4-BE49-F238E27FC236}">
                <a16:creationId xmlns:a16="http://schemas.microsoft.com/office/drawing/2014/main" id="{70778F2A-81C2-83D6-6035-14F81F596221}"/>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4" name="Oval 11">
            <a:extLst>
              <a:ext uri="{FF2B5EF4-FFF2-40B4-BE49-F238E27FC236}">
                <a16:creationId xmlns:a16="http://schemas.microsoft.com/office/drawing/2014/main" id="{69863A6A-3D1D-CA32-C766-5563D432BFCB}"/>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5" name="Oval 12">
            <a:extLst>
              <a:ext uri="{FF2B5EF4-FFF2-40B4-BE49-F238E27FC236}">
                <a16:creationId xmlns:a16="http://schemas.microsoft.com/office/drawing/2014/main" id="{1D71CEF5-4A46-82FB-8292-0A9039088B72}"/>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06" name="Oval 13">
            <a:extLst>
              <a:ext uri="{FF2B5EF4-FFF2-40B4-BE49-F238E27FC236}">
                <a16:creationId xmlns:a16="http://schemas.microsoft.com/office/drawing/2014/main" id="{551B737E-CE33-FBAB-8F4E-D0E77802B0B9}"/>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7" name="Oval 13">
            <a:extLst>
              <a:ext uri="{FF2B5EF4-FFF2-40B4-BE49-F238E27FC236}">
                <a16:creationId xmlns:a16="http://schemas.microsoft.com/office/drawing/2014/main" id="{F8B6C62F-FC95-F51D-D0CE-31B994DCDC14}"/>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8" name="Oval 13">
            <a:extLst>
              <a:ext uri="{FF2B5EF4-FFF2-40B4-BE49-F238E27FC236}">
                <a16:creationId xmlns:a16="http://schemas.microsoft.com/office/drawing/2014/main" id="{7E577E31-7F60-8F3E-AFC3-BA4AC814AD0D}"/>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9" name="Oval 12">
            <a:extLst>
              <a:ext uri="{FF2B5EF4-FFF2-40B4-BE49-F238E27FC236}">
                <a16:creationId xmlns:a16="http://schemas.microsoft.com/office/drawing/2014/main" id="{5DDC42A2-7BC0-E4EE-4FDA-D65E009C4D3E}"/>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10" name="Oval 13">
            <a:extLst>
              <a:ext uri="{FF2B5EF4-FFF2-40B4-BE49-F238E27FC236}">
                <a16:creationId xmlns:a16="http://schemas.microsoft.com/office/drawing/2014/main" id="{2C26D331-B91E-CB82-7E99-2C1F2A74E321}"/>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1" name="Oval 13">
            <a:extLst>
              <a:ext uri="{FF2B5EF4-FFF2-40B4-BE49-F238E27FC236}">
                <a16:creationId xmlns:a16="http://schemas.microsoft.com/office/drawing/2014/main" id="{909356F5-B490-9EB8-3860-17C7A927418F}"/>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2" name="Oval 13">
            <a:extLst>
              <a:ext uri="{FF2B5EF4-FFF2-40B4-BE49-F238E27FC236}">
                <a16:creationId xmlns:a16="http://schemas.microsoft.com/office/drawing/2014/main" id="{CCAC2122-99BE-8180-4C6D-B71A5D836E04}"/>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3" name="Oval 13">
            <a:extLst>
              <a:ext uri="{FF2B5EF4-FFF2-40B4-BE49-F238E27FC236}">
                <a16:creationId xmlns:a16="http://schemas.microsoft.com/office/drawing/2014/main" id="{9910DF58-9785-9515-81B5-71C6B81EA6DF}"/>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4" name="Oval 13">
            <a:extLst>
              <a:ext uri="{FF2B5EF4-FFF2-40B4-BE49-F238E27FC236}">
                <a16:creationId xmlns:a16="http://schemas.microsoft.com/office/drawing/2014/main" id="{6F88CAA6-2B80-8A28-0601-F065528D68DB}"/>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5" name="Oval 13">
            <a:extLst>
              <a:ext uri="{FF2B5EF4-FFF2-40B4-BE49-F238E27FC236}">
                <a16:creationId xmlns:a16="http://schemas.microsoft.com/office/drawing/2014/main" id="{51454583-93FB-6086-3530-89B025D1A856}"/>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6">
            <a:extLst>
              <a:ext uri="{FF2B5EF4-FFF2-40B4-BE49-F238E27FC236}">
                <a16:creationId xmlns:a16="http://schemas.microsoft.com/office/drawing/2014/main" id="{E59E7346-1B69-B21A-3702-8584536E857E}"/>
              </a:ext>
            </a:extLst>
          </p:cNvPr>
          <p:cNvSpPr>
            <a:spLocks/>
          </p:cNvSpPr>
          <p:nvPr/>
        </p:nvSpPr>
        <p:spPr>
          <a:xfrm>
            <a:off x="594148"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869604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grpId="0" nodeType="clickEffect">
                                  <p:stCondLst>
                                    <p:cond delay="0"/>
                                  </p:stCondLst>
                                  <p:childTnLst>
                                    <p:animMotion origin="layout" path="M -3.54167E-6 1.48148E-6 C 0.20964 0.00162 0.20964 0.00185 0.4194 0.00324 " pathEditMode="relative" rAng="0" ptsTypes="AA">
                                      <p:cBhvr>
                                        <p:cTn id="11" dur="500" fill="hold"/>
                                        <p:tgtEl>
                                          <p:spTgt spid="56"/>
                                        </p:tgtEl>
                                        <p:attrNameLst>
                                          <p:attrName>ppt_x</p:attrName>
                                          <p:attrName>ppt_y</p:attrName>
                                        </p:attrNameLst>
                                      </p:cBhvr>
                                      <p:rCtr x="20964" y="162"/>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56"/>
                                        </p:tgtEl>
                                      </p:cBhvr>
                                    </p:animEffect>
                                    <p:set>
                                      <p:cBhvr>
                                        <p:cTn id="17"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P spid="5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CNN architectures</a:t>
            </a:r>
            <a:endParaRPr lang="en-US" sz="2400" dirty="0">
              <a:solidFill>
                <a:schemeClr val="bg1"/>
              </a:solidFill>
            </a:endParaRPr>
          </a:p>
        </p:txBody>
      </p:sp>
      <p:sp>
        <p:nvSpPr>
          <p:cNvPr id="7" name="PptLabsAgenda_&amp;^@BeamShapeBackground_&amp;^@2023041414552447170">
            <a:extLst>
              <a:ext uri="{FF2B5EF4-FFF2-40B4-BE49-F238E27FC236}">
                <a16:creationId xmlns:a16="http://schemas.microsoft.com/office/drawing/2014/main" id="{023E1D71-A7BD-6B84-B8A2-0E52A54263C6}"/>
              </a:ext>
            </a:extLst>
          </p:cNvPr>
          <p:cNvSpPr/>
          <p:nvPr/>
        </p:nvSpPr>
        <p:spPr>
          <a:xfrm>
            <a:off x="0" y="-3902"/>
            <a:ext cx="12192000" cy="576151"/>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Appendix</a:t>
            </a:r>
            <a:endParaRPr lang="en-US" dirty="0"/>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CA8E5660-7F24-4744-83B2-389169F1DD77}" type="datetime1">
              <a:rPr lang="en-US" smtClean="0"/>
              <a:t>16-May-23</a:t>
            </a:fld>
            <a:endParaRPr lang="en-US"/>
          </a:p>
        </p:txBody>
      </p:sp>
      <p:pic>
        <p:nvPicPr>
          <p:cNvPr id="6" name="Graphic 5" descr="Return outline">
            <a:hlinkClick r:id="" action="ppaction://hlinkshowjump?jump=lastslideviewed"/>
            <a:extLst>
              <a:ext uri="{FF2B5EF4-FFF2-40B4-BE49-F238E27FC236}">
                <a16:creationId xmlns:a16="http://schemas.microsoft.com/office/drawing/2014/main" id="{B081AA3A-49F1-B54A-2A7A-238214B39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987293" y="6653293"/>
            <a:ext cx="204708" cy="204708"/>
          </a:xfrm>
          <a:prstGeom prst="rect">
            <a:avLst/>
          </a:prstGeom>
        </p:spPr>
      </p:pic>
      <p:sp>
        <p:nvSpPr>
          <p:cNvPr id="9" name="Footer Placeholder 8">
            <a:extLst>
              <a:ext uri="{FF2B5EF4-FFF2-40B4-BE49-F238E27FC236}">
                <a16:creationId xmlns:a16="http://schemas.microsoft.com/office/drawing/2014/main" id="{8225ADF3-DD80-65AD-02B2-CDB3DD4B8E24}"/>
              </a:ext>
            </a:extLst>
          </p:cNvPr>
          <p:cNvSpPr>
            <a:spLocks noGrp="1"/>
          </p:cNvSpPr>
          <p:nvPr>
            <p:ph type="ftr" sz="quarter" idx="11"/>
          </p:nvPr>
        </p:nvSpPr>
        <p:spPr/>
        <p:txBody>
          <a:bodyPr/>
          <a:lstStyle/>
          <a:p>
            <a:r>
              <a:rPr lang="en-US"/>
              <a:t>Multimodal skin lesion classification with data scarcity problem</a:t>
            </a:r>
          </a:p>
        </p:txBody>
      </p:sp>
      <p:sp>
        <p:nvSpPr>
          <p:cNvPr id="12" name="TextBox 32">
            <a:extLst>
              <a:ext uri="{FF2B5EF4-FFF2-40B4-BE49-F238E27FC236}">
                <a16:creationId xmlns:a16="http://schemas.microsoft.com/office/drawing/2014/main" id="{CF2DE1FC-FE82-A6CD-6796-98A17A5C2D1C}"/>
              </a:ext>
            </a:extLst>
          </p:cNvPr>
          <p:cNvSpPr txBox="1"/>
          <p:nvPr/>
        </p:nvSpPr>
        <p:spPr bwMode="auto">
          <a:xfrm>
            <a:off x="987166" y="4716059"/>
            <a:ext cx="4640011" cy="523220"/>
          </a:xfrm>
          <a:prstGeom prst="rect">
            <a:avLst/>
          </a:prstGeom>
          <a:noFill/>
        </p:spPr>
        <p:txBody>
          <a:bodyPr wrap="square" rtlCol="0">
            <a:spAutoFit/>
          </a:bodyPr>
          <a:lstStyle/>
          <a:p>
            <a:pPr algn="l">
              <a:defRPr/>
            </a:pPr>
            <a:r>
              <a:rPr lang="en-US" sz="1400" dirty="0">
                <a:latin typeface="Montserrat"/>
              </a:rPr>
              <a:t>Fig. A5: </a:t>
            </a:r>
            <a:r>
              <a:rPr lang="en-US" sz="1400" dirty="0" err="1">
                <a:latin typeface="Montserrat"/>
              </a:rPr>
              <a:t>ResNet</a:t>
            </a:r>
            <a:r>
              <a:rPr lang="en-US" sz="1400" dirty="0">
                <a:latin typeface="Montserrat"/>
              </a:rPr>
              <a:t> building block.</a:t>
            </a:r>
            <a:endParaRPr dirty="0"/>
          </a:p>
          <a:p>
            <a:pPr algn="l">
              <a:defRPr/>
            </a:pPr>
            <a:endParaRPr lang="en-US" sz="1400" dirty="0">
              <a:latin typeface="Montserrat"/>
            </a:endParaRPr>
          </a:p>
        </p:txBody>
      </p:sp>
      <p:pic>
        <p:nvPicPr>
          <p:cNvPr id="15" name="Picture 14" descr="Diagram&#10;&#10;Description automatically generated">
            <a:extLst>
              <a:ext uri="{FF2B5EF4-FFF2-40B4-BE49-F238E27FC236}">
                <a16:creationId xmlns:a16="http://schemas.microsoft.com/office/drawing/2014/main" id="{95641570-C709-980B-465C-2BB5588481BD}"/>
              </a:ext>
            </a:extLst>
          </p:cNvPr>
          <p:cNvPicPr>
            <a:picLocks noChangeAspect="1"/>
          </p:cNvPicPr>
          <p:nvPr/>
        </p:nvPicPr>
        <p:blipFill rotWithShape="1">
          <a:blip r:embed="rId4">
            <a:extLst>
              <a:ext uri="{28A0092B-C50C-407E-A947-70E740481C1C}">
                <a14:useLocalDpi xmlns:a14="http://schemas.microsoft.com/office/drawing/2010/main" val="0"/>
              </a:ext>
            </a:extLst>
          </a:blip>
          <a:srcRect t="50636"/>
          <a:stretch/>
        </p:blipFill>
        <p:spPr>
          <a:xfrm>
            <a:off x="-323777" y="2486025"/>
            <a:ext cx="5670809" cy="2159398"/>
          </a:xfrm>
          <a:prstGeom prst="rect">
            <a:avLst/>
          </a:prstGeom>
        </p:spPr>
      </p:pic>
      <p:pic>
        <p:nvPicPr>
          <p:cNvPr id="17" name="Picture 16" descr="Diagram, schematic&#10;&#10;Description automatically generated">
            <a:extLst>
              <a:ext uri="{FF2B5EF4-FFF2-40B4-BE49-F238E27FC236}">
                <a16:creationId xmlns:a16="http://schemas.microsoft.com/office/drawing/2014/main" id="{D6195453-C612-34FA-DAF1-1F46B3B83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091" y="1498596"/>
            <a:ext cx="5093218" cy="3860808"/>
          </a:xfrm>
          <a:prstGeom prst="rect">
            <a:avLst/>
          </a:prstGeom>
        </p:spPr>
      </p:pic>
      <p:sp>
        <p:nvSpPr>
          <p:cNvPr id="18" name="TextBox 32">
            <a:extLst>
              <a:ext uri="{FF2B5EF4-FFF2-40B4-BE49-F238E27FC236}">
                <a16:creationId xmlns:a16="http://schemas.microsoft.com/office/drawing/2014/main" id="{B6561CC6-10C5-7CB8-EEBC-08C1CE750415}"/>
              </a:ext>
            </a:extLst>
          </p:cNvPr>
          <p:cNvSpPr txBox="1"/>
          <p:nvPr/>
        </p:nvSpPr>
        <p:spPr bwMode="auto">
          <a:xfrm>
            <a:off x="7551989" y="5439576"/>
            <a:ext cx="4640011" cy="523220"/>
          </a:xfrm>
          <a:prstGeom prst="rect">
            <a:avLst/>
          </a:prstGeom>
          <a:noFill/>
        </p:spPr>
        <p:txBody>
          <a:bodyPr wrap="square" rtlCol="0">
            <a:spAutoFit/>
          </a:bodyPr>
          <a:lstStyle/>
          <a:p>
            <a:pPr algn="l">
              <a:defRPr/>
            </a:pPr>
            <a:r>
              <a:rPr lang="en-US" sz="1400" dirty="0">
                <a:latin typeface="Montserrat"/>
              </a:rPr>
              <a:t>Fig. A5: </a:t>
            </a:r>
            <a:r>
              <a:rPr lang="en-US" sz="1400" dirty="0" err="1">
                <a:latin typeface="Montserrat"/>
              </a:rPr>
              <a:t>EfficientNet</a:t>
            </a:r>
            <a:r>
              <a:rPr lang="en-US" sz="1400" dirty="0">
                <a:latin typeface="Montserrat"/>
              </a:rPr>
              <a:t> building block.</a:t>
            </a:r>
            <a:endParaRPr dirty="0"/>
          </a:p>
          <a:p>
            <a:pPr algn="l">
              <a:defRPr/>
            </a:pPr>
            <a:endParaRPr lang="en-US" sz="1400" dirty="0">
              <a:latin typeface="Montserrat"/>
            </a:endParaRPr>
          </a:p>
        </p:txBody>
      </p:sp>
      <p:cxnSp>
        <p:nvCxnSpPr>
          <p:cNvPr id="19" name="Straight Connector 6">
            <a:extLst>
              <a:ext uri="{FF2B5EF4-FFF2-40B4-BE49-F238E27FC236}">
                <a16:creationId xmlns:a16="http://schemas.microsoft.com/office/drawing/2014/main" id="{2EA3E721-3BF3-E530-C0BD-C04283D71B88}"/>
              </a:ext>
            </a:extLst>
          </p:cNvPr>
          <p:cNvCxnSpPr>
            <a:cxnSpLocks/>
          </p:cNvCxnSpPr>
          <p:nvPr/>
        </p:nvCxnSpPr>
        <p:spPr bwMode="auto">
          <a:xfrm>
            <a:off x="5627177" y="1355248"/>
            <a:ext cx="0" cy="47187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919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PPTLabsHighlightBulletsSlide20230503210413096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Related works on AI assisted EM detection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EEF8DF1B-5CA0-46F3-B4E5-B417224E0F70}" type="datetime1">
              <a:rPr lang="en-US" smtClean="0"/>
              <a:t>16-May-23</a:t>
            </a:fld>
            <a:endParaRPr lang="en-US" dirty="0"/>
          </a:p>
        </p:txBody>
      </p:sp>
      <p:sp>
        <p:nvSpPr>
          <p:cNvPr id="240" name="HighlightTextShape202304261655276468">
            <a:extLst>
              <a:ext uri="{FF2B5EF4-FFF2-40B4-BE49-F238E27FC236}">
                <a16:creationId xmlns:a16="http://schemas.microsoft.com/office/drawing/2014/main" id="{5ED975F7-0B3E-A4D3-A14E-2833621105D8}"/>
              </a:ext>
            </a:extLst>
          </p:cNvPr>
          <p:cNvSpPr>
            <a:spLocks noGrp="1"/>
          </p:cNvSpPr>
          <p:nvPr>
            <p:ph idx="1"/>
          </p:nvPr>
        </p:nvSpPr>
        <p:spPr>
          <a:xfrm>
            <a:off x="920591" y="1831305"/>
            <a:ext cx="10515600" cy="2980393"/>
          </a:xfrm>
        </p:spPr>
        <p:txBody>
          <a:bodyPr>
            <a:normAutofit/>
          </a:bodyPr>
          <a:lstStyle/>
          <a:p>
            <a:pPr algn="just"/>
            <a:r>
              <a:rPr lang="en-US" sz="1600" dirty="0">
                <a:latin typeface="Montserrat" pitchFamily="2" charset="0"/>
              </a:rPr>
              <a:t>E. </a:t>
            </a:r>
            <a:r>
              <a:rPr lang="en-US" sz="1600" dirty="0" err="1">
                <a:latin typeface="Montserrat" pitchFamily="2" charset="0"/>
              </a:rPr>
              <a:t>Čuk</a:t>
            </a:r>
            <a:r>
              <a:rPr lang="en-US" sz="1600" dirty="0">
                <a:latin typeface="Montserrat" pitchFamily="2" charset="0"/>
              </a:rPr>
              <a:t>, M. Gams, M. </a:t>
            </a:r>
            <a:r>
              <a:rPr lang="en-US" sz="1600" dirty="0" err="1">
                <a:latin typeface="Montserrat" pitchFamily="2" charset="0"/>
              </a:rPr>
              <a:t>Možek</a:t>
            </a:r>
            <a:r>
              <a:rPr lang="en-US" sz="1600" dirty="0">
                <a:latin typeface="Montserrat" pitchFamily="2" charset="0"/>
              </a:rPr>
              <a:t>, F. </a:t>
            </a:r>
            <a:r>
              <a:rPr lang="en-US" sz="1600" dirty="0" err="1">
                <a:latin typeface="Montserrat" pitchFamily="2" charset="0"/>
              </a:rPr>
              <a:t>Strle</a:t>
            </a:r>
            <a:r>
              <a:rPr lang="en-US" sz="1600" dirty="0">
                <a:latin typeface="Montserrat" pitchFamily="2" charset="0"/>
              </a:rPr>
              <a:t>, V. </a:t>
            </a:r>
            <a:r>
              <a:rPr lang="en-US" sz="1600" dirty="0" err="1">
                <a:latin typeface="Montserrat" pitchFamily="2" charset="0"/>
              </a:rPr>
              <a:t>Maraspin</a:t>
            </a:r>
            <a:r>
              <a:rPr lang="en-US" sz="1600" dirty="0">
                <a:latin typeface="Montserrat" pitchFamily="2" charset="0"/>
              </a:rPr>
              <a:t> </a:t>
            </a:r>
            <a:r>
              <a:rPr lang="en-US" sz="1600" dirty="0" err="1">
                <a:latin typeface="Montserrat" pitchFamily="2" charset="0"/>
              </a:rPr>
              <a:t>Čarman</a:t>
            </a:r>
            <a:r>
              <a:rPr lang="en-US" sz="1600" dirty="0">
                <a:latin typeface="Montserrat" pitchFamily="2" charset="0"/>
              </a:rPr>
              <a:t>, J.F. </a:t>
            </a:r>
            <a:r>
              <a:rPr lang="en-US" sz="1600" dirty="0" err="1">
                <a:latin typeface="Montserrat" pitchFamily="2" charset="0"/>
              </a:rPr>
              <a:t>Tasič</a:t>
            </a:r>
            <a:r>
              <a:rPr lang="en-US" sz="1600" dirty="0">
                <a:latin typeface="Montserrat" pitchFamily="2" charset="0"/>
              </a:rPr>
              <a:t>, Supervised visual system for recognition of erythema </a:t>
            </a:r>
            <a:r>
              <a:rPr lang="en-US" sz="1600" dirty="0" err="1">
                <a:latin typeface="Montserrat" pitchFamily="2" charset="0"/>
              </a:rPr>
              <a:t>migrans</a:t>
            </a:r>
            <a:r>
              <a:rPr lang="en-US" sz="1600" dirty="0">
                <a:latin typeface="Montserrat" pitchFamily="2" charset="0"/>
              </a:rPr>
              <a:t>, an early skin manifestation of </a:t>
            </a:r>
            <a:r>
              <a:rPr lang="en-US" sz="1600" dirty="0" err="1">
                <a:latin typeface="Montserrat" pitchFamily="2" charset="0"/>
              </a:rPr>
              <a:t>lyme</a:t>
            </a:r>
            <a:r>
              <a:rPr lang="en-US" sz="1600" dirty="0">
                <a:latin typeface="Montserrat" pitchFamily="2" charset="0"/>
              </a:rPr>
              <a:t> borreliosis, </a:t>
            </a:r>
            <a:r>
              <a:rPr lang="en-US" sz="1600" dirty="0" err="1">
                <a:latin typeface="Montserrat" pitchFamily="2" charset="0"/>
              </a:rPr>
              <a:t>Stroj</a:t>
            </a:r>
            <a:r>
              <a:rPr lang="en-US" sz="1600" dirty="0">
                <a:latin typeface="Montserrat" pitchFamily="2" charset="0"/>
              </a:rPr>
              <a:t>. </a:t>
            </a:r>
            <a:r>
              <a:rPr lang="en-US" sz="1600" dirty="0" err="1">
                <a:latin typeface="Montserrat" pitchFamily="2" charset="0"/>
              </a:rPr>
              <a:t>Vestnik</a:t>
            </a:r>
            <a:r>
              <a:rPr lang="en-US" sz="1600" dirty="0">
                <a:latin typeface="Montserrat" pitchFamily="2" charset="0"/>
              </a:rPr>
              <a:t>/Journal Mech. Eng. 60 (2014) 115–123. </a:t>
            </a:r>
            <a:r>
              <a:rPr lang="en-US" sz="1600" dirty="0">
                <a:latin typeface="Montserrat" pitchFamily="2" charset="0"/>
                <a:hlinkClick r:id="rId2"/>
              </a:rPr>
              <a:t>https://doi.org/10.5545/sv-jme.2013.1046</a:t>
            </a:r>
            <a:endParaRPr lang="en-US" sz="1600" dirty="0">
              <a:latin typeface="Montserrat" pitchFamily="2" charset="0"/>
            </a:endParaRPr>
          </a:p>
          <a:p>
            <a:pPr marL="0" indent="0">
              <a:buNone/>
            </a:pPr>
            <a:endParaRPr lang="en-US" sz="1800" dirty="0">
              <a:latin typeface="Montserrat" pitchFamily="2" charset="0"/>
            </a:endParaRPr>
          </a:p>
          <a:p>
            <a:endParaRPr lang="en-US" sz="1800" dirty="0">
              <a:latin typeface="Montserrat" pitchFamily="2" charset="0"/>
            </a:endParaRPr>
          </a:p>
          <a:p>
            <a:pPr algn="just"/>
            <a:endParaRPr lang="en-US" sz="1800" dirty="0">
              <a:latin typeface="Montserrat" pitchFamily="2" charset="0"/>
            </a:endParaRPr>
          </a:p>
          <a:p>
            <a:pPr algn="just"/>
            <a:r>
              <a:rPr lang="en-US" sz="1600" dirty="0">
                <a:latin typeface="Montserrat" pitchFamily="2" charset="0"/>
              </a:rPr>
              <a:t>P.M. </a:t>
            </a:r>
            <a:r>
              <a:rPr lang="en-US" sz="1600" dirty="0" err="1">
                <a:latin typeface="Montserrat" pitchFamily="2" charset="0"/>
              </a:rPr>
              <a:t>Burlina</a:t>
            </a:r>
            <a:r>
              <a:rPr lang="en-US" sz="1600" dirty="0">
                <a:latin typeface="Montserrat" pitchFamily="2" charset="0"/>
              </a:rPr>
              <a:t>, N.J. Joshi, P.A. Mathew, W. Paul, A.W. </a:t>
            </a:r>
            <a:r>
              <a:rPr lang="en-US" sz="1600" dirty="0" err="1">
                <a:latin typeface="Montserrat" pitchFamily="2" charset="0"/>
              </a:rPr>
              <a:t>Rebman</a:t>
            </a:r>
            <a:r>
              <a:rPr lang="en-US" sz="1600" dirty="0">
                <a:latin typeface="Montserrat" pitchFamily="2" charset="0"/>
              </a:rPr>
              <a:t>, J.N. </a:t>
            </a:r>
            <a:r>
              <a:rPr lang="en-US" sz="1600" dirty="0" err="1">
                <a:latin typeface="Montserrat" pitchFamily="2" charset="0"/>
              </a:rPr>
              <a:t>Aucott</a:t>
            </a:r>
            <a:r>
              <a:rPr lang="en-US" sz="1600" dirty="0">
                <a:latin typeface="Montserrat" pitchFamily="2" charset="0"/>
              </a:rPr>
              <a:t>, AI-based detection of erythema </a:t>
            </a:r>
            <a:r>
              <a:rPr lang="en-US" sz="1600" dirty="0" err="1">
                <a:latin typeface="Montserrat" pitchFamily="2" charset="0"/>
              </a:rPr>
              <a:t>migrans</a:t>
            </a:r>
            <a:r>
              <a:rPr lang="en-US" sz="1600" dirty="0">
                <a:latin typeface="Montserrat" pitchFamily="2" charset="0"/>
              </a:rPr>
              <a:t> and disambiguation against other skin lesions, </a:t>
            </a:r>
            <a:r>
              <a:rPr lang="en-US" sz="1600" dirty="0" err="1">
                <a:latin typeface="Montserrat" pitchFamily="2" charset="0"/>
              </a:rPr>
              <a:t>Comput</a:t>
            </a:r>
            <a:r>
              <a:rPr lang="en-US" sz="1600" dirty="0">
                <a:latin typeface="Montserrat" pitchFamily="2" charset="0"/>
              </a:rPr>
              <a:t>. Biol. Med. 125 (2020) 103977. </a:t>
            </a:r>
            <a:r>
              <a:rPr lang="en-US" sz="1600" dirty="0">
                <a:latin typeface="Montserrat" pitchFamily="2" charset="0"/>
                <a:hlinkClick r:id="rId3"/>
              </a:rPr>
              <a:t>https://doi.org/10.1016/j.compbiomed.2020.103977</a:t>
            </a:r>
            <a:endParaRPr lang="en-US" sz="1600" dirty="0">
              <a:latin typeface="Montserrat" pitchFamily="2" charset="0"/>
            </a:endParaRPr>
          </a:p>
          <a:p>
            <a:endParaRPr lang="en-US" sz="1600" dirty="0">
              <a:latin typeface="Montserrat" pitchFamily="2" charset="0"/>
            </a:endParaRPr>
          </a:p>
        </p:txBody>
      </p:sp>
      <p:sp>
        <p:nvSpPr>
          <p:cNvPr id="3" name="Callout: Line 4">
            <a:extLst>
              <a:ext uri="{FF2B5EF4-FFF2-40B4-BE49-F238E27FC236}">
                <a16:creationId xmlns:a16="http://schemas.microsoft.com/office/drawing/2014/main" id="{0D8FBEFA-B16E-2BB0-D315-BE4DA677F0BF}"/>
              </a:ext>
            </a:extLst>
          </p:cNvPr>
          <p:cNvSpPr/>
          <p:nvPr/>
        </p:nvSpPr>
        <p:spPr>
          <a:xfrm>
            <a:off x="1359464" y="2508542"/>
            <a:ext cx="7868575" cy="909031"/>
          </a:xfrm>
          <a:custGeom>
            <a:avLst/>
            <a:gdLst>
              <a:gd name="connsiteX0" fmla="*/ 0 w 4792494"/>
              <a:gd name="connsiteY0" fmla="*/ 0 h 1232171"/>
              <a:gd name="connsiteX1" fmla="*/ 4792494 w 4792494"/>
              <a:gd name="connsiteY1" fmla="*/ 0 h 1232171"/>
              <a:gd name="connsiteX2" fmla="*/ 4792494 w 4792494"/>
              <a:gd name="connsiteY2" fmla="*/ 1232171 h 1232171"/>
              <a:gd name="connsiteX3" fmla="*/ 0 w 4792494"/>
              <a:gd name="connsiteY3" fmla="*/ 1232171 h 1232171"/>
              <a:gd name="connsiteX4" fmla="*/ 0 w 4792494"/>
              <a:gd name="connsiteY4" fmla="*/ 0 h 1232171"/>
              <a:gd name="connsiteX0" fmla="*/ -399359 w 4792494"/>
              <a:gd name="connsiteY0" fmla="*/ 231032 h 1232171"/>
              <a:gd name="connsiteX1" fmla="*/ -1695201 w 4792494"/>
              <a:gd name="connsiteY1" fmla="*/ 121591 h 1232171"/>
              <a:gd name="connsiteX0" fmla="*/ 1695201 w 6487695"/>
              <a:gd name="connsiteY0" fmla="*/ 0 h 1232171"/>
              <a:gd name="connsiteX1" fmla="*/ 6487695 w 6487695"/>
              <a:gd name="connsiteY1" fmla="*/ 0 h 1232171"/>
              <a:gd name="connsiteX2" fmla="*/ 6487695 w 6487695"/>
              <a:gd name="connsiteY2" fmla="*/ 1232171 h 1232171"/>
              <a:gd name="connsiteX3" fmla="*/ 1695201 w 6487695"/>
              <a:gd name="connsiteY3" fmla="*/ 1232171 h 1232171"/>
              <a:gd name="connsiteX4" fmla="*/ 1695201 w 6487695"/>
              <a:gd name="connsiteY4" fmla="*/ 0 h 1232171"/>
              <a:gd name="connsiteX0" fmla="*/ 1691434 w 6487695"/>
              <a:gd name="connsiteY0" fmla="*/ 464496 h 1232171"/>
              <a:gd name="connsiteX1" fmla="*/ 0 w 6487695"/>
              <a:gd name="connsiteY1" fmla="*/ 121591 h 1232171"/>
              <a:gd name="connsiteX0" fmla="*/ 746935 w 5539429"/>
              <a:gd name="connsiteY0" fmla="*/ 1716323 h 2948494"/>
              <a:gd name="connsiteX1" fmla="*/ 5539429 w 5539429"/>
              <a:gd name="connsiteY1" fmla="*/ 1716323 h 2948494"/>
              <a:gd name="connsiteX2" fmla="*/ 5539429 w 5539429"/>
              <a:gd name="connsiteY2" fmla="*/ 2948494 h 2948494"/>
              <a:gd name="connsiteX3" fmla="*/ 746935 w 5539429"/>
              <a:gd name="connsiteY3" fmla="*/ 2948494 h 2948494"/>
              <a:gd name="connsiteX4" fmla="*/ 746935 w 5539429"/>
              <a:gd name="connsiteY4" fmla="*/ 1716323 h 2948494"/>
              <a:gd name="connsiteX0" fmla="*/ 743168 w 5539429"/>
              <a:gd name="connsiteY0" fmla="*/ 2180819 h 2948494"/>
              <a:gd name="connsiteX1" fmla="*/ 0 w 5539429"/>
              <a:gd name="connsiteY1" fmla="*/ 0 h 2948494"/>
            </a:gdLst>
            <a:ahLst/>
            <a:cxnLst>
              <a:cxn ang="0">
                <a:pos x="connsiteX0" y="connsiteY0"/>
              </a:cxn>
              <a:cxn ang="0">
                <a:pos x="connsiteX1" y="connsiteY1"/>
              </a:cxn>
            </a:cxnLst>
            <a:rect l="l" t="t" r="r" b="b"/>
            <a:pathLst>
              <a:path w="5539429" h="2948494" extrusionOk="0">
                <a:moveTo>
                  <a:pt x="746935" y="1716323"/>
                </a:moveTo>
                <a:lnTo>
                  <a:pt x="5539429" y="1716323"/>
                </a:lnTo>
                <a:lnTo>
                  <a:pt x="5539429" y="2948494"/>
                </a:lnTo>
                <a:lnTo>
                  <a:pt x="746935" y="2948494"/>
                </a:lnTo>
                <a:lnTo>
                  <a:pt x="746935" y="1716323"/>
                </a:lnTo>
                <a:close/>
              </a:path>
              <a:path w="5539429" h="2948494" fill="none" extrusionOk="0">
                <a:moveTo>
                  <a:pt x="743168" y="2180819"/>
                </a:moveTo>
                <a:cubicBezTo>
                  <a:pt x="311221" y="2144339"/>
                  <a:pt x="431947" y="3648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lIns="0" tIns="640080" rIns="0" bIns="0" rtlCol="0" anchor="ctr">
            <a:spAutoFit/>
          </a:bodyPr>
          <a:lstStyle/>
          <a:p>
            <a:pPr algn="ctr"/>
            <a:r>
              <a:rPr lang="en-US" sz="1600" dirty="0">
                <a:solidFill>
                  <a:schemeClr val="tx1"/>
                </a:solidFill>
                <a:latin typeface="Montserrat" pitchFamily="2" charset="0"/>
                <a:cs typeface="Times New Roman" panose="02020603050405020304" pitchFamily="18" charset="0"/>
              </a:rPr>
              <a:t>Classical machine learning techniques, (Private Dataset)</a:t>
            </a:r>
          </a:p>
        </p:txBody>
      </p:sp>
      <p:sp>
        <p:nvSpPr>
          <p:cNvPr id="4" name="Callout: Line 4">
            <a:extLst>
              <a:ext uri="{FF2B5EF4-FFF2-40B4-BE49-F238E27FC236}">
                <a16:creationId xmlns:a16="http://schemas.microsoft.com/office/drawing/2014/main" id="{1329C1BE-9C3C-C700-B279-9D55C92F1771}"/>
              </a:ext>
            </a:extLst>
          </p:cNvPr>
          <p:cNvSpPr/>
          <p:nvPr/>
        </p:nvSpPr>
        <p:spPr>
          <a:xfrm>
            <a:off x="1296671" y="4420759"/>
            <a:ext cx="7868575" cy="909031"/>
          </a:xfrm>
          <a:custGeom>
            <a:avLst/>
            <a:gdLst>
              <a:gd name="connsiteX0" fmla="*/ 0 w 4792494"/>
              <a:gd name="connsiteY0" fmla="*/ 0 h 1232171"/>
              <a:gd name="connsiteX1" fmla="*/ 4792494 w 4792494"/>
              <a:gd name="connsiteY1" fmla="*/ 0 h 1232171"/>
              <a:gd name="connsiteX2" fmla="*/ 4792494 w 4792494"/>
              <a:gd name="connsiteY2" fmla="*/ 1232171 h 1232171"/>
              <a:gd name="connsiteX3" fmla="*/ 0 w 4792494"/>
              <a:gd name="connsiteY3" fmla="*/ 1232171 h 1232171"/>
              <a:gd name="connsiteX4" fmla="*/ 0 w 4792494"/>
              <a:gd name="connsiteY4" fmla="*/ 0 h 1232171"/>
              <a:gd name="connsiteX0" fmla="*/ -399359 w 4792494"/>
              <a:gd name="connsiteY0" fmla="*/ 231032 h 1232171"/>
              <a:gd name="connsiteX1" fmla="*/ -1695201 w 4792494"/>
              <a:gd name="connsiteY1" fmla="*/ 121591 h 1232171"/>
              <a:gd name="connsiteX0" fmla="*/ 1695201 w 6487695"/>
              <a:gd name="connsiteY0" fmla="*/ 0 h 1232171"/>
              <a:gd name="connsiteX1" fmla="*/ 6487695 w 6487695"/>
              <a:gd name="connsiteY1" fmla="*/ 0 h 1232171"/>
              <a:gd name="connsiteX2" fmla="*/ 6487695 w 6487695"/>
              <a:gd name="connsiteY2" fmla="*/ 1232171 h 1232171"/>
              <a:gd name="connsiteX3" fmla="*/ 1695201 w 6487695"/>
              <a:gd name="connsiteY3" fmla="*/ 1232171 h 1232171"/>
              <a:gd name="connsiteX4" fmla="*/ 1695201 w 6487695"/>
              <a:gd name="connsiteY4" fmla="*/ 0 h 1232171"/>
              <a:gd name="connsiteX0" fmla="*/ 1691434 w 6487695"/>
              <a:gd name="connsiteY0" fmla="*/ 464496 h 1232171"/>
              <a:gd name="connsiteX1" fmla="*/ 0 w 6487695"/>
              <a:gd name="connsiteY1" fmla="*/ 121591 h 1232171"/>
              <a:gd name="connsiteX0" fmla="*/ 746935 w 5539429"/>
              <a:gd name="connsiteY0" fmla="*/ 1716323 h 2948494"/>
              <a:gd name="connsiteX1" fmla="*/ 5539429 w 5539429"/>
              <a:gd name="connsiteY1" fmla="*/ 1716323 h 2948494"/>
              <a:gd name="connsiteX2" fmla="*/ 5539429 w 5539429"/>
              <a:gd name="connsiteY2" fmla="*/ 2948494 h 2948494"/>
              <a:gd name="connsiteX3" fmla="*/ 746935 w 5539429"/>
              <a:gd name="connsiteY3" fmla="*/ 2948494 h 2948494"/>
              <a:gd name="connsiteX4" fmla="*/ 746935 w 5539429"/>
              <a:gd name="connsiteY4" fmla="*/ 1716323 h 2948494"/>
              <a:gd name="connsiteX0" fmla="*/ 743168 w 5539429"/>
              <a:gd name="connsiteY0" fmla="*/ 2180819 h 2948494"/>
              <a:gd name="connsiteX1" fmla="*/ 0 w 5539429"/>
              <a:gd name="connsiteY1" fmla="*/ 0 h 2948494"/>
            </a:gdLst>
            <a:ahLst/>
            <a:cxnLst>
              <a:cxn ang="0">
                <a:pos x="connsiteX0" y="connsiteY0"/>
              </a:cxn>
              <a:cxn ang="0">
                <a:pos x="connsiteX1" y="connsiteY1"/>
              </a:cxn>
            </a:cxnLst>
            <a:rect l="l" t="t" r="r" b="b"/>
            <a:pathLst>
              <a:path w="5539429" h="2948494" extrusionOk="0">
                <a:moveTo>
                  <a:pt x="746935" y="1716323"/>
                </a:moveTo>
                <a:lnTo>
                  <a:pt x="5539429" y="1716323"/>
                </a:lnTo>
                <a:lnTo>
                  <a:pt x="5539429" y="2948494"/>
                </a:lnTo>
                <a:lnTo>
                  <a:pt x="746935" y="2948494"/>
                </a:lnTo>
                <a:lnTo>
                  <a:pt x="746935" y="1716323"/>
                </a:lnTo>
                <a:close/>
              </a:path>
              <a:path w="5539429" h="2948494" fill="none" extrusionOk="0">
                <a:moveTo>
                  <a:pt x="743168" y="2180819"/>
                </a:moveTo>
                <a:cubicBezTo>
                  <a:pt x="311221" y="2144339"/>
                  <a:pt x="431947" y="3648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lIns="0" tIns="640080" rIns="0" bIns="0" rtlCol="0" anchor="ctr">
            <a:spAutoFit/>
          </a:bodyPr>
          <a:lstStyle/>
          <a:p>
            <a:pPr algn="ctr"/>
            <a:r>
              <a:rPr lang="en-US" sz="1600" dirty="0">
                <a:solidFill>
                  <a:schemeClr val="tx1"/>
                </a:solidFill>
                <a:latin typeface="Montserrat" pitchFamily="2" charset="0"/>
                <a:cs typeface="Times New Roman" panose="02020603050405020304" pitchFamily="18" charset="0"/>
              </a:rPr>
              <a:t>Convolutional Neural Network (CNN), (Private Dataset)</a:t>
            </a:r>
          </a:p>
        </p:txBody>
      </p:sp>
      <p:sp>
        <p:nvSpPr>
          <p:cNvPr id="6" name="Footer Placeholder 5">
            <a:extLst>
              <a:ext uri="{FF2B5EF4-FFF2-40B4-BE49-F238E27FC236}">
                <a16:creationId xmlns:a16="http://schemas.microsoft.com/office/drawing/2014/main" id="{7A55B9F3-0ACC-8944-96F1-7BF15DC8F4D4}"/>
              </a:ext>
            </a:extLst>
          </p:cNvPr>
          <p:cNvSpPr>
            <a:spLocks noGrp="1"/>
          </p:cNvSpPr>
          <p:nvPr>
            <p:ph type="ftr" sz="quarter" idx="11"/>
          </p:nvPr>
        </p:nvSpPr>
        <p:spPr/>
        <p:txBody>
          <a:bodyPr/>
          <a:lstStyle/>
          <a:p>
            <a:r>
              <a:rPr lang="en-US"/>
              <a:t>Multimodal skin lesion classification with data scarcity problem</a:t>
            </a:r>
          </a:p>
        </p:txBody>
      </p:sp>
      <p:sp>
        <p:nvSpPr>
          <p:cNvPr id="5" name="PptLabsAgenda_&amp;^@BeamShapeBackground_&amp;^@2023041414552447170">
            <a:extLst>
              <a:ext uri="{FF2B5EF4-FFF2-40B4-BE49-F238E27FC236}">
                <a16:creationId xmlns:a16="http://schemas.microsoft.com/office/drawing/2014/main" id="{3A0BECDE-0C8A-7921-C07D-64DDE5AECA43}"/>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 name="Slide Number Placeholder 7">
            <a:extLst>
              <a:ext uri="{FF2B5EF4-FFF2-40B4-BE49-F238E27FC236}">
                <a16:creationId xmlns:a16="http://schemas.microsoft.com/office/drawing/2014/main" id="{B64EA020-9B9F-676D-199D-4D7EF6EAE520}"/>
              </a:ext>
            </a:extLst>
          </p:cNvPr>
          <p:cNvSpPr>
            <a:spLocks noGrp="1"/>
          </p:cNvSpPr>
          <p:nvPr>
            <p:ph type="sldNum" sz="quarter" idx="12"/>
          </p:nvPr>
        </p:nvSpPr>
        <p:spPr/>
        <p:txBody>
          <a:bodyPr/>
          <a:lstStyle/>
          <a:p>
            <a:fld id="{6DCCA1CE-54D3-4B1F-BAFE-BDD10B4D91A3}" type="slidenum">
              <a:rPr lang="en-US" smtClean="0"/>
              <a:pPr/>
              <a:t>7</a:t>
            </a:fld>
            <a:r>
              <a:rPr lang="en-US"/>
              <a:t>/52</a:t>
            </a:r>
            <a:endParaRPr lang="en-US" dirty="0"/>
          </a:p>
        </p:txBody>
      </p:sp>
      <p:sp>
        <p:nvSpPr>
          <p:cNvPr id="9" name="PptLabsAgenda_&amp;^@BeamShapeText_&amp;^@Introduction_2">
            <a:extLst>
              <a:ext uri="{FF2B5EF4-FFF2-40B4-BE49-F238E27FC236}">
                <a16:creationId xmlns:a16="http://schemas.microsoft.com/office/drawing/2014/main" id="{D507D39C-83D1-447C-2027-097E2C1F7938}"/>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1"/>
                </a:solidFill>
              </a:rPr>
              <a:t>Context</a:t>
            </a:r>
          </a:p>
        </p:txBody>
      </p:sp>
      <p:sp>
        <p:nvSpPr>
          <p:cNvPr id="10" name="PptLabsAgenda_&amp;^@BeamShapeText_&amp;^@Introduction_2">
            <a:extLst>
              <a:ext uri="{FF2B5EF4-FFF2-40B4-BE49-F238E27FC236}">
                <a16:creationId xmlns:a16="http://schemas.microsoft.com/office/drawing/2014/main" id="{238A877A-3BC7-CB0A-315E-F0EB345B487A}"/>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1" name="PptLabsAgenda_&amp;^@BeamShapeText_&amp;^@Introduction_2">
            <a:extLst>
              <a:ext uri="{FF2B5EF4-FFF2-40B4-BE49-F238E27FC236}">
                <a16:creationId xmlns:a16="http://schemas.microsoft.com/office/drawing/2014/main" id="{EB72B6C6-40A9-607A-3794-6EB4FAE4E945}"/>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2" name="PptLabsAgenda_&amp;^@BeamShapeText_&amp;^@Introduction_2">
            <a:extLst>
              <a:ext uri="{FF2B5EF4-FFF2-40B4-BE49-F238E27FC236}">
                <a16:creationId xmlns:a16="http://schemas.microsoft.com/office/drawing/2014/main" id="{16F6B3E3-56C4-D0D4-A3EA-335975BEF981}"/>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3" name="Oval 4">
            <a:extLst>
              <a:ext uri="{FF2B5EF4-FFF2-40B4-BE49-F238E27FC236}">
                <a16:creationId xmlns:a16="http://schemas.microsoft.com/office/drawing/2014/main" id="{566B31E3-C17D-46DE-FD4F-9198A977C31F}"/>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5">
            <a:extLst>
              <a:ext uri="{FF2B5EF4-FFF2-40B4-BE49-F238E27FC236}">
                <a16:creationId xmlns:a16="http://schemas.microsoft.com/office/drawing/2014/main" id="{07640703-A620-1B9A-C3C0-3F67CD8AEAC5}"/>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5" name="Oval 6">
            <a:extLst>
              <a:ext uri="{FF2B5EF4-FFF2-40B4-BE49-F238E27FC236}">
                <a16:creationId xmlns:a16="http://schemas.microsoft.com/office/drawing/2014/main" id="{C281A3AC-0BFC-8B0D-B7CC-31D4B64B1364}"/>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7">
            <a:extLst>
              <a:ext uri="{FF2B5EF4-FFF2-40B4-BE49-F238E27FC236}">
                <a16:creationId xmlns:a16="http://schemas.microsoft.com/office/drawing/2014/main" id="{E1C92E27-AFB0-CF7D-82F1-B256917EF1B4}"/>
              </a:ext>
            </a:extLst>
          </p:cNvPr>
          <p:cNvSpPr>
            <a:spLocks/>
          </p:cNvSpPr>
          <p:nvPr/>
        </p:nvSpPr>
        <p:spPr>
          <a:xfrm>
            <a:off x="692540"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8">
            <a:extLst>
              <a:ext uri="{FF2B5EF4-FFF2-40B4-BE49-F238E27FC236}">
                <a16:creationId xmlns:a16="http://schemas.microsoft.com/office/drawing/2014/main" id="{3821E4C9-6462-FD33-D9B8-2AD24F31D898}"/>
              </a:ext>
            </a:extLst>
          </p:cNvPr>
          <p:cNvSpPr>
            <a:spLocks/>
          </p:cNvSpPr>
          <p:nvPr/>
        </p:nvSpPr>
        <p:spPr>
          <a:xfrm>
            <a:off x="7909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10">
            <a:extLst>
              <a:ext uri="{FF2B5EF4-FFF2-40B4-BE49-F238E27FC236}">
                <a16:creationId xmlns:a16="http://schemas.microsoft.com/office/drawing/2014/main" id="{4C67BC7B-3931-0690-E454-3A98C5A797BC}"/>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4">
            <a:extLst>
              <a:ext uri="{FF2B5EF4-FFF2-40B4-BE49-F238E27FC236}">
                <a16:creationId xmlns:a16="http://schemas.microsoft.com/office/drawing/2014/main" id="{6BC1D7F1-C6B1-A11E-314F-EAD96BC5D491}"/>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5">
            <a:extLst>
              <a:ext uri="{FF2B5EF4-FFF2-40B4-BE49-F238E27FC236}">
                <a16:creationId xmlns:a16="http://schemas.microsoft.com/office/drawing/2014/main" id="{03A5C1DC-8E5E-5042-31C2-15EB8E29C6FC}"/>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6">
            <a:extLst>
              <a:ext uri="{FF2B5EF4-FFF2-40B4-BE49-F238E27FC236}">
                <a16:creationId xmlns:a16="http://schemas.microsoft.com/office/drawing/2014/main" id="{CDF953F8-C63F-ABFD-1B4F-B912A389287E}"/>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7">
            <a:extLst>
              <a:ext uri="{FF2B5EF4-FFF2-40B4-BE49-F238E27FC236}">
                <a16:creationId xmlns:a16="http://schemas.microsoft.com/office/drawing/2014/main" id="{577807C0-818A-E528-4487-3D16DD91C831}"/>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8">
            <a:extLst>
              <a:ext uri="{FF2B5EF4-FFF2-40B4-BE49-F238E27FC236}">
                <a16:creationId xmlns:a16="http://schemas.microsoft.com/office/drawing/2014/main" id="{15785996-03F4-EC64-E508-73D62E727621}"/>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9">
            <a:extLst>
              <a:ext uri="{FF2B5EF4-FFF2-40B4-BE49-F238E27FC236}">
                <a16:creationId xmlns:a16="http://schemas.microsoft.com/office/drawing/2014/main" id="{E0144BDF-6DF6-B74B-4366-ADD0155B618C}"/>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9">
            <a:extLst>
              <a:ext uri="{FF2B5EF4-FFF2-40B4-BE49-F238E27FC236}">
                <a16:creationId xmlns:a16="http://schemas.microsoft.com/office/drawing/2014/main" id="{E2FC05E6-C5DF-D03F-6E8D-9F59E5AA845A}"/>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0">
            <a:extLst>
              <a:ext uri="{FF2B5EF4-FFF2-40B4-BE49-F238E27FC236}">
                <a16:creationId xmlns:a16="http://schemas.microsoft.com/office/drawing/2014/main" id="{3F5D1271-759B-D3ED-0635-678F9C16ED8D}"/>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1">
            <a:extLst>
              <a:ext uri="{FF2B5EF4-FFF2-40B4-BE49-F238E27FC236}">
                <a16:creationId xmlns:a16="http://schemas.microsoft.com/office/drawing/2014/main" id="{43DD2874-7420-7247-8640-6275918F40F7}"/>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2">
            <a:extLst>
              <a:ext uri="{FF2B5EF4-FFF2-40B4-BE49-F238E27FC236}">
                <a16:creationId xmlns:a16="http://schemas.microsoft.com/office/drawing/2014/main" id="{F4D17AE5-0612-0974-F4BE-4B3B62B083C2}"/>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13">
            <a:extLst>
              <a:ext uri="{FF2B5EF4-FFF2-40B4-BE49-F238E27FC236}">
                <a16:creationId xmlns:a16="http://schemas.microsoft.com/office/drawing/2014/main" id="{A05430B7-7369-F9FF-5600-5ADB0F0F5505}"/>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3">
            <a:extLst>
              <a:ext uri="{FF2B5EF4-FFF2-40B4-BE49-F238E27FC236}">
                <a16:creationId xmlns:a16="http://schemas.microsoft.com/office/drawing/2014/main" id="{5B72D777-8706-6173-D8E2-185F49C4B707}"/>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BEC5D5C4-36D0-0074-948D-03597E4F2311}"/>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9">
            <a:extLst>
              <a:ext uri="{FF2B5EF4-FFF2-40B4-BE49-F238E27FC236}">
                <a16:creationId xmlns:a16="http://schemas.microsoft.com/office/drawing/2014/main" id="{34A07F38-40B5-2A77-4C4D-105CB83C96B4}"/>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0">
            <a:extLst>
              <a:ext uri="{FF2B5EF4-FFF2-40B4-BE49-F238E27FC236}">
                <a16:creationId xmlns:a16="http://schemas.microsoft.com/office/drawing/2014/main" id="{E54A48CA-F475-1736-3E07-691965CB6E2E}"/>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1">
            <a:extLst>
              <a:ext uri="{FF2B5EF4-FFF2-40B4-BE49-F238E27FC236}">
                <a16:creationId xmlns:a16="http://schemas.microsoft.com/office/drawing/2014/main" id="{B84C62D9-CB88-61E3-C2CC-36CAA9658A32}"/>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2">
            <a:extLst>
              <a:ext uri="{FF2B5EF4-FFF2-40B4-BE49-F238E27FC236}">
                <a16:creationId xmlns:a16="http://schemas.microsoft.com/office/drawing/2014/main" id="{A7E982E9-641B-07D9-3918-051D7B58E207}"/>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7" name="Oval 13">
            <a:extLst>
              <a:ext uri="{FF2B5EF4-FFF2-40B4-BE49-F238E27FC236}">
                <a16:creationId xmlns:a16="http://schemas.microsoft.com/office/drawing/2014/main" id="{F8E84C94-5EBF-6C36-1C16-7C4FD5B01431}"/>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36E38DCA-E16E-0D52-9443-7E61EB5191C2}"/>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23D8D50A-9A6F-7FAD-DDB7-7BBAC3F07E47}"/>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9">
            <a:extLst>
              <a:ext uri="{FF2B5EF4-FFF2-40B4-BE49-F238E27FC236}">
                <a16:creationId xmlns:a16="http://schemas.microsoft.com/office/drawing/2014/main" id="{AD385465-87CF-040F-7B8E-A8F6D6A7E35F}"/>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0">
            <a:extLst>
              <a:ext uri="{FF2B5EF4-FFF2-40B4-BE49-F238E27FC236}">
                <a16:creationId xmlns:a16="http://schemas.microsoft.com/office/drawing/2014/main" id="{42E2D1DB-A910-545F-BE28-6AA7B930108D}"/>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1">
            <a:extLst>
              <a:ext uri="{FF2B5EF4-FFF2-40B4-BE49-F238E27FC236}">
                <a16:creationId xmlns:a16="http://schemas.microsoft.com/office/drawing/2014/main" id="{7C9F9C70-9B6C-A79C-82AF-CA3500E826C6}"/>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2">
            <a:extLst>
              <a:ext uri="{FF2B5EF4-FFF2-40B4-BE49-F238E27FC236}">
                <a16:creationId xmlns:a16="http://schemas.microsoft.com/office/drawing/2014/main" id="{2DEF3EE8-9EE3-E801-B344-A4F23A1F60AD}"/>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13">
            <a:extLst>
              <a:ext uri="{FF2B5EF4-FFF2-40B4-BE49-F238E27FC236}">
                <a16:creationId xmlns:a16="http://schemas.microsoft.com/office/drawing/2014/main" id="{2DF7B7CB-23FF-1A76-D11A-1A0371ED7931}"/>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3">
            <a:extLst>
              <a:ext uri="{FF2B5EF4-FFF2-40B4-BE49-F238E27FC236}">
                <a16:creationId xmlns:a16="http://schemas.microsoft.com/office/drawing/2014/main" id="{92367079-0AF9-7379-F9D2-5DC4FD0689D4}"/>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2AB3727C-126F-9B20-6973-6CF25CDEBD0D}"/>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1">
            <a:extLst>
              <a:ext uri="{FF2B5EF4-FFF2-40B4-BE49-F238E27FC236}">
                <a16:creationId xmlns:a16="http://schemas.microsoft.com/office/drawing/2014/main" id="{D7C6CEF6-B0AB-E5A8-11F1-38C3829ED130}"/>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2">
            <a:extLst>
              <a:ext uri="{FF2B5EF4-FFF2-40B4-BE49-F238E27FC236}">
                <a16:creationId xmlns:a16="http://schemas.microsoft.com/office/drawing/2014/main" id="{54EC0769-E1DC-5335-BE77-CA77A47ABE9B}"/>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 name="Oval 13">
            <a:extLst>
              <a:ext uri="{FF2B5EF4-FFF2-40B4-BE49-F238E27FC236}">
                <a16:creationId xmlns:a16="http://schemas.microsoft.com/office/drawing/2014/main" id="{CD752DC4-8E54-DD93-4F9B-52BA0ECED396}"/>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B9DC9A06-85D6-09DD-6CEB-954344E48C47}"/>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3">
            <a:extLst>
              <a:ext uri="{FF2B5EF4-FFF2-40B4-BE49-F238E27FC236}">
                <a16:creationId xmlns:a16="http://schemas.microsoft.com/office/drawing/2014/main" id="{1E28F4C7-3DCE-DEAA-6E2F-8B5A28968E2D}"/>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2">
            <a:extLst>
              <a:ext uri="{FF2B5EF4-FFF2-40B4-BE49-F238E27FC236}">
                <a16:creationId xmlns:a16="http://schemas.microsoft.com/office/drawing/2014/main" id="{8E7B5805-45BA-27BD-1EE0-E378B2033D1D}"/>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13">
            <a:extLst>
              <a:ext uri="{FF2B5EF4-FFF2-40B4-BE49-F238E27FC236}">
                <a16:creationId xmlns:a16="http://schemas.microsoft.com/office/drawing/2014/main" id="{092B7012-A0FB-D8CB-FC29-E659D48DFD85}"/>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7501E8AE-6AEB-603E-AEC7-E7757DBC0FB4}"/>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598B40D6-471E-6DF1-C45E-45045426404C}"/>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1754F29C-4325-AC6B-3166-47A8F064E883}"/>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62F77193-8BC0-A8DD-5A9C-E3E1838A5E0C}"/>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3277F910-1B2D-A6A9-7385-93C221158216}"/>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9">
            <a:extLst>
              <a:ext uri="{FF2B5EF4-FFF2-40B4-BE49-F238E27FC236}">
                <a16:creationId xmlns:a16="http://schemas.microsoft.com/office/drawing/2014/main" id="{61E3FFD3-C3AE-1E6E-DF4A-7C383FF32D8F}"/>
              </a:ext>
            </a:extLst>
          </p:cNvPr>
          <p:cNvSpPr>
            <a:spLocks/>
          </p:cNvSpPr>
          <p:nvPr/>
        </p:nvSpPr>
        <p:spPr>
          <a:xfrm>
            <a:off x="889324"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2481622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100"/>
                                  </p:stCondLst>
                                  <p:childTnLst>
                                    <p:animClr clrSpc="rgb" dir="cw">
                                      <p:cBhvr override="childStyle">
                                        <p:cTn id="6" dur="100" fill="hold"/>
                                        <p:tgtEl>
                                          <p:spTgt spid="240">
                                            <p:txEl>
                                              <p:pRg st="0" end="0"/>
                                            </p:txEl>
                                          </p:spTgt>
                                        </p:tgtEl>
                                        <p:attrNameLst>
                                          <p:attrName>style.color</p:attrName>
                                        </p:attrNameLst>
                                      </p:cBhvr>
                                      <p:to>
                                        <a:srgbClr val="F2290A"/>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100"/>
                                  </p:stCondLst>
                                  <p:childTnLst>
                                    <p:animClr clrSpc="rgb" dir="cw">
                                      <p:cBhvr override="childStyle">
                                        <p:cTn id="10" dur="100" fill="hold"/>
                                        <p:tgtEl>
                                          <p:spTgt spid="240">
                                            <p:txEl>
                                              <p:pRg st="4" end="4"/>
                                            </p:txEl>
                                          </p:spTgt>
                                        </p:tgtEl>
                                        <p:attrNameLst>
                                          <p:attrName>style.color</p:attrName>
                                        </p:attrNameLst>
                                      </p:cBhvr>
                                      <p:to>
                                        <a:srgbClr val="F2290A"/>
                                      </p:to>
                                    </p:animClr>
                                  </p:childTnLst>
                                </p:cTn>
                              </p:par>
                              <p:par>
                                <p:cTn id="11" presetID="3" presetClass="emph" presetSubtype="2" fill="hold" grpId="1" nodeType="withEffect">
                                  <p:stCondLst>
                                    <p:cond delay="100"/>
                                  </p:stCondLst>
                                  <p:childTnLst>
                                    <p:animClr clrSpc="rgb" dir="cw">
                                      <p:cBhvr override="childStyle">
                                        <p:cTn id="12" dur="100" fill="hold"/>
                                        <p:tgtEl>
                                          <p:spTgt spid="240">
                                            <p:txEl>
                                              <p:pRg st="0" end="0"/>
                                            </p:txEl>
                                          </p:spTgt>
                                        </p:tgtEl>
                                        <p:attrNameLst>
                                          <p:attrName>style.color</p:attrName>
                                        </p:attrNameLst>
                                      </p:cBhvr>
                                      <p:to>
                                        <a:srgbClr val="000000"/>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1" nodeType="clickEffect">
                                  <p:stCondLst>
                                    <p:cond delay="100"/>
                                  </p:stCondLst>
                                  <p:childTnLst>
                                    <p:animClr clrSpc="rgb" dir="cw">
                                      <p:cBhvr override="childStyle">
                                        <p:cTn id="16" dur="100" fill="hold"/>
                                        <p:tgtEl>
                                          <p:spTgt spid="240">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build="p" bldLvl="5"/>
      <p:bldP spid="240" grpId="1" build="p" bldLvl="5"/>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Related works on AI assisted EM detection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65B6A16F-B4D6-4A63-A83F-72AEDB7B2E84}" type="datetime1">
              <a:rPr lang="en-US" smtClean="0"/>
              <a:t>16-May-23</a:t>
            </a:fld>
            <a:endParaRPr lang="en-US" dirty="0"/>
          </a:p>
        </p:txBody>
      </p:sp>
      <p:sp>
        <p:nvSpPr>
          <p:cNvPr id="240" name="HighlightTextShape202304261655276468">
            <a:extLst>
              <a:ext uri="{FF2B5EF4-FFF2-40B4-BE49-F238E27FC236}">
                <a16:creationId xmlns:a16="http://schemas.microsoft.com/office/drawing/2014/main" id="{5ED975F7-0B3E-A4D3-A14E-2833621105D8}"/>
              </a:ext>
            </a:extLst>
          </p:cNvPr>
          <p:cNvSpPr>
            <a:spLocks noGrp="1"/>
          </p:cNvSpPr>
          <p:nvPr>
            <p:ph idx="1"/>
          </p:nvPr>
        </p:nvSpPr>
        <p:spPr>
          <a:xfrm>
            <a:off x="920591" y="1831305"/>
            <a:ext cx="10515600" cy="2980393"/>
          </a:xfrm>
        </p:spPr>
        <p:txBody>
          <a:bodyPr>
            <a:normAutofit/>
          </a:bodyPr>
          <a:lstStyle/>
          <a:p>
            <a:pPr algn="just"/>
            <a:r>
              <a:rPr lang="en-US" sz="1600" dirty="0">
                <a:latin typeface="Montserrat" pitchFamily="2" charset="0"/>
              </a:rPr>
              <a:t>D. Jacob, O. </a:t>
            </a:r>
            <a:r>
              <a:rPr lang="en-US" sz="1600" dirty="0" err="1">
                <a:latin typeface="Montserrat" pitchFamily="2" charset="0"/>
              </a:rPr>
              <a:t>Nankar</a:t>
            </a:r>
            <a:r>
              <a:rPr lang="en-US" sz="1600" dirty="0">
                <a:latin typeface="Montserrat" pitchFamily="2" charset="0"/>
              </a:rPr>
              <a:t>, S. Gite, S. Patil, K. Kotecha, Lyme Disease Detection Using Progressive Resizing and Self-Supervised Learning, SSRN Electron. J. (2022). </a:t>
            </a:r>
            <a:r>
              <a:rPr lang="en-US" sz="1600" dirty="0">
                <a:latin typeface="Montserrat" pitchFamily="2" charset="0"/>
                <a:hlinkClick r:id="rId2"/>
              </a:rPr>
              <a:t>https://doi.org/10.2139/ssrn.4059738</a:t>
            </a:r>
            <a:endParaRPr lang="en-US" sz="1800" dirty="0">
              <a:latin typeface="Montserrat" pitchFamily="2" charset="0"/>
            </a:endParaRPr>
          </a:p>
          <a:p>
            <a:endParaRPr lang="en-US" sz="1800" dirty="0">
              <a:latin typeface="Montserrat" pitchFamily="2" charset="0"/>
            </a:endParaRPr>
          </a:p>
          <a:p>
            <a:pPr algn="just"/>
            <a:endParaRPr lang="en-US" sz="1800" dirty="0">
              <a:latin typeface="Montserrat" pitchFamily="2" charset="0"/>
            </a:endParaRPr>
          </a:p>
          <a:p>
            <a:pPr algn="just"/>
            <a:endParaRPr lang="en-US" sz="1600" dirty="0">
              <a:latin typeface="Montserrat" pitchFamily="2" charset="0"/>
            </a:endParaRPr>
          </a:p>
          <a:p>
            <a:pPr algn="just"/>
            <a:r>
              <a:rPr lang="en-US" sz="1600" dirty="0">
                <a:latin typeface="Montserrat" pitchFamily="2" charset="0"/>
              </a:rPr>
              <a:t>T. </a:t>
            </a:r>
            <a:r>
              <a:rPr lang="en-US" sz="1600" dirty="0" err="1">
                <a:latin typeface="Montserrat" pitchFamily="2" charset="0"/>
              </a:rPr>
              <a:t>Koduru</a:t>
            </a:r>
            <a:r>
              <a:rPr lang="en-US" sz="1600" dirty="0">
                <a:latin typeface="Montserrat" pitchFamily="2" charset="0"/>
              </a:rPr>
              <a:t>, E. Zhang, Using Deep Learning in Lyme Disease Diagnosis, J. Student Res. 10 (2021). </a:t>
            </a:r>
            <a:r>
              <a:rPr lang="en-US" sz="1600" dirty="0">
                <a:latin typeface="Montserrat" pitchFamily="2" charset="0"/>
                <a:hlinkClick r:id="rId3"/>
              </a:rPr>
              <a:t>https://doi.org/10.47611/jsrhs.v10i4.2389</a:t>
            </a:r>
            <a:endParaRPr lang="en-US" sz="1600" dirty="0">
              <a:latin typeface="Montserrat" pitchFamily="2" charset="0"/>
            </a:endParaRPr>
          </a:p>
          <a:p>
            <a:pPr marL="457218" lvl="1" indent="0">
              <a:buNone/>
            </a:pPr>
            <a:r>
              <a:rPr lang="en-US" sz="1200" dirty="0">
                <a:latin typeface="Montserrat" pitchFamily="2" charset="0"/>
              </a:rPr>
              <a:t>poster in international conference on Intelligent Systems for Molecular Biology, ISMB 2022, </a:t>
            </a:r>
            <a:r>
              <a:rPr lang="en-US" sz="1200" dirty="0">
                <a:latin typeface="Montserrat" pitchFamily="2" charset="0"/>
                <a:hlinkClick r:id="rId4"/>
              </a:rPr>
              <a:t>https://www.youtube.com/watch?v=Ge85IS853Bs</a:t>
            </a:r>
            <a:endParaRPr lang="en-US" sz="1200" dirty="0">
              <a:latin typeface="Montserrat" pitchFamily="2" charset="0"/>
            </a:endParaRPr>
          </a:p>
        </p:txBody>
      </p:sp>
      <p:sp>
        <p:nvSpPr>
          <p:cNvPr id="3" name="Callout: Line 4">
            <a:extLst>
              <a:ext uri="{FF2B5EF4-FFF2-40B4-BE49-F238E27FC236}">
                <a16:creationId xmlns:a16="http://schemas.microsoft.com/office/drawing/2014/main" id="{0D8FBEFA-B16E-2BB0-D315-BE4DA677F0BF}"/>
              </a:ext>
            </a:extLst>
          </p:cNvPr>
          <p:cNvSpPr/>
          <p:nvPr/>
        </p:nvSpPr>
        <p:spPr>
          <a:xfrm>
            <a:off x="1266647" y="2296771"/>
            <a:ext cx="5206799" cy="892552"/>
          </a:xfrm>
          <a:custGeom>
            <a:avLst/>
            <a:gdLst>
              <a:gd name="connsiteX0" fmla="*/ 0 w 4792494"/>
              <a:gd name="connsiteY0" fmla="*/ 0 h 1232171"/>
              <a:gd name="connsiteX1" fmla="*/ 4792494 w 4792494"/>
              <a:gd name="connsiteY1" fmla="*/ 0 h 1232171"/>
              <a:gd name="connsiteX2" fmla="*/ 4792494 w 4792494"/>
              <a:gd name="connsiteY2" fmla="*/ 1232171 h 1232171"/>
              <a:gd name="connsiteX3" fmla="*/ 0 w 4792494"/>
              <a:gd name="connsiteY3" fmla="*/ 1232171 h 1232171"/>
              <a:gd name="connsiteX4" fmla="*/ 0 w 4792494"/>
              <a:gd name="connsiteY4" fmla="*/ 0 h 1232171"/>
              <a:gd name="connsiteX0" fmla="*/ -399359 w 4792494"/>
              <a:gd name="connsiteY0" fmla="*/ 231032 h 1232171"/>
              <a:gd name="connsiteX1" fmla="*/ -1695201 w 4792494"/>
              <a:gd name="connsiteY1" fmla="*/ 121591 h 1232171"/>
              <a:gd name="connsiteX0" fmla="*/ 1695201 w 6487695"/>
              <a:gd name="connsiteY0" fmla="*/ 0 h 1232171"/>
              <a:gd name="connsiteX1" fmla="*/ 6487695 w 6487695"/>
              <a:gd name="connsiteY1" fmla="*/ 0 h 1232171"/>
              <a:gd name="connsiteX2" fmla="*/ 6487695 w 6487695"/>
              <a:gd name="connsiteY2" fmla="*/ 1232171 h 1232171"/>
              <a:gd name="connsiteX3" fmla="*/ 1695201 w 6487695"/>
              <a:gd name="connsiteY3" fmla="*/ 1232171 h 1232171"/>
              <a:gd name="connsiteX4" fmla="*/ 1695201 w 6487695"/>
              <a:gd name="connsiteY4" fmla="*/ 0 h 1232171"/>
              <a:gd name="connsiteX0" fmla="*/ 1691434 w 6487695"/>
              <a:gd name="connsiteY0" fmla="*/ 464496 h 1232171"/>
              <a:gd name="connsiteX1" fmla="*/ 0 w 6487695"/>
              <a:gd name="connsiteY1" fmla="*/ 121591 h 1232171"/>
              <a:gd name="connsiteX0" fmla="*/ 746935 w 5539429"/>
              <a:gd name="connsiteY0" fmla="*/ 1716323 h 2948494"/>
              <a:gd name="connsiteX1" fmla="*/ 5539429 w 5539429"/>
              <a:gd name="connsiteY1" fmla="*/ 1716323 h 2948494"/>
              <a:gd name="connsiteX2" fmla="*/ 5539429 w 5539429"/>
              <a:gd name="connsiteY2" fmla="*/ 2948494 h 2948494"/>
              <a:gd name="connsiteX3" fmla="*/ 746935 w 5539429"/>
              <a:gd name="connsiteY3" fmla="*/ 2948494 h 2948494"/>
              <a:gd name="connsiteX4" fmla="*/ 746935 w 5539429"/>
              <a:gd name="connsiteY4" fmla="*/ 1716323 h 2948494"/>
              <a:gd name="connsiteX0" fmla="*/ 743168 w 5539429"/>
              <a:gd name="connsiteY0" fmla="*/ 2180819 h 2948494"/>
              <a:gd name="connsiteX1" fmla="*/ 0 w 5539429"/>
              <a:gd name="connsiteY1" fmla="*/ 0 h 2948494"/>
            </a:gdLst>
            <a:ahLst/>
            <a:cxnLst>
              <a:cxn ang="0">
                <a:pos x="connsiteX0" y="connsiteY0"/>
              </a:cxn>
              <a:cxn ang="0">
                <a:pos x="connsiteX1" y="connsiteY1"/>
              </a:cxn>
            </a:cxnLst>
            <a:rect l="l" t="t" r="r" b="b"/>
            <a:pathLst>
              <a:path w="5539429" h="2948494" extrusionOk="0">
                <a:moveTo>
                  <a:pt x="746935" y="1716323"/>
                </a:moveTo>
                <a:lnTo>
                  <a:pt x="5539429" y="1716323"/>
                </a:lnTo>
                <a:lnTo>
                  <a:pt x="5539429" y="2948494"/>
                </a:lnTo>
                <a:lnTo>
                  <a:pt x="746935" y="2948494"/>
                </a:lnTo>
                <a:lnTo>
                  <a:pt x="746935" y="1716323"/>
                </a:lnTo>
                <a:close/>
              </a:path>
              <a:path w="5539429" h="2948494" fill="none" extrusionOk="0">
                <a:moveTo>
                  <a:pt x="743168" y="2180819"/>
                </a:moveTo>
                <a:cubicBezTo>
                  <a:pt x="311221" y="2144339"/>
                  <a:pt x="431947" y="3648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lIns="0" tIns="640080" rIns="0" bIns="0" rtlCol="0" anchor="ctr">
            <a:spAutoFit/>
          </a:bodyPr>
          <a:lstStyle/>
          <a:p>
            <a:pPr algn="ctr"/>
            <a:r>
              <a:rPr lang="en-US" sz="1600" dirty="0">
                <a:solidFill>
                  <a:schemeClr val="tx1"/>
                </a:solidFill>
                <a:latin typeface="Montserrat" pitchFamily="2" charset="0"/>
                <a:cs typeface="Times New Roman" panose="02020603050405020304" pitchFamily="18" charset="0"/>
              </a:rPr>
              <a:t>(151 EM images, unverified dataset)</a:t>
            </a:r>
          </a:p>
        </p:txBody>
      </p:sp>
      <p:sp>
        <p:nvSpPr>
          <p:cNvPr id="4" name="Callout: Line 4">
            <a:extLst>
              <a:ext uri="{FF2B5EF4-FFF2-40B4-BE49-F238E27FC236}">
                <a16:creationId xmlns:a16="http://schemas.microsoft.com/office/drawing/2014/main" id="{1329C1BE-9C3C-C700-B279-9D55C92F1771}"/>
              </a:ext>
            </a:extLst>
          </p:cNvPr>
          <p:cNvSpPr/>
          <p:nvPr/>
        </p:nvSpPr>
        <p:spPr>
          <a:xfrm>
            <a:off x="1500031" y="4361643"/>
            <a:ext cx="5206799" cy="909031"/>
          </a:xfrm>
          <a:custGeom>
            <a:avLst/>
            <a:gdLst>
              <a:gd name="connsiteX0" fmla="*/ 0 w 4792494"/>
              <a:gd name="connsiteY0" fmla="*/ 0 h 1232171"/>
              <a:gd name="connsiteX1" fmla="*/ 4792494 w 4792494"/>
              <a:gd name="connsiteY1" fmla="*/ 0 h 1232171"/>
              <a:gd name="connsiteX2" fmla="*/ 4792494 w 4792494"/>
              <a:gd name="connsiteY2" fmla="*/ 1232171 h 1232171"/>
              <a:gd name="connsiteX3" fmla="*/ 0 w 4792494"/>
              <a:gd name="connsiteY3" fmla="*/ 1232171 h 1232171"/>
              <a:gd name="connsiteX4" fmla="*/ 0 w 4792494"/>
              <a:gd name="connsiteY4" fmla="*/ 0 h 1232171"/>
              <a:gd name="connsiteX0" fmla="*/ -399359 w 4792494"/>
              <a:gd name="connsiteY0" fmla="*/ 231032 h 1232171"/>
              <a:gd name="connsiteX1" fmla="*/ -1695201 w 4792494"/>
              <a:gd name="connsiteY1" fmla="*/ 121591 h 1232171"/>
              <a:gd name="connsiteX0" fmla="*/ 1695201 w 6487695"/>
              <a:gd name="connsiteY0" fmla="*/ 0 h 1232171"/>
              <a:gd name="connsiteX1" fmla="*/ 6487695 w 6487695"/>
              <a:gd name="connsiteY1" fmla="*/ 0 h 1232171"/>
              <a:gd name="connsiteX2" fmla="*/ 6487695 w 6487695"/>
              <a:gd name="connsiteY2" fmla="*/ 1232171 h 1232171"/>
              <a:gd name="connsiteX3" fmla="*/ 1695201 w 6487695"/>
              <a:gd name="connsiteY3" fmla="*/ 1232171 h 1232171"/>
              <a:gd name="connsiteX4" fmla="*/ 1695201 w 6487695"/>
              <a:gd name="connsiteY4" fmla="*/ 0 h 1232171"/>
              <a:gd name="connsiteX0" fmla="*/ 1691434 w 6487695"/>
              <a:gd name="connsiteY0" fmla="*/ 464496 h 1232171"/>
              <a:gd name="connsiteX1" fmla="*/ 0 w 6487695"/>
              <a:gd name="connsiteY1" fmla="*/ 121591 h 1232171"/>
              <a:gd name="connsiteX0" fmla="*/ 746935 w 5539429"/>
              <a:gd name="connsiteY0" fmla="*/ 1716323 h 2948494"/>
              <a:gd name="connsiteX1" fmla="*/ 5539429 w 5539429"/>
              <a:gd name="connsiteY1" fmla="*/ 1716323 h 2948494"/>
              <a:gd name="connsiteX2" fmla="*/ 5539429 w 5539429"/>
              <a:gd name="connsiteY2" fmla="*/ 2948494 h 2948494"/>
              <a:gd name="connsiteX3" fmla="*/ 746935 w 5539429"/>
              <a:gd name="connsiteY3" fmla="*/ 2948494 h 2948494"/>
              <a:gd name="connsiteX4" fmla="*/ 746935 w 5539429"/>
              <a:gd name="connsiteY4" fmla="*/ 1716323 h 2948494"/>
              <a:gd name="connsiteX0" fmla="*/ 743168 w 5539429"/>
              <a:gd name="connsiteY0" fmla="*/ 2180819 h 2948494"/>
              <a:gd name="connsiteX1" fmla="*/ 0 w 5539429"/>
              <a:gd name="connsiteY1" fmla="*/ 0 h 2948494"/>
            </a:gdLst>
            <a:ahLst/>
            <a:cxnLst>
              <a:cxn ang="0">
                <a:pos x="connsiteX0" y="connsiteY0"/>
              </a:cxn>
              <a:cxn ang="0">
                <a:pos x="connsiteX1" y="connsiteY1"/>
              </a:cxn>
            </a:cxnLst>
            <a:rect l="l" t="t" r="r" b="b"/>
            <a:pathLst>
              <a:path w="5539429" h="2948494" extrusionOk="0">
                <a:moveTo>
                  <a:pt x="746935" y="1716323"/>
                </a:moveTo>
                <a:lnTo>
                  <a:pt x="5539429" y="1716323"/>
                </a:lnTo>
                <a:lnTo>
                  <a:pt x="5539429" y="2948494"/>
                </a:lnTo>
                <a:lnTo>
                  <a:pt x="746935" y="2948494"/>
                </a:lnTo>
                <a:lnTo>
                  <a:pt x="746935" y="1716323"/>
                </a:lnTo>
                <a:close/>
              </a:path>
              <a:path w="5539429" h="2948494" fill="none" extrusionOk="0">
                <a:moveTo>
                  <a:pt x="743168" y="2180819"/>
                </a:moveTo>
                <a:cubicBezTo>
                  <a:pt x="311221" y="2144339"/>
                  <a:pt x="431947" y="3648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lIns="0" tIns="640080" rIns="0" bIns="0" rtlCol="0" anchor="ctr">
            <a:spAutoFit/>
          </a:bodyPr>
          <a:lstStyle/>
          <a:p>
            <a:pPr algn="ctr"/>
            <a:r>
              <a:rPr lang="en-US" sz="1600" dirty="0">
                <a:solidFill>
                  <a:schemeClr val="tx1"/>
                </a:solidFill>
                <a:latin typeface="Montserrat" pitchFamily="2" charset="0"/>
                <a:cs typeface="Times New Roman" panose="02020603050405020304" pitchFamily="18" charset="0"/>
              </a:rPr>
              <a:t>CNN, (Private Dataset)</a:t>
            </a:r>
          </a:p>
        </p:txBody>
      </p:sp>
      <p:sp>
        <p:nvSpPr>
          <p:cNvPr id="6" name="Footer Placeholder 5">
            <a:extLst>
              <a:ext uri="{FF2B5EF4-FFF2-40B4-BE49-F238E27FC236}">
                <a16:creationId xmlns:a16="http://schemas.microsoft.com/office/drawing/2014/main" id="{B0E56A0F-4D34-C8CD-DB96-105224DD7AE2}"/>
              </a:ext>
            </a:extLst>
          </p:cNvPr>
          <p:cNvSpPr>
            <a:spLocks noGrp="1"/>
          </p:cNvSpPr>
          <p:nvPr>
            <p:ph type="ftr" sz="quarter" idx="11"/>
          </p:nvPr>
        </p:nvSpPr>
        <p:spPr/>
        <p:txBody>
          <a:bodyPr/>
          <a:lstStyle/>
          <a:p>
            <a:r>
              <a:rPr lang="en-US"/>
              <a:t>Multimodal skin lesion classification with data scarcity problem</a:t>
            </a:r>
          </a:p>
        </p:txBody>
      </p:sp>
      <p:sp>
        <p:nvSpPr>
          <p:cNvPr id="5" name="PptLabsAgenda_&amp;^@BeamShapeBackground_&amp;^@2023041414552447170">
            <a:extLst>
              <a:ext uri="{FF2B5EF4-FFF2-40B4-BE49-F238E27FC236}">
                <a16:creationId xmlns:a16="http://schemas.microsoft.com/office/drawing/2014/main" id="{E0E167BC-1539-8E18-9F66-75D7DBFB877D}"/>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8" name="Slide Number Placeholder 7">
            <a:extLst>
              <a:ext uri="{FF2B5EF4-FFF2-40B4-BE49-F238E27FC236}">
                <a16:creationId xmlns:a16="http://schemas.microsoft.com/office/drawing/2014/main" id="{03F8DE2D-6B02-B51C-60C5-059111350C2E}"/>
              </a:ext>
            </a:extLst>
          </p:cNvPr>
          <p:cNvSpPr>
            <a:spLocks noGrp="1"/>
          </p:cNvSpPr>
          <p:nvPr>
            <p:ph type="sldNum" sz="quarter" idx="12"/>
          </p:nvPr>
        </p:nvSpPr>
        <p:spPr/>
        <p:txBody>
          <a:bodyPr/>
          <a:lstStyle/>
          <a:p>
            <a:fld id="{6DCCA1CE-54D3-4B1F-BAFE-BDD10B4D91A3}" type="slidenum">
              <a:rPr lang="en-US" smtClean="0"/>
              <a:pPr/>
              <a:t>8</a:t>
            </a:fld>
            <a:r>
              <a:rPr lang="en-US"/>
              <a:t>/52</a:t>
            </a:r>
            <a:endParaRPr lang="en-US" dirty="0"/>
          </a:p>
        </p:txBody>
      </p:sp>
      <p:sp>
        <p:nvSpPr>
          <p:cNvPr id="9" name="PptLabsAgenda_&amp;^@BeamShapeText_&amp;^@Introduction_2">
            <a:extLst>
              <a:ext uri="{FF2B5EF4-FFF2-40B4-BE49-F238E27FC236}">
                <a16:creationId xmlns:a16="http://schemas.microsoft.com/office/drawing/2014/main" id="{0D723AD7-D148-BC37-F401-6303CE4E135C}"/>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1"/>
                </a:solidFill>
              </a:rPr>
              <a:t>Context</a:t>
            </a:r>
          </a:p>
        </p:txBody>
      </p:sp>
      <p:sp>
        <p:nvSpPr>
          <p:cNvPr id="10" name="PptLabsAgenda_&amp;^@BeamShapeText_&amp;^@Introduction_2">
            <a:extLst>
              <a:ext uri="{FF2B5EF4-FFF2-40B4-BE49-F238E27FC236}">
                <a16:creationId xmlns:a16="http://schemas.microsoft.com/office/drawing/2014/main" id="{01A1BB8B-BA80-5C6E-CE3E-BC712B1331A4}"/>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1" name="PptLabsAgenda_&amp;^@BeamShapeText_&amp;^@Introduction_2">
            <a:extLst>
              <a:ext uri="{FF2B5EF4-FFF2-40B4-BE49-F238E27FC236}">
                <a16:creationId xmlns:a16="http://schemas.microsoft.com/office/drawing/2014/main" id="{4A661D3F-3652-E47E-C212-19BD0C69C64D}"/>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2" name="PptLabsAgenda_&amp;^@BeamShapeText_&amp;^@Introduction_2">
            <a:extLst>
              <a:ext uri="{FF2B5EF4-FFF2-40B4-BE49-F238E27FC236}">
                <a16:creationId xmlns:a16="http://schemas.microsoft.com/office/drawing/2014/main" id="{0263157C-9BBB-DB9F-4474-83712A13634F}"/>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3" name="Oval 4">
            <a:extLst>
              <a:ext uri="{FF2B5EF4-FFF2-40B4-BE49-F238E27FC236}">
                <a16:creationId xmlns:a16="http://schemas.microsoft.com/office/drawing/2014/main" id="{F8BD1429-A124-4604-2C18-9261F5CFEE78}"/>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5">
            <a:extLst>
              <a:ext uri="{FF2B5EF4-FFF2-40B4-BE49-F238E27FC236}">
                <a16:creationId xmlns:a16="http://schemas.microsoft.com/office/drawing/2014/main" id="{C050B2CF-E24A-485D-6706-1AAD82777CF0}"/>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5" name="Oval 6">
            <a:extLst>
              <a:ext uri="{FF2B5EF4-FFF2-40B4-BE49-F238E27FC236}">
                <a16:creationId xmlns:a16="http://schemas.microsoft.com/office/drawing/2014/main" id="{140A7C32-F182-1C88-F740-345E94E6A600}"/>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7">
            <a:extLst>
              <a:ext uri="{FF2B5EF4-FFF2-40B4-BE49-F238E27FC236}">
                <a16:creationId xmlns:a16="http://schemas.microsoft.com/office/drawing/2014/main" id="{062DF4C3-F3A6-E3B8-DF24-4F70888BFE44}"/>
              </a:ext>
            </a:extLst>
          </p:cNvPr>
          <p:cNvSpPr>
            <a:spLocks/>
          </p:cNvSpPr>
          <p:nvPr/>
        </p:nvSpPr>
        <p:spPr>
          <a:xfrm>
            <a:off x="6925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8">
            <a:extLst>
              <a:ext uri="{FF2B5EF4-FFF2-40B4-BE49-F238E27FC236}">
                <a16:creationId xmlns:a16="http://schemas.microsoft.com/office/drawing/2014/main" id="{7005E04E-E89D-F855-ADFB-BD657794D01D}"/>
              </a:ext>
            </a:extLst>
          </p:cNvPr>
          <p:cNvSpPr>
            <a:spLocks/>
          </p:cNvSpPr>
          <p:nvPr/>
        </p:nvSpPr>
        <p:spPr>
          <a:xfrm>
            <a:off x="790932"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10">
            <a:extLst>
              <a:ext uri="{FF2B5EF4-FFF2-40B4-BE49-F238E27FC236}">
                <a16:creationId xmlns:a16="http://schemas.microsoft.com/office/drawing/2014/main" id="{8E2E3851-28F3-02BC-3186-B7CFA67098BF}"/>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4">
            <a:extLst>
              <a:ext uri="{FF2B5EF4-FFF2-40B4-BE49-F238E27FC236}">
                <a16:creationId xmlns:a16="http://schemas.microsoft.com/office/drawing/2014/main" id="{7AC52C4D-CF99-9CF4-02F1-0C847D4A84B2}"/>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5">
            <a:extLst>
              <a:ext uri="{FF2B5EF4-FFF2-40B4-BE49-F238E27FC236}">
                <a16:creationId xmlns:a16="http://schemas.microsoft.com/office/drawing/2014/main" id="{90B5AA10-EE45-A59E-0D2C-3AC23A14C866}"/>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6">
            <a:extLst>
              <a:ext uri="{FF2B5EF4-FFF2-40B4-BE49-F238E27FC236}">
                <a16:creationId xmlns:a16="http://schemas.microsoft.com/office/drawing/2014/main" id="{7B1F9487-D1BE-EAEA-26AA-6E4A860E25F5}"/>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7">
            <a:extLst>
              <a:ext uri="{FF2B5EF4-FFF2-40B4-BE49-F238E27FC236}">
                <a16:creationId xmlns:a16="http://schemas.microsoft.com/office/drawing/2014/main" id="{3F119BC8-D96E-4765-B655-BC38DC9A631B}"/>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8">
            <a:extLst>
              <a:ext uri="{FF2B5EF4-FFF2-40B4-BE49-F238E27FC236}">
                <a16:creationId xmlns:a16="http://schemas.microsoft.com/office/drawing/2014/main" id="{0C1D29B3-25CF-45DB-EFAA-95DED47162D9}"/>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9">
            <a:extLst>
              <a:ext uri="{FF2B5EF4-FFF2-40B4-BE49-F238E27FC236}">
                <a16:creationId xmlns:a16="http://schemas.microsoft.com/office/drawing/2014/main" id="{DC44F5B8-E608-DF80-C1DF-A169B9A67FE6}"/>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9">
            <a:extLst>
              <a:ext uri="{FF2B5EF4-FFF2-40B4-BE49-F238E27FC236}">
                <a16:creationId xmlns:a16="http://schemas.microsoft.com/office/drawing/2014/main" id="{E2C68EEE-A435-F771-BE38-93884CD00D2F}"/>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0">
            <a:extLst>
              <a:ext uri="{FF2B5EF4-FFF2-40B4-BE49-F238E27FC236}">
                <a16:creationId xmlns:a16="http://schemas.microsoft.com/office/drawing/2014/main" id="{3F20E119-A1C9-DC20-57BB-65C4EA2BFC7E}"/>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1">
            <a:extLst>
              <a:ext uri="{FF2B5EF4-FFF2-40B4-BE49-F238E27FC236}">
                <a16:creationId xmlns:a16="http://schemas.microsoft.com/office/drawing/2014/main" id="{4AD078A5-D359-FDF1-536B-1DBCDA8DBBBE}"/>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2">
            <a:extLst>
              <a:ext uri="{FF2B5EF4-FFF2-40B4-BE49-F238E27FC236}">
                <a16:creationId xmlns:a16="http://schemas.microsoft.com/office/drawing/2014/main" id="{975AC741-8B2E-A19C-CD3F-13C2AB2532E1}"/>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13">
            <a:extLst>
              <a:ext uri="{FF2B5EF4-FFF2-40B4-BE49-F238E27FC236}">
                <a16:creationId xmlns:a16="http://schemas.microsoft.com/office/drawing/2014/main" id="{C7142614-B0CA-EDB4-8E56-57BA3EAC7BD9}"/>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3">
            <a:extLst>
              <a:ext uri="{FF2B5EF4-FFF2-40B4-BE49-F238E27FC236}">
                <a16:creationId xmlns:a16="http://schemas.microsoft.com/office/drawing/2014/main" id="{3FD8F03D-BB3D-EAE4-6A48-9F3C41CC8CB7}"/>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66107E86-C2CE-CA51-B82B-8E1F03A84C9F}"/>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9">
            <a:extLst>
              <a:ext uri="{FF2B5EF4-FFF2-40B4-BE49-F238E27FC236}">
                <a16:creationId xmlns:a16="http://schemas.microsoft.com/office/drawing/2014/main" id="{33E60FFF-3D36-FA63-15F1-446935915129}"/>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0">
            <a:extLst>
              <a:ext uri="{FF2B5EF4-FFF2-40B4-BE49-F238E27FC236}">
                <a16:creationId xmlns:a16="http://schemas.microsoft.com/office/drawing/2014/main" id="{D4E67C9C-2E9A-B50C-2BA9-60D7C6E875A0}"/>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1">
            <a:extLst>
              <a:ext uri="{FF2B5EF4-FFF2-40B4-BE49-F238E27FC236}">
                <a16:creationId xmlns:a16="http://schemas.microsoft.com/office/drawing/2014/main" id="{F2C6C31D-D3F8-EAA3-5C32-5BB030452427}"/>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2">
            <a:extLst>
              <a:ext uri="{FF2B5EF4-FFF2-40B4-BE49-F238E27FC236}">
                <a16:creationId xmlns:a16="http://schemas.microsoft.com/office/drawing/2014/main" id="{29ABE137-20B6-8149-43F4-AC3FCD7FF2E7}"/>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7" name="Oval 13">
            <a:extLst>
              <a:ext uri="{FF2B5EF4-FFF2-40B4-BE49-F238E27FC236}">
                <a16:creationId xmlns:a16="http://schemas.microsoft.com/office/drawing/2014/main" id="{ADD990A7-A5F8-A1B1-A2F9-3926F5265565}"/>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1052C17D-0657-52A8-A862-C4679D362B8D}"/>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BCEBBA25-C018-48B0-1990-66165415F780}"/>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9">
            <a:extLst>
              <a:ext uri="{FF2B5EF4-FFF2-40B4-BE49-F238E27FC236}">
                <a16:creationId xmlns:a16="http://schemas.microsoft.com/office/drawing/2014/main" id="{0AD7C383-0C65-3989-144B-C006D45FE7F6}"/>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0">
            <a:extLst>
              <a:ext uri="{FF2B5EF4-FFF2-40B4-BE49-F238E27FC236}">
                <a16:creationId xmlns:a16="http://schemas.microsoft.com/office/drawing/2014/main" id="{A55AFDF7-4946-5B0A-6622-C6DB192DC493}"/>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1">
            <a:extLst>
              <a:ext uri="{FF2B5EF4-FFF2-40B4-BE49-F238E27FC236}">
                <a16:creationId xmlns:a16="http://schemas.microsoft.com/office/drawing/2014/main" id="{F30A1CE6-DA38-05F3-413E-8CEAB26F5ADD}"/>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2">
            <a:extLst>
              <a:ext uri="{FF2B5EF4-FFF2-40B4-BE49-F238E27FC236}">
                <a16:creationId xmlns:a16="http://schemas.microsoft.com/office/drawing/2014/main" id="{D70438FB-C172-D200-9A91-77E528013D19}"/>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13">
            <a:extLst>
              <a:ext uri="{FF2B5EF4-FFF2-40B4-BE49-F238E27FC236}">
                <a16:creationId xmlns:a16="http://schemas.microsoft.com/office/drawing/2014/main" id="{D4351B30-E24E-3049-35C1-2DA71B57B1BD}"/>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3">
            <a:extLst>
              <a:ext uri="{FF2B5EF4-FFF2-40B4-BE49-F238E27FC236}">
                <a16:creationId xmlns:a16="http://schemas.microsoft.com/office/drawing/2014/main" id="{D8BDB8B6-C543-5D46-0BBD-DBAC9EFEA8B3}"/>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3CDA13C2-0106-DD75-CD21-B93688583BA4}"/>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1">
            <a:extLst>
              <a:ext uri="{FF2B5EF4-FFF2-40B4-BE49-F238E27FC236}">
                <a16:creationId xmlns:a16="http://schemas.microsoft.com/office/drawing/2014/main" id="{0B09016C-CDE6-E9A5-E33B-1345A099AAE0}"/>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2">
            <a:extLst>
              <a:ext uri="{FF2B5EF4-FFF2-40B4-BE49-F238E27FC236}">
                <a16:creationId xmlns:a16="http://schemas.microsoft.com/office/drawing/2014/main" id="{BCEEFD96-71FA-DF83-E670-2724935BD770}"/>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 name="Oval 13">
            <a:extLst>
              <a:ext uri="{FF2B5EF4-FFF2-40B4-BE49-F238E27FC236}">
                <a16:creationId xmlns:a16="http://schemas.microsoft.com/office/drawing/2014/main" id="{C6CDEF8F-3E29-2896-72AA-0A5213657C22}"/>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923696D4-9A93-9F08-B36B-A1F67B91E0FA}"/>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3">
            <a:extLst>
              <a:ext uri="{FF2B5EF4-FFF2-40B4-BE49-F238E27FC236}">
                <a16:creationId xmlns:a16="http://schemas.microsoft.com/office/drawing/2014/main" id="{2FA87D04-9750-735F-97C5-2D6A431252D9}"/>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2">
            <a:extLst>
              <a:ext uri="{FF2B5EF4-FFF2-40B4-BE49-F238E27FC236}">
                <a16:creationId xmlns:a16="http://schemas.microsoft.com/office/drawing/2014/main" id="{B5ED6CA0-0D31-0DEF-79A8-178C994C81D2}"/>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13">
            <a:extLst>
              <a:ext uri="{FF2B5EF4-FFF2-40B4-BE49-F238E27FC236}">
                <a16:creationId xmlns:a16="http://schemas.microsoft.com/office/drawing/2014/main" id="{69B37C98-DAF5-824C-E2F6-4FD1386C1A5F}"/>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3C4688AC-78C2-3BAE-F368-15F38D7329C9}"/>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0FBDEAED-C0BA-A319-D447-15B4665CD977}"/>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7C635D84-5B1D-461D-3AA8-7FCFF6AE425F}"/>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1B0607C3-72F2-9CBA-ABDD-8F434926A5B2}"/>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F74146F5-EAEE-B261-99E1-189E8ECDE050}"/>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9">
            <a:extLst>
              <a:ext uri="{FF2B5EF4-FFF2-40B4-BE49-F238E27FC236}">
                <a16:creationId xmlns:a16="http://schemas.microsoft.com/office/drawing/2014/main" id="{5FA763EE-5098-0B9B-9B5F-2AB9AA8169F7}"/>
              </a:ext>
            </a:extLst>
          </p:cNvPr>
          <p:cNvSpPr>
            <a:spLocks/>
          </p:cNvSpPr>
          <p:nvPr/>
        </p:nvSpPr>
        <p:spPr>
          <a:xfrm>
            <a:off x="889324"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3153186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100"/>
                                  </p:stCondLst>
                                  <p:childTnLst>
                                    <p:animClr clrSpc="rgb" dir="cw">
                                      <p:cBhvr override="childStyle">
                                        <p:cTn id="6" dur="100" fill="hold"/>
                                        <p:tgtEl>
                                          <p:spTgt spid="240">
                                            <p:txEl>
                                              <p:pRg st="0" end="0"/>
                                            </p:txEl>
                                          </p:spTgt>
                                        </p:tgtEl>
                                        <p:attrNameLst>
                                          <p:attrName>style.color</p:attrName>
                                        </p:attrNameLst>
                                      </p:cBhvr>
                                      <p:to>
                                        <a:srgbClr val="F2290A"/>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100"/>
                                  </p:stCondLst>
                                  <p:childTnLst>
                                    <p:animClr clrSpc="rgb" dir="cw">
                                      <p:cBhvr override="childStyle">
                                        <p:cTn id="10" dur="100" fill="hold"/>
                                        <p:tgtEl>
                                          <p:spTgt spid="240">
                                            <p:txEl>
                                              <p:pRg st="4" end="4"/>
                                            </p:txEl>
                                          </p:spTgt>
                                        </p:tgtEl>
                                        <p:attrNameLst>
                                          <p:attrName>style.color</p:attrName>
                                        </p:attrNameLst>
                                      </p:cBhvr>
                                      <p:to>
                                        <a:srgbClr val="F2290A"/>
                                      </p:to>
                                    </p:animClr>
                                  </p:childTnLst>
                                </p:cTn>
                              </p:par>
                              <p:par>
                                <p:cTn id="11" presetID="3" presetClass="emph" presetSubtype="2" fill="hold" grpId="1" nodeType="withEffect">
                                  <p:stCondLst>
                                    <p:cond delay="100"/>
                                  </p:stCondLst>
                                  <p:childTnLst>
                                    <p:animClr clrSpc="rgb" dir="cw">
                                      <p:cBhvr override="childStyle">
                                        <p:cTn id="12" dur="100" fill="hold"/>
                                        <p:tgtEl>
                                          <p:spTgt spid="240">
                                            <p:txEl>
                                              <p:pRg st="0" end="0"/>
                                            </p:txEl>
                                          </p:spTgt>
                                        </p:tgtEl>
                                        <p:attrNameLst>
                                          <p:attrName>style.color</p:attrName>
                                        </p:attrNameLst>
                                      </p:cBhvr>
                                      <p:to>
                                        <a:srgbClr val="000000"/>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1" nodeType="clickEffect">
                                  <p:stCondLst>
                                    <p:cond delay="100"/>
                                  </p:stCondLst>
                                  <p:childTnLst>
                                    <p:animClr clrSpc="rgb" dir="cw">
                                      <p:cBhvr override="childStyle">
                                        <p:cTn id="16" dur="100" fill="hold"/>
                                        <p:tgtEl>
                                          <p:spTgt spid="240">
                                            <p:txEl>
                                              <p:pRg st="4" end="4"/>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uiExpand="1" build="p" bldLvl="5"/>
      <p:bldP spid="240" grpId="1" uiExpand="1" build="p" bldLvl="5"/>
    </p:bldLst>
  </p:timing>
</p:sld>
</file>

<file path=ppt/slides/slide9.xml><?xml version="1.0" encoding="utf-8"?>
<p:sld xmlns:a="http://schemas.openxmlformats.org/drawingml/2006/main" xmlns:r="http://schemas.openxmlformats.org/officeDocument/2006/relationships" xmlns:p="http://schemas.openxmlformats.org/presentationml/2006/main">
  <p:cSld name="PPTLabsHighlightBulletsSlide20230426173946927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C4B9-802A-DAC1-B572-9AC0931A344F}"/>
              </a:ext>
            </a:extLst>
          </p:cNvPr>
          <p:cNvSpPr>
            <a:spLocks noGrp="1"/>
          </p:cNvSpPr>
          <p:nvPr>
            <p:ph type="title"/>
          </p:nvPr>
        </p:nvSpPr>
        <p:spPr>
          <a:xfrm>
            <a:off x="0" y="573843"/>
            <a:ext cx="12192000" cy="688903"/>
          </a:xfrm>
          <a:solidFill>
            <a:srgbClr val="0C5B7A"/>
          </a:solidFill>
        </p:spPr>
        <p:txBody>
          <a:bodyPr vert="horz" lIns="182880" tIns="45720" rIns="91440" bIns="45720" rtlCol="0" anchor="ctr">
            <a:noAutofit/>
          </a:bodyPr>
          <a:lstStyle/>
          <a:p>
            <a:pPr algn="ctr"/>
            <a:r>
              <a:rPr lang="en-US" sz="2800" dirty="0">
                <a:solidFill>
                  <a:schemeClr val="bg1"/>
                </a:solidFill>
              </a:rPr>
              <a:t>Related works on AI assisted EM detection</a:t>
            </a:r>
          </a:p>
        </p:txBody>
      </p:sp>
      <p:sp>
        <p:nvSpPr>
          <p:cNvPr id="232" name="Date Placeholder 231">
            <a:extLst>
              <a:ext uri="{FF2B5EF4-FFF2-40B4-BE49-F238E27FC236}">
                <a16:creationId xmlns:a16="http://schemas.microsoft.com/office/drawing/2014/main" id="{8FECA03B-7F21-139E-C09E-97F91F421604}"/>
              </a:ext>
            </a:extLst>
          </p:cNvPr>
          <p:cNvSpPr>
            <a:spLocks noGrp="1"/>
          </p:cNvSpPr>
          <p:nvPr>
            <p:ph type="dt" sz="half" idx="10"/>
          </p:nvPr>
        </p:nvSpPr>
        <p:spPr/>
        <p:txBody>
          <a:bodyPr/>
          <a:lstStyle/>
          <a:p>
            <a:fld id="{B78C263E-E088-4B56-A1C2-2CA70568AA4A}" type="datetime1">
              <a:rPr lang="en-US" smtClean="0"/>
              <a:t>16-May-23</a:t>
            </a:fld>
            <a:endParaRPr lang="en-US" dirty="0"/>
          </a:p>
        </p:txBody>
      </p:sp>
      <p:sp>
        <p:nvSpPr>
          <p:cNvPr id="240" name="HighlightTextShape202304261655276468">
            <a:extLst>
              <a:ext uri="{FF2B5EF4-FFF2-40B4-BE49-F238E27FC236}">
                <a16:creationId xmlns:a16="http://schemas.microsoft.com/office/drawing/2014/main" id="{5ED975F7-0B3E-A4D3-A14E-2833621105D8}"/>
              </a:ext>
            </a:extLst>
          </p:cNvPr>
          <p:cNvSpPr>
            <a:spLocks noGrp="1"/>
          </p:cNvSpPr>
          <p:nvPr>
            <p:ph idx="1"/>
          </p:nvPr>
        </p:nvSpPr>
        <p:spPr>
          <a:xfrm>
            <a:off x="920591" y="1831306"/>
            <a:ext cx="10515600" cy="1691228"/>
          </a:xfrm>
        </p:spPr>
        <p:txBody>
          <a:bodyPr>
            <a:normAutofit/>
          </a:bodyPr>
          <a:lstStyle/>
          <a:p>
            <a:pPr algn="just"/>
            <a:r>
              <a:rPr lang="en-US" sz="1600" dirty="0">
                <a:latin typeface="Montserrat" pitchFamily="2" charset="0"/>
              </a:rPr>
              <a:t>I. </a:t>
            </a:r>
            <a:r>
              <a:rPr lang="en-US" sz="1600" dirty="0" err="1">
                <a:latin typeface="Montserrat" pitchFamily="2" charset="0"/>
              </a:rPr>
              <a:t>Oholtsov</a:t>
            </a:r>
            <a:r>
              <a:rPr lang="en-US" sz="1600" dirty="0">
                <a:latin typeface="Montserrat" pitchFamily="2" charset="0"/>
              </a:rPr>
              <a:t>, Y. </a:t>
            </a:r>
            <a:r>
              <a:rPr lang="en-US" sz="1600" dirty="0" err="1">
                <a:latin typeface="Montserrat" pitchFamily="2" charset="0"/>
              </a:rPr>
              <a:t>Gordienko</a:t>
            </a:r>
            <a:r>
              <a:rPr lang="en-US" sz="1600" dirty="0">
                <a:latin typeface="Montserrat" pitchFamily="2" charset="0"/>
              </a:rPr>
              <a:t>, S. </a:t>
            </a:r>
            <a:r>
              <a:rPr lang="en-US" sz="1600" dirty="0" err="1">
                <a:latin typeface="Montserrat" pitchFamily="2" charset="0"/>
              </a:rPr>
              <a:t>Stirenko</a:t>
            </a:r>
            <a:r>
              <a:rPr lang="en-US" sz="1600" dirty="0">
                <a:latin typeface="Montserrat" pitchFamily="2" charset="0"/>
              </a:rPr>
              <a:t>, Effect of Small Dataset Quality on Deep Neural Network Performance for Lyme Disease Classification, in: 2023: pp. 561–573. </a:t>
            </a:r>
            <a:r>
              <a:rPr lang="en-US" sz="1600" dirty="0">
                <a:latin typeface="Montserrat" pitchFamily="2" charset="0"/>
                <a:hlinkClick r:id="rId2"/>
              </a:rPr>
              <a:t>https://doi.org/10.1007/978-981-19-3590-9_44</a:t>
            </a:r>
            <a:endParaRPr lang="en-US" sz="1800" dirty="0">
              <a:latin typeface="Montserrat" pitchFamily="2" charset="0"/>
            </a:endParaRPr>
          </a:p>
          <a:p>
            <a:pPr algn="just"/>
            <a:endParaRPr lang="en-US" sz="1800" dirty="0">
              <a:latin typeface="Montserrat" pitchFamily="2" charset="0"/>
            </a:endParaRPr>
          </a:p>
          <a:p>
            <a:pPr algn="just"/>
            <a:endParaRPr lang="en-US" sz="1600" dirty="0">
              <a:latin typeface="Montserrat" pitchFamily="2" charset="0"/>
            </a:endParaRPr>
          </a:p>
        </p:txBody>
      </p:sp>
      <p:sp>
        <p:nvSpPr>
          <p:cNvPr id="3" name="Callout: Line 4">
            <a:extLst>
              <a:ext uri="{FF2B5EF4-FFF2-40B4-BE49-F238E27FC236}">
                <a16:creationId xmlns:a16="http://schemas.microsoft.com/office/drawing/2014/main" id="{0D8FBEFA-B16E-2BB0-D315-BE4DA677F0BF}"/>
              </a:ext>
            </a:extLst>
          </p:cNvPr>
          <p:cNvSpPr/>
          <p:nvPr/>
        </p:nvSpPr>
        <p:spPr>
          <a:xfrm>
            <a:off x="1266647" y="2513517"/>
            <a:ext cx="5206799" cy="892552"/>
          </a:xfrm>
          <a:custGeom>
            <a:avLst/>
            <a:gdLst>
              <a:gd name="connsiteX0" fmla="*/ 0 w 4792494"/>
              <a:gd name="connsiteY0" fmla="*/ 0 h 1232171"/>
              <a:gd name="connsiteX1" fmla="*/ 4792494 w 4792494"/>
              <a:gd name="connsiteY1" fmla="*/ 0 h 1232171"/>
              <a:gd name="connsiteX2" fmla="*/ 4792494 w 4792494"/>
              <a:gd name="connsiteY2" fmla="*/ 1232171 h 1232171"/>
              <a:gd name="connsiteX3" fmla="*/ 0 w 4792494"/>
              <a:gd name="connsiteY3" fmla="*/ 1232171 h 1232171"/>
              <a:gd name="connsiteX4" fmla="*/ 0 w 4792494"/>
              <a:gd name="connsiteY4" fmla="*/ 0 h 1232171"/>
              <a:gd name="connsiteX0" fmla="*/ -399359 w 4792494"/>
              <a:gd name="connsiteY0" fmla="*/ 231032 h 1232171"/>
              <a:gd name="connsiteX1" fmla="*/ -1695201 w 4792494"/>
              <a:gd name="connsiteY1" fmla="*/ 121591 h 1232171"/>
              <a:gd name="connsiteX0" fmla="*/ 1695201 w 6487695"/>
              <a:gd name="connsiteY0" fmla="*/ 0 h 1232171"/>
              <a:gd name="connsiteX1" fmla="*/ 6487695 w 6487695"/>
              <a:gd name="connsiteY1" fmla="*/ 0 h 1232171"/>
              <a:gd name="connsiteX2" fmla="*/ 6487695 w 6487695"/>
              <a:gd name="connsiteY2" fmla="*/ 1232171 h 1232171"/>
              <a:gd name="connsiteX3" fmla="*/ 1695201 w 6487695"/>
              <a:gd name="connsiteY3" fmla="*/ 1232171 h 1232171"/>
              <a:gd name="connsiteX4" fmla="*/ 1695201 w 6487695"/>
              <a:gd name="connsiteY4" fmla="*/ 0 h 1232171"/>
              <a:gd name="connsiteX0" fmla="*/ 1691434 w 6487695"/>
              <a:gd name="connsiteY0" fmla="*/ 464496 h 1232171"/>
              <a:gd name="connsiteX1" fmla="*/ 0 w 6487695"/>
              <a:gd name="connsiteY1" fmla="*/ 121591 h 1232171"/>
              <a:gd name="connsiteX0" fmla="*/ 746935 w 5539429"/>
              <a:gd name="connsiteY0" fmla="*/ 1716323 h 2948494"/>
              <a:gd name="connsiteX1" fmla="*/ 5539429 w 5539429"/>
              <a:gd name="connsiteY1" fmla="*/ 1716323 h 2948494"/>
              <a:gd name="connsiteX2" fmla="*/ 5539429 w 5539429"/>
              <a:gd name="connsiteY2" fmla="*/ 2948494 h 2948494"/>
              <a:gd name="connsiteX3" fmla="*/ 746935 w 5539429"/>
              <a:gd name="connsiteY3" fmla="*/ 2948494 h 2948494"/>
              <a:gd name="connsiteX4" fmla="*/ 746935 w 5539429"/>
              <a:gd name="connsiteY4" fmla="*/ 1716323 h 2948494"/>
              <a:gd name="connsiteX0" fmla="*/ 743168 w 5539429"/>
              <a:gd name="connsiteY0" fmla="*/ 2180819 h 2948494"/>
              <a:gd name="connsiteX1" fmla="*/ 0 w 5539429"/>
              <a:gd name="connsiteY1" fmla="*/ 0 h 2948494"/>
            </a:gdLst>
            <a:ahLst/>
            <a:cxnLst>
              <a:cxn ang="0">
                <a:pos x="connsiteX0" y="connsiteY0"/>
              </a:cxn>
              <a:cxn ang="0">
                <a:pos x="connsiteX1" y="connsiteY1"/>
              </a:cxn>
            </a:cxnLst>
            <a:rect l="l" t="t" r="r" b="b"/>
            <a:pathLst>
              <a:path w="5539429" h="2948494" extrusionOk="0">
                <a:moveTo>
                  <a:pt x="746935" y="1716323"/>
                </a:moveTo>
                <a:lnTo>
                  <a:pt x="5539429" y="1716323"/>
                </a:lnTo>
                <a:lnTo>
                  <a:pt x="5539429" y="2948494"/>
                </a:lnTo>
                <a:lnTo>
                  <a:pt x="746935" y="2948494"/>
                </a:lnTo>
                <a:lnTo>
                  <a:pt x="746935" y="1716323"/>
                </a:lnTo>
                <a:close/>
              </a:path>
              <a:path w="5539429" h="2948494" fill="none" extrusionOk="0">
                <a:moveTo>
                  <a:pt x="743168" y="2180819"/>
                </a:moveTo>
                <a:cubicBezTo>
                  <a:pt x="311221" y="2144339"/>
                  <a:pt x="431947" y="36480"/>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lIns="0" tIns="640080" rIns="0" bIns="0" rtlCol="0" anchor="ctr">
            <a:spAutoFit/>
          </a:bodyPr>
          <a:lstStyle/>
          <a:p>
            <a:pPr algn="ctr"/>
            <a:r>
              <a:rPr lang="en-US" sz="1600" dirty="0">
                <a:solidFill>
                  <a:schemeClr val="tx1"/>
                </a:solidFill>
                <a:latin typeface="Montserrat" pitchFamily="2" charset="0"/>
                <a:cs typeface="Times New Roman" panose="02020603050405020304" pitchFamily="18" charset="0"/>
              </a:rPr>
              <a:t>(106 EM images, unverified dataset)</a:t>
            </a:r>
          </a:p>
        </p:txBody>
      </p:sp>
      <p:sp>
        <p:nvSpPr>
          <p:cNvPr id="9" name="HighlightTextShape202304261739469289">
            <a:extLst>
              <a:ext uri="{FF2B5EF4-FFF2-40B4-BE49-F238E27FC236}">
                <a16:creationId xmlns:a16="http://schemas.microsoft.com/office/drawing/2014/main" id="{C92068FE-5EC7-D66F-0B15-99968C7B1A6A}"/>
              </a:ext>
            </a:extLst>
          </p:cNvPr>
          <p:cNvSpPr txBox="1"/>
          <p:nvPr/>
        </p:nvSpPr>
        <p:spPr>
          <a:xfrm>
            <a:off x="3130391" y="5793149"/>
            <a:ext cx="6096000" cy="308418"/>
          </a:xfrm>
          <a:prstGeom prst="rect">
            <a:avLst/>
          </a:prstGeom>
          <a:noFill/>
        </p:spPr>
        <p:txBody>
          <a:bodyPr wrap="square">
            <a:spAutoFit/>
          </a:bodyPr>
          <a:lstStyle/>
          <a:p>
            <a:pPr algn="ctr"/>
            <a:r>
              <a:rPr lang="en-US" sz="1404" b="1" dirty="0">
                <a:latin typeface="Montserrat" pitchFamily="2" charset="0"/>
                <a:cs typeface="Times New Roman" panose="02020603050405020304" pitchFamily="18" charset="0"/>
              </a:rPr>
              <a:t>Limitations</a:t>
            </a:r>
            <a:r>
              <a:rPr lang="en-US" sz="1404" dirty="0">
                <a:latin typeface="Montserrat" pitchFamily="2" charset="0"/>
                <a:cs typeface="Times New Roman" panose="02020603050405020304" pitchFamily="18" charset="0"/>
              </a:rPr>
              <a:t>: </a:t>
            </a:r>
            <a:r>
              <a:rPr lang="en-US" sz="1404" dirty="0">
                <a:latin typeface="Montserrat" pitchFamily="2" charset="0"/>
                <a:ea typeface="Calibri" panose="020F0502020204030204" pitchFamily="34" charset="0"/>
                <a:cs typeface="Times New Roman" panose="02020603050405020304" pitchFamily="18" charset="0"/>
              </a:rPr>
              <a:t>considers image data only</a:t>
            </a:r>
            <a:endParaRPr lang="en-US" sz="1404" b="1" dirty="0">
              <a:latin typeface="Montserrat" pitchFamily="2"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6F88B6BC-2081-164B-81DF-3F2E145A424F}"/>
              </a:ext>
            </a:extLst>
          </p:cNvPr>
          <p:cNvSpPr>
            <a:spLocks noGrp="1"/>
          </p:cNvSpPr>
          <p:nvPr>
            <p:ph type="ftr" sz="quarter" idx="11"/>
          </p:nvPr>
        </p:nvSpPr>
        <p:spPr/>
        <p:txBody>
          <a:bodyPr/>
          <a:lstStyle/>
          <a:p>
            <a:r>
              <a:rPr lang="en-US"/>
              <a:t>Multimodal skin lesion classification with data scarcity problem</a:t>
            </a:r>
          </a:p>
        </p:txBody>
      </p:sp>
      <p:sp>
        <p:nvSpPr>
          <p:cNvPr id="4" name="PptLabsAgenda_&amp;^@BeamShapeBackground_&amp;^@2023041414552447170">
            <a:extLst>
              <a:ext uri="{FF2B5EF4-FFF2-40B4-BE49-F238E27FC236}">
                <a16:creationId xmlns:a16="http://schemas.microsoft.com/office/drawing/2014/main" id="{09DF4C2C-ED49-9830-FF2F-E108E3BB6034}"/>
              </a:ext>
            </a:extLst>
          </p:cNvPr>
          <p:cNvSpPr/>
          <p:nvPr/>
        </p:nvSpPr>
        <p:spPr>
          <a:xfrm>
            <a:off x="0" y="0"/>
            <a:ext cx="12191999" cy="57615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7" name="Slide Number Placeholder 6">
            <a:extLst>
              <a:ext uri="{FF2B5EF4-FFF2-40B4-BE49-F238E27FC236}">
                <a16:creationId xmlns:a16="http://schemas.microsoft.com/office/drawing/2014/main" id="{D6B22820-A139-BCBB-8FEE-A0E698CA9081}"/>
              </a:ext>
            </a:extLst>
          </p:cNvPr>
          <p:cNvSpPr>
            <a:spLocks noGrp="1"/>
          </p:cNvSpPr>
          <p:nvPr>
            <p:ph type="sldNum" sz="quarter" idx="12"/>
          </p:nvPr>
        </p:nvSpPr>
        <p:spPr/>
        <p:txBody>
          <a:bodyPr/>
          <a:lstStyle/>
          <a:p>
            <a:fld id="{6DCCA1CE-54D3-4B1F-BAFE-BDD10B4D91A3}" type="slidenum">
              <a:rPr lang="en-US" smtClean="0"/>
              <a:pPr/>
              <a:t>9</a:t>
            </a:fld>
            <a:r>
              <a:rPr lang="en-US"/>
              <a:t>/52</a:t>
            </a:r>
            <a:endParaRPr lang="en-US" dirty="0"/>
          </a:p>
        </p:txBody>
      </p:sp>
      <p:sp>
        <p:nvSpPr>
          <p:cNvPr id="8" name="PptLabsAgenda_&amp;^@BeamShapeText_&amp;^@Introduction_2">
            <a:extLst>
              <a:ext uri="{FF2B5EF4-FFF2-40B4-BE49-F238E27FC236}">
                <a16:creationId xmlns:a16="http://schemas.microsoft.com/office/drawing/2014/main" id="{367FFDDE-423B-9CAC-2226-598B343E0228}"/>
              </a:ext>
            </a:extLst>
          </p:cNvPr>
          <p:cNvSpPr txBox="1"/>
          <p:nvPr/>
        </p:nvSpPr>
        <p:spPr>
          <a:xfrm>
            <a:off x="247666" y="-5497"/>
            <a:ext cx="754309" cy="308418"/>
          </a:xfrm>
          <a:prstGeom prst="rect">
            <a:avLst/>
          </a:prstGeom>
          <a:noFill/>
        </p:spPr>
        <p:txBody>
          <a:bodyPr vert="horz" wrap="none" rtlCol="0">
            <a:spAutoFit/>
          </a:bodyPr>
          <a:lstStyle/>
          <a:p>
            <a:pPr>
              <a:defRPr/>
            </a:pPr>
            <a:r>
              <a:rPr lang="en-US" sz="1404" dirty="0">
                <a:solidFill>
                  <a:schemeClr val="bg1"/>
                </a:solidFill>
              </a:rPr>
              <a:t>Context</a:t>
            </a:r>
          </a:p>
        </p:txBody>
      </p:sp>
      <p:sp>
        <p:nvSpPr>
          <p:cNvPr id="10" name="PptLabsAgenda_&amp;^@BeamShapeText_&amp;^@Introduction_2">
            <a:extLst>
              <a:ext uri="{FF2B5EF4-FFF2-40B4-BE49-F238E27FC236}">
                <a16:creationId xmlns:a16="http://schemas.microsoft.com/office/drawing/2014/main" id="{2B9E4D13-0B2D-BA89-D78A-2132BA67E2EA}"/>
              </a:ext>
            </a:extLst>
          </p:cNvPr>
          <p:cNvSpPr txBox="1"/>
          <p:nvPr/>
        </p:nvSpPr>
        <p:spPr>
          <a:xfrm>
            <a:off x="3634377" y="-5497"/>
            <a:ext cx="1049005" cy="308418"/>
          </a:xfrm>
          <a:prstGeom prst="rect">
            <a:avLst/>
          </a:prstGeom>
          <a:noFill/>
        </p:spPr>
        <p:txBody>
          <a:bodyPr vert="horz" wrap="none" rtlCol="0">
            <a:spAutoFit/>
          </a:bodyPr>
          <a:lstStyle/>
          <a:p>
            <a:pPr>
              <a:defRPr/>
            </a:pPr>
            <a:r>
              <a:rPr lang="en-US" sz="1404" dirty="0">
                <a:solidFill>
                  <a:schemeClr val="bg2">
                    <a:lumMod val="75000"/>
                  </a:schemeClr>
                </a:solidFill>
              </a:rPr>
              <a:t>Background</a:t>
            </a:r>
          </a:p>
        </p:txBody>
      </p:sp>
      <p:sp>
        <p:nvSpPr>
          <p:cNvPr id="11" name="PptLabsAgenda_&amp;^@BeamShapeText_&amp;^@Introduction_2">
            <a:extLst>
              <a:ext uri="{FF2B5EF4-FFF2-40B4-BE49-F238E27FC236}">
                <a16:creationId xmlns:a16="http://schemas.microsoft.com/office/drawing/2014/main" id="{2F3E9485-E996-0102-C3E7-FC369AAE6DB0}"/>
              </a:ext>
            </a:extLst>
          </p:cNvPr>
          <p:cNvSpPr txBox="1"/>
          <p:nvPr/>
        </p:nvSpPr>
        <p:spPr>
          <a:xfrm>
            <a:off x="10980907" y="-5497"/>
            <a:ext cx="982961" cy="308418"/>
          </a:xfrm>
          <a:prstGeom prst="rect">
            <a:avLst/>
          </a:prstGeom>
          <a:noFill/>
        </p:spPr>
        <p:txBody>
          <a:bodyPr vert="horz" wrap="none" rtlCol="0">
            <a:spAutoFit/>
          </a:bodyPr>
          <a:lstStyle/>
          <a:p>
            <a:pPr>
              <a:defRPr/>
            </a:pPr>
            <a:r>
              <a:rPr lang="en-US" sz="1404" dirty="0">
                <a:solidFill>
                  <a:schemeClr val="bg2">
                    <a:lumMod val="75000"/>
                  </a:schemeClr>
                </a:solidFill>
              </a:rPr>
              <a:t>Conclusion</a:t>
            </a:r>
          </a:p>
        </p:txBody>
      </p:sp>
      <p:sp>
        <p:nvSpPr>
          <p:cNvPr id="12" name="PptLabsAgenda_&amp;^@BeamShapeText_&amp;^@Introduction_2">
            <a:extLst>
              <a:ext uri="{FF2B5EF4-FFF2-40B4-BE49-F238E27FC236}">
                <a16:creationId xmlns:a16="http://schemas.microsoft.com/office/drawing/2014/main" id="{702B9567-D8B5-367E-0640-C4091C73547C}"/>
              </a:ext>
            </a:extLst>
          </p:cNvPr>
          <p:cNvSpPr txBox="1"/>
          <p:nvPr/>
        </p:nvSpPr>
        <p:spPr>
          <a:xfrm>
            <a:off x="7156959" y="-5497"/>
            <a:ext cx="1184876" cy="308418"/>
          </a:xfrm>
          <a:prstGeom prst="rect">
            <a:avLst/>
          </a:prstGeom>
          <a:noFill/>
        </p:spPr>
        <p:txBody>
          <a:bodyPr vert="horz" wrap="none" rtlCol="0">
            <a:spAutoFit/>
          </a:bodyPr>
          <a:lstStyle/>
          <a:p>
            <a:pPr>
              <a:defRPr/>
            </a:pPr>
            <a:r>
              <a:rPr lang="en-US" sz="1404" dirty="0">
                <a:solidFill>
                  <a:schemeClr val="bg2">
                    <a:lumMod val="75000"/>
                  </a:schemeClr>
                </a:solidFill>
              </a:rPr>
              <a:t>Contributions</a:t>
            </a:r>
          </a:p>
        </p:txBody>
      </p:sp>
      <p:sp>
        <p:nvSpPr>
          <p:cNvPr id="13" name="Oval 4">
            <a:extLst>
              <a:ext uri="{FF2B5EF4-FFF2-40B4-BE49-F238E27FC236}">
                <a16:creationId xmlns:a16="http://schemas.microsoft.com/office/drawing/2014/main" id="{5667CAC1-D6B0-3BB8-B5D9-5EBA46EB7749}"/>
              </a:ext>
            </a:extLst>
          </p:cNvPr>
          <p:cNvSpPr>
            <a:spLocks/>
          </p:cNvSpPr>
          <p:nvPr/>
        </p:nvSpPr>
        <p:spPr>
          <a:xfrm>
            <a:off x="397364"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4" name="Oval 5">
            <a:extLst>
              <a:ext uri="{FF2B5EF4-FFF2-40B4-BE49-F238E27FC236}">
                <a16:creationId xmlns:a16="http://schemas.microsoft.com/office/drawing/2014/main" id="{A03B2F19-DFA6-F06B-5E7B-23B58919DB88}"/>
              </a:ext>
            </a:extLst>
          </p:cNvPr>
          <p:cNvSpPr>
            <a:spLocks/>
          </p:cNvSpPr>
          <p:nvPr/>
        </p:nvSpPr>
        <p:spPr>
          <a:xfrm>
            <a:off x="49575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5" name="Oval 6">
            <a:extLst>
              <a:ext uri="{FF2B5EF4-FFF2-40B4-BE49-F238E27FC236}">
                <a16:creationId xmlns:a16="http://schemas.microsoft.com/office/drawing/2014/main" id="{D5C8319C-4189-C1A2-082F-9B1A01E71D92}"/>
              </a:ext>
            </a:extLst>
          </p:cNvPr>
          <p:cNvSpPr>
            <a:spLocks/>
          </p:cNvSpPr>
          <p:nvPr/>
        </p:nvSpPr>
        <p:spPr>
          <a:xfrm>
            <a:off x="5941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6" name="Oval 7">
            <a:extLst>
              <a:ext uri="{FF2B5EF4-FFF2-40B4-BE49-F238E27FC236}">
                <a16:creationId xmlns:a16="http://schemas.microsoft.com/office/drawing/2014/main" id="{660D42CD-7AD4-AD66-2588-F0F9D30C5242}"/>
              </a:ext>
            </a:extLst>
          </p:cNvPr>
          <p:cNvSpPr>
            <a:spLocks/>
          </p:cNvSpPr>
          <p:nvPr/>
        </p:nvSpPr>
        <p:spPr>
          <a:xfrm>
            <a:off x="692540"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7" name="Oval 8">
            <a:extLst>
              <a:ext uri="{FF2B5EF4-FFF2-40B4-BE49-F238E27FC236}">
                <a16:creationId xmlns:a16="http://schemas.microsoft.com/office/drawing/2014/main" id="{C47A7EF7-C329-8CE7-097C-28A0AB1E28CE}"/>
              </a:ext>
            </a:extLst>
          </p:cNvPr>
          <p:cNvSpPr>
            <a:spLocks/>
          </p:cNvSpPr>
          <p:nvPr/>
        </p:nvSpPr>
        <p:spPr>
          <a:xfrm>
            <a:off x="790932" y="239093"/>
            <a:ext cx="98392" cy="9548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19" name="Oval 10">
            <a:extLst>
              <a:ext uri="{FF2B5EF4-FFF2-40B4-BE49-F238E27FC236}">
                <a16:creationId xmlns:a16="http://schemas.microsoft.com/office/drawing/2014/main" id="{D0196899-A61A-AB0E-76BB-2E8F63C53922}"/>
              </a:ext>
            </a:extLst>
          </p:cNvPr>
          <p:cNvSpPr>
            <a:spLocks/>
          </p:cNvSpPr>
          <p:nvPr/>
        </p:nvSpPr>
        <p:spPr>
          <a:xfrm>
            <a:off x="987716"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0" name="Oval 4">
            <a:extLst>
              <a:ext uri="{FF2B5EF4-FFF2-40B4-BE49-F238E27FC236}">
                <a16:creationId xmlns:a16="http://schemas.microsoft.com/office/drawing/2014/main" id="{C367AF42-1DB1-936A-F0F0-5CCD65F3F582}"/>
              </a:ext>
            </a:extLst>
          </p:cNvPr>
          <p:cNvSpPr>
            <a:spLocks/>
          </p:cNvSpPr>
          <p:nvPr/>
        </p:nvSpPr>
        <p:spPr>
          <a:xfrm>
            <a:off x="381218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1" name="Oval 5">
            <a:extLst>
              <a:ext uri="{FF2B5EF4-FFF2-40B4-BE49-F238E27FC236}">
                <a16:creationId xmlns:a16="http://schemas.microsoft.com/office/drawing/2014/main" id="{9D083A09-C532-D3E3-4197-A96455166E6B}"/>
              </a:ext>
            </a:extLst>
          </p:cNvPr>
          <p:cNvSpPr>
            <a:spLocks/>
          </p:cNvSpPr>
          <p:nvPr/>
        </p:nvSpPr>
        <p:spPr>
          <a:xfrm>
            <a:off x="3910576"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2" name="Oval 6">
            <a:extLst>
              <a:ext uri="{FF2B5EF4-FFF2-40B4-BE49-F238E27FC236}">
                <a16:creationId xmlns:a16="http://schemas.microsoft.com/office/drawing/2014/main" id="{1E142BDD-62F3-5574-4660-6B6BE0BD89A2}"/>
              </a:ext>
            </a:extLst>
          </p:cNvPr>
          <p:cNvSpPr>
            <a:spLocks/>
          </p:cNvSpPr>
          <p:nvPr/>
        </p:nvSpPr>
        <p:spPr>
          <a:xfrm>
            <a:off x="4008968"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3" name="Oval 7">
            <a:extLst>
              <a:ext uri="{FF2B5EF4-FFF2-40B4-BE49-F238E27FC236}">
                <a16:creationId xmlns:a16="http://schemas.microsoft.com/office/drawing/2014/main" id="{729B98A7-F906-7FEE-09BA-E3084EFE2AD0}"/>
              </a:ext>
            </a:extLst>
          </p:cNvPr>
          <p:cNvSpPr>
            <a:spLocks/>
          </p:cNvSpPr>
          <p:nvPr/>
        </p:nvSpPr>
        <p:spPr>
          <a:xfrm>
            <a:off x="4107360"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4" name="Oval 8">
            <a:extLst>
              <a:ext uri="{FF2B5EF4-FFF2-40B4-BE49-F238E27FC236}">
                <a16:creationId xmlns:a16="http://schemas.microsoft.com/office/drawing/2014/main" id="{6DD1ADEE-DDD8-D6EE-80E0-295D2874DA30}"/>
              </a:ext>
            </a:extLst>
          </p:cNvPr>
          <p:cNvSpPr>
            <a:spLocks/>
          </p:cNvSpPr>
          <p:nvPr/>
        </p:nvSpPr>
        <p:spPr>
          <a:xfrm>
            <a:off x="4205752"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25" name="Oval 9">
            <a:extLst>
              <a:ext uri="{FF2B5EF4-FFF2-40B4-BE49-F238E27FC236}">
                <a16:creationId xmlns:a16="http://schemas.microsoft.com/office/drawing/2014/main" id="{01083622-E5F6-F81A-EDCD-DF3919E767C0}"/>
              </a:ext>
            </a:extLst>
          </p:cNvPr>
          <p:cNvSpPr>
            <a:spLocks/>
          </p:cNvSpPr>
          <p:nvPr/>
        </p:nvSpPr>
        <p:spPr>
          <a:xfrm>
            <a:off x="4304144" y="241510"/>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6" name="Oval 9">
            <a:extLst>
              <a:ext uri="{FF2B5EF4-FFF2-40B4-BE49-F238E27FC236}">
                <a16:creationId xmlns:a16="http://schemas.microsoft.com/office/drawing/2014/main" id="{8DB61020-2F75-D598-9C3C-1B47CE426841}"/>
              </a:ext>
            </a:extLst>
          </p:cNvPr>
          <p:cNvSpPr>
            <a:spLocks/>
          </p:cNvSpPr>
          <p:nvPr/>
        </p:nvSpPr>
        <p:spPr>
          <a:xfrm>
            <a:off x="73360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7" name="Oval 10">
            <a:extLst>
              <a:ext uri="{FF2B5EF4-FFF2-40B4-BE49-F238E27FC236}">
                <a16:creationId xmlns:a16="http://schemas.microsoft.com/office/drawing/2014/main" id="{DC1420A4-E075-4480-AA2F-584F6546B286}"/>
              </a:ext>
            </a:extLst>
          </p:cNvPr>
          <p:cNvSpPr>
            <a:spLocks/>
          </p:cNvSpPr>
          <p:nvPr/>
        </p:nvSpPr>
        <p:spPr>
          <a:xfrm>
            <a:off x="74344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8" name="Oval 11">
            <a:extLst>
              <a:ext uri="{FF2B5EF4-FFF2-40B4-BE49-F238E27FC236}">
                <a16:creationId xmlns:a16="http://schemas.microsoft.com/office/drawing/2014/main" id="{DA747DF4-2A38-84FD-4561-1DB56BE192B9}"/>
              </a:ext>
            </a:extLst>
          </p:cNvPr>
          <p:cNvSpPr>
            <a:spLocks/>
          </p:cNvSpPr>
          <p:nvPr/>
        </p:nvSpPr>
        <p:spPr>
          <a:xfrm>
            <a:off x="75328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29" name="Oval 12">
            <a:extLst>
              <a:ext uri="{FF2B5EF4-FFF2-40B4-BE49-F238E27FC236}">
                <a16:creationId xmlns:a16="http://schemas.microsoft.com/office/drawing/2014/main" id="{45AD0336-11D7-54C7-316E-CCEE791F605D}"/>
              </a:ext>
            </a:extLst>
          </p:cNvPr>
          <p:cNvSpPr>
            <a:spLocks/>
          </p:cNvSpPr>
          <p:nvPr/>
        </p:nvSpPr>
        <p:spPr>
          <a:xfrm>
            <a:off x="76312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0" name="Oval 13">
            <a:extLst>
              <a:ext uri="{FF2B5EF4-FFF2-40B4-BE49-F238E27FC236}">
                <a16:creationId xmlns:a16="http://schemas.microsoft.com/office/drawing/2014/main" id="{43E04A88-983B-9E91-6CEF-160A14194DCB}"/>
              </a:ext>
            </a:extLst>
          </p:cNvPr>
          <p:cNvSpPr>
            <a:spLocks/>
          </p:cNvSpPr>
          <p:nvPr/>
        </p:nvSpPr>
        <p:spPr>
          <a:xfrm>
            <a:off x="77296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1" name="Oval 13">
            <a:extLst>
              <a:ext uri="{FF2B5EF4-FFF2-40B4-BE49-F238E27FC236}">
                <a16:creationId xmlns:a16="http://schemas.microsoft.com/office/drawing/2014/main" id="{77AF0DF1-3BF3-0410-C945-74D4DE094A72}"/>
              </a:ext>
            </a:extLst>
          </p:cNvPr>
          <p:cNvSpPr>
            <a:spLocks/>
          </p:cNvSpPr>
          <p:nvPr/>
        </p:nvSpPr>
        <p:spPr>
          <a:xfrm>
            <a:off x="78280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2" name="Oval 13">
            <a:extLst>
              <a:ext uri="{FF2B5EF4-FFF2-40B4-BE49-F238E27FC236}">
                <a16:creationId xmlns:a16="http://schemas.microsoft.com/office/drawing/2014/main" id="{1F95D649-9F7A-0240-AA3F-2A50B0B5EA68}"/>
              </a:ext>
            </a:extLst>
          </p:cNvPr>
          <p:cNvSpPr>
            <a:spLocks/>
          </p:cNvSpPr>
          <p:nvPr/>
        </p:nvSpPr>
        <p:spPr>
          <a:xfrm>
            <a:off x="79263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3" name="Oval 9">
            <a:extLst>
              <a:ext uri="{FF2B5EF4-FFF2-40B4-BE49-F238E27FC236}">
                <a16:creationId xmlns:a16="http://schemas.microsoft.com/office/drawing/2014/main" id="{D4830E35-946A-73FD-F482-69108A48D84B}"/>
              </a:ext>
            </a:extLst>
          </p:cNvPr>
          <p:cNvSpPr>
            <a:spLocks/>
          </p:cNvSpPr>
          <p:nvPr/>
        </p:nvSpPr>
        <p:spPr>
          <a:xfrm>
            <a:off x="80247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4" name="Oval 10">
            <a:extLst>
              <a:ext uri="{FF2B5EF4-FFF2-40B4-BE49-F238E27FC236}">
                <a16:creationId xmlns:a16="http://schemas.microsoft.com/office/drawing/2014/main" id="{4A17C5DE-C7A5-150E-797A-907F993E3CC7}"/>
              </a:ext>
            </a:extLst>
          </p:cNvPr>
          <p:cNvSpPr>
            <a:spLocks/>
          </p:cNvSpPr>
          <p:nvPr/>
        </p:nvSpPr>
        <p:spPr>
          <a:xfrm>
            <a:off x="81231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5" name="Oval 11">
            <a:extLst>
              <a:ext uri="{FF2B5EF4-FFF2-40B4-BE49-F238E27FC236}">
                <a16:creationId xmlns:a16="http://schemas.microsoft.com/office/drawing/2014/main" id="{AA988560-4C66-2A0C-38B7-4ADAE0D94B36}"/>
              </a:ext>
            </a:extLst>
          </p:cNvPr>
          <p:cNvSpPr>
            <a:spLocks/>
          </p:cNvSpPr>
          <p:nvPr/>
        </p:nvSpPr>
        <p:spPr>
          <a:xfrm>
            <a:off x="82215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6" name="Oval 12">
            <a:extLst>
              <a:ext uri="{FF2B5EF4-FFF2-40B4-BE49-F238E27FC236}">
                <a16:creationId xmlns:a16="http://schemas.microsoft.com/office/drawing/2014/main" id="{380FE1C9-2122-0B43-843F-D094C666444B}"/>
              </a:ext>
            </a:extLst>
          </p:cNvPr>
          <p:cNvSpPr>
            <a:spLocks/>
          </p:cNvSpPr>
          <p:nvPr/>
        </p:nvSpPr>
        <p:spPr>
          <a:xfrm>
            <a:off x="83199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37" name="Oval 13">
            <a:extLst>
              <a:ext uri="{FF2B5EF4-FFF2-40B4-BE49-F238E27FC236}">
                <a16:creationId xmlns:a16="http://schemas.microsoft.com/office/drawing/2014/main" id="{D3AB2CAA-4256-0FF3-E5AD-4BA2C28657E8}"/>
              </a:ext>
            </a:extLst>
          </p:cNvPr>
          <p:cNvSpPr>
            <a:spLocks/>
          </p:cNvSpPr>
          <p:nvPr/>
        </p:nvSpPr>
        <p:spPr>
          <a:xfrm>
            <a:off x="84183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8" name="Oval 13">
            <a:extLst>
              <a:ext uri="{FF2B5EF4-FFF2-40B4-BE49-F238E27FC236}">
                <a16:creationId xmlns:a16="http://schemas.microsoft.com/office/drawing/2014/main" id="{503652F3-D038-7A68-70C8-778308F42CBA}"/>
              </a:ext>
            </a:extLst>
          </p:cNvPr>
          <p:cNvSpPr>
            <a:spLocks/>
          </p:cNvSpPr>
          <p:nvPr/>
        </p:nvSpPr>
        <p:spPr>
          <a:xfrm>
            <a:off x="851674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39" name="Oval 13">
            <a:extLst>
              <a:ext uri="{FF2B5EF4-FFF2-40B4-BE49-F238E27FC236}">
                <a16:creationId xmlns:a16="http://schemas.microsoft.com/office/drawing/2014/main" id="{BB57004D-781F-4CAB-2516-0975E12B13F7}"/>
              </a:ext>
            </a:extLst>
          </p:cNvPr>
          <p:cNvSpPr>
            <a:spLocks/>
          </p:cNvSpPr>
          <p:nvPr/>
        </p:nvSpPr>
        <p:spPr>
          <a:xfrm>
            <a:off x="86151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0" name="Oval 9">
            <a:extLst>
              <a:ext uri="{FF2B5EF4-FFF2-40B4-BE49-F238E27FC236}">
                <a16:creationId xmlns:a16="http://schemas.microsoft.com/office/drawing/2014/main" id="{1C8C9EFF-512A-2CC2-3A81-D5D26ECB58DD}"/>
              </a:ext>
            </a:extLst>
          </p:cNvPr>
          <p:cNvSpPr>
            <a:spLocks/>
          </p:cNvSpPr>
          <p:nvPr/>
        </p:nvSpPr>
        <p:spPr>
          <a:xfrm>
            <a:off x="871353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1" name="Oval 10">
            <a:extLst>
              <a:ext uri="{FF2B5EF4-FFF2-40B4-BE49-F238E27FC236}">
                <a16:creationId xmlns:a16="http://schemas.microsoft.com/office/drawing/2014/main" id="{A1EBA41D-F565-3D5F-2813-34C26FC64005}"/>
              </a:ext>
            </a:extLst>
          </p:cNvPr>
          <p:cNvSpPr>
            <a:spLocks/>
          </p:cNvSpPr>
          <p:nvPr/>
        </p:nvSpPr>
        <p:spPr>
          <a:xfrm>
            <a:off x="881192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2" name="Oval 11">
            <a:extLst>
              <a:ext uri="{FF2B5EF4-FFF2-40B4-BE49-F238E27FC236}">
                <a16:creationId xmlns:a16="http://schemas.microsoft.com/office/drawing/2014/main" id="{A75B4506-1518-2716-50C4-4AEB9F95B496}"/>
              </a:ext>
            </a:extLst>
          </p:cNvPr>
          <p:cNvSpPr>
            <a:spLocks/>
          </p:cNvSpPr>
          <p:nvPr/>
        </p:nvSpPr>
        <p:spPr>
          <a:xfrm>
            <a:off x="891031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3" name="Oval 12">
            <a:extLst>
              <a:ext uri="{FF2B5EF4-FFF2-40B4-BE49-F238E27FC236}">
                <a16:creationId xmlns:a16="http://schemas.microsoft.com/office/drawing/2014/main" id="{0CC53AA8-B5B2-C527-832C-6000B0273C90}"/>
              </a:ext>
            </a:extLst>
          </p:cNvPr>
          <p:cNvSpPr>
            <a:spLocks/>
          </p:cNvSpPr>
          <p:nvPr/>
        </p:nvSpPr>
        <p:spPr>
          <a:xfrm>
            <a:off x="900870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4" name="Oval 13">
            <a:extLst>
              <a:ext uri="{FF2B5EF4-FFF2-40B4-BE49-F238E27FC236}">
                <a16:creationId xmlns:a16="http://schemas.microsoft.com/office/drawing/2014/main" id="{19C8E4F8-D859-815F-0F92-985CDE22437A}"/>
              </a:ext>
            </a:extLst>
          </p:cNvPr>
          <p:cNvSpPr>
            <a:spLocks/>
          </p:cNvSpPr>
          <p:nvPr/>
        </p:nvSpPr>
        <p:spPr>
          <a:xfrm>
            <a:off x="910709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5" name="Oval 13">
            <a:extLst>
              <a:ext uri="{FF2B5EF4-FFF2-40B4-BE49-F238E27FC236}">
                <a16:creationId xmlns:a16="http://schemas.microsoft.com/office/drawing/2014/main" id="{908DAD6C-4C77-FBE1-C499-5C53DFA84F5B}"/>
              </a:ext>
            </a:extLst>
          </p:cNvPr>
          <p:cNvSpPr>
            <a:spLocks/>
          </p:cNvSpPr>
          <p:nvPr/>
        </p:nvSpPr>
        <p:spPr>
          <a:xfrm>
            <a:off x="920549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6" name="Oval 13">
            <a:extLst>
              <a:ext uri="{FF2B5EF4-FFF2-40B4-BE49-F238E27FC236}">
                <a16:creationId xmlns:a16="http://schemas.microsoft.com/office/drawing/2014/main" id="{2D56DAAF-7859-6548-7381-491D9BDC6C80}"/>
              </a:ext>
            </a:extLst>
          </p:cNvPr>
          <p:cNvSpPr>
            <a:spLocks/>
          </p:cNvSpPr>
          <p:nvPr/>
        </p:nvSpPr>
        <p:spPr>
          <a:xfrm>
            <a:off x="930388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7" name="Oval 11">
            <a:extLst>
              <a:ext uri="{FF2B5EF4-FFF2-40B4-BE49-F238E27FC236}">
                <a16:creationId xmlns:a16="http://schemas.microsoft.com/office/drawing/2014/main" id="{94F39F33-E1BB-D898-1644-5CFD4D01CBA6}"/>
              </a:ext>
            </a:extLst>
          </p:cNvPr>
          <p:cNvSpPr>
            <a:spLocks/>
          </p:cNvSpPr>
          <p:nvPr/>
        </p:nvSpPr>
        <p:spPr>
          <a:xfrm>
            <a:off x="940227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48" name="Oval 12">
            <a:extLst>
              <a:ext uri="{FF2B5EF4-FFF2-40B4-BE49-F238E27FC236}">
                <a16:creationId xmlns:a16="http://schemas.microsoft.com/office/drawing/2014/main" id="{3F51C005-1654-8193-16CC-32653B67E6D0}"/>
              </a:ext>
            </a:extLst>
          </p:cNvPr>
          <p:cNvSpPr>
            <a:spLocks/>
          </p:cNvSpPr>
          <p:nvPr/>
        </p:nvSpPr>
        <p:spPr>
          <a:xfrm>
            <a:off x="950066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49" name="Oval 13">
            <a:extLst>
              <a:ext uri="{FF2B5EF4-FFF2-40B4-BE49-F238E27FC236}">
                <a16:creationId xmlns:a16="http://schemas.microsoft.com/office/drawing/2014/main" id="{C7B05D92-A0AF-0D65-6D68-7E4A837AF6D6}"/>
              </a:ext>
            </a:extLst>
          </p:cNvPr>
          <p:cNvSpPr>
            <a:spLocks/>
          </p:cNvSpPr>
          <p:nvPr/>
        </p:nvSpPr>
        <p:spPr>
          <a:xfrm>
            <a:off x="9599057"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0" name="Oval 13">
            <a:extLst>
              <a:ext uri="{FF2B5EF4-FFF2-40B4-BE49-F238E27FC236}">
                <a16:creationId xmlns:a16="http://schemas.microsoft.com/office/drawing/2014/main" id="{316D97F7-18BB-A0AC-68C6-3C504D605EFB}"/>
              </a:ext>
            </a:extLst>
          </p:cNvPr>
          <p:cNvSpPr>
            <a:spLocks/>
          </p:cNvSpPr>
          <p:nvPr/>
        </p:nvSpPr>
        <p:spPr>
          <a:xfrm>
            <a:off x="969745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1" name="Oval 13">
            <a:extLst>
              <a:ext uri="{FF2B5EF4-FFF2-40B4-BE49-F238E27FC236}">
                <a16:creationId xmlns:a16="http://schemas.microsoft.com/office/drawing/2014/main" id="{A2340C10-7BC2-0277-1485-107F140BF5F7}"/>
              </a:ext>
            </a:extLst>
          </p:cNvPr>
          <p:cNvSpPr>
            <a:spLocks/>
          </p:cNvSpPr>
          <p:nvPr/>
        </p:nvSpPr>
        <p:spPr>
          <a:xfrm>
            <a:off x="979584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2" name="Oval 12">
            <a:extLst>
              <a:ext uri="{FF2B5EF4-FFF2-40B4-BE49-F238E27FC236}">
                <a16:creationId xmlns:a16="http://schemas.microsoft.com/office/drawing/2014/main" id="{F72EFA55-5118-3A71-AA11-7953B880AB46}"/>
              </a:ext>
            </a:extLst>
          </p:cNvPr>
          <p:cNvSpPr>
            <a:spLocks/>
          </p:cNvSpPr>
          <p:nvPr/>
        </p:nvSpPr>
        <p:spPr>
          <a:xfrm>
            <a:off x="1115508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dirty="0"/>
          </a:p>
        </p:txBody>
      </p:sp>
      <p:sp>
        <p:nvSpPr>
          <p:cNvPr id="53" name="Oval 13">
            <a:extLst>
              <a:ext uri="{FF2B5EF4-FFF2-40B4-BE49-F238E27FC236}">
                <a16:creationId xmlns:a16="http://schemas.microsoft.com/office/drawing/2014/main" id="{500D2F12-31C6-C3C2-F029-27484765F949}"/>
              </a:ext>
            </a:extLst>
          </p:cNvPr>
          <p:cNvSpPr>
            <a:spLocks/>
          </p:cNvSpPr>
          <p:nvPr/>
        </p:nvSpPr>
        <p:spPr>
          <a:xfrm>
            <a:off x="11253480"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4" name="Oval 13">
            <a:extLst>
              <a:ext uri="{FF2B5EF4-FFF2-40B4-BE49-F238E27FC236}">
                <a16:creationId xmlns:a16="http://schemas.microsoft.com/office/drawing/2014/main" id="{4A2C6BF0-5927-5A66-189F-E45900D76B2D}"/>
              </a:ext>
            </a:extLst>
          </p:cNvPr>
          <p:cNvSpPr>
            <a:spLocks/>
          </p:cNvSpPr>
          <p:nvPr/>
        </p:nvSpPr>
        <p:spPr>
          <a:xfrm>
            <a:off x="11351872"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5" name="Oval 13">
            <a:extLst>
              <a:ext uri="{FF2B5EF4-FFF2-40B4-BE49-F238E27FC236}">
                <a16:creationId xmlns:a16="http://schemas.microsoft.com/office/drawing/2014/main" id="{B51FBEDD-3326-A1C6-A807-A3646D9038E1}"/>
              </a:ext>
            </a:extLst>
          </p:cNvPr>
          <p:cNvSpPr>
            <a:spLocks/>
          </p:cNvSpPr>
          <p:nvPr/>
        </p:nvSpPr>
        <p:spPr>
          <a:xfrm>
            <a:off x="11450263"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6" name="Oval 13">
            <a:extLst>
              <a:ext uri="{FF2B5EF4-FFF2-40B4-BE49-F238E27FC236}">
                <a16:creationId xmlns:a16="http://schemas.microsoft.com/office/drawing/2014/main" id="{ABEA0109-B18D-5B79-75DA-90B5C9ED3A0B}"/>
              </a:ext>
            </a:extLst>
          </p:cNvPr>
          <p:cNvSpPr>
            <a:spLocks/>
          </p:cNvSpPr>
          <p:nvPr/>
        </p:nvSpPr>
        <p:spPr>
          <a:xfrm>
            <a:off x="1154865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7" name="Oval 13">
            <a:extLst>
              <a:ext uri="{FF2B5EF4-FFF2-40B4-BE49-F238E27FC236}">
                <a16:creationId xmlns:a16="http://schemas.microsoft.com/office/drawing/2014/main" id="{E35E9268-5CC1-9AFE-9958-3C686489CE88}"/>
              </a:ext>
            </a:extLst>
          </p:cNvPr>
          <p:cNvSpPr>
            <a:spLocks/>
          </p:cNvSpPr>
          <p:nvPr/>
        </p:nvSpPr>
        <p:spPr>
          <a:xfrm>
            <a:off x="11647045"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58" name="Oval 13">
            <a:extLst>
              <a:ext uri="{FF2B5EF4-FFF2-40B4-BE49-F238E27FC236}">
                <a16:creationId xmlns:a16="http://schemas.microsoft.com/office/drawing/2014/main" id="{390F8612-BAF9-CB44-192B-4CDBB70106AA}"/>
              </a:ext>
            </a:extLst>
          </p:cNvPr>
          <p:cNvSpPr>
            <a:spLocks/>
          </p:cNvSpPr>
          <p:nvPr/>
        </p:nvSpPr>
        <p:spPr>
          <a:xfrm>
            <a:off x="11745438" y="239093"/>
            <a:ext cx="98392" cy="95488"/>
          </a:xfrm>
          <a:prstGeom prst="ellipse">
            <a:avLst/>
          </a:prstGeom>
          <a:solidFill>
            <a:schemeClr val="tx1"/>
          </a:solidFill>
          <a:ln>
            <a:solidFill>
              <a:srgbClr val="A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
        <p:nvSpPr>
          <p:cNvPr id="18" name="Oval 9">
            <a:extLst>
              <a:ext uri="{FF2B5EF4-FFF2-40B4-BE49-F238E27FC236}">
                <a16:creationId xmlns:a16="http://schemas.microsoft.com/office/drawing/2014/main" id="{D25C442D-DEFF-8082-E943-843859DCDC46}"/>
              </a:ext>
            </a:extLst>
          </p:cNvPr>
          <p:cNvSpPr>
            <a:spLocks/>
          </p:cNvSpPr>
          <p:nvPr/>
        </p:nvSpPr>
        <p:spPr>
          <a:xfrm>
            <a:off x="889324" y="239093"/>
            <a:ext cx="98392" cy="954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spTree>
    <p:extLst>
      <p:ext uri="{BB962C8B-B14F-4D97-AF65-F5344CB8AC3E}">
        <p14:creationId xmlns:p14="http://schemas.microsoft.com/office/powerpoint/2010/main" val="2339483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100"/>
                                  </p:stCondLst>
                                  <p:childTnLst>
                                    <p:animClr clrSpc="rgb" dir="cw">
                                      <p:cBhvr override="childStyle">
                                        <p:cTn id="6" dur="100" fill="hold"/>
                                        <p:tgtEl>
                                          <p:spTgt spid="240">
                                            <p:txEl>
                                              <p:pRg st="0" end="0"/>
                                            </p:txEl>
                                          </p:spTgt>
                                        </p:tgtEl>
                                        <p:attrNameLst>
                                          <p:attrName>style.color</p:attrName>
                                        </p:attrNameLst>
                                      </p:cBhvr>
                                      <p:to>
                                        <a:srgbClr val="F2290A"/>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1" nodeType="clickEffect">
                                  <p:stCondLst>
                                    <p:cond delay="100"/>
                                  </p:stCondLst>
                                  <p:childTnLst>
                                    <p:animClr clrSpc="rgb" dir="cw">
                                      <p:cBhvr override="childStyle">
                                        <p:cTn id="10" dur="100" fill="hold"/>
                                        <p:tgtEl>
                                          <p:spTgt spid="240">
                                            <p:txEl>
                                              <p:pRg st="0" end="0"/>
                                            </p:txEl>
                                          </p:spTgt>
                                        </p:tgtEl>
                                        <p:attrNameLst>
                                          <p:attrName>style.color</p:attrName>
                                        </p:attrNameLst>
                                      </p:cBhvr>
                                      <p:to>
                                        <a:srgbClr val="000000"/>
                                      </p:to>
                                    </p:animClr>
                                  </p:childTnLst>
                                </p:cTn>
                              </p:par>
                            </p:childTnLst>
                          </p:cTn>
                        </p:par>
                        <p:par>
                          <p:cTn id="11" fill="hold">
                            <p:stCondLst>
                              <p:cond delay="200"/>
                            </p:stCondLst>
                            <p:childTnLst>
                              <p:par>
                                <p:cTn id="12" presetID="3" presetClass="emph" presetSubtype="2" fill="hold" grpId="0" nodeType="afterEffect">
                                  <p:stCondLst>
                                    <p:cond delay="100"/>
                                  </p:stCondLst>
                                  <p:childTnLst>
                                    <p:animClr clrSpc="rgb" dir="cw">
                                      <p:cBhvr override="childStyle">
                                        <p:cTn id="13" dur="100" fill="hold"/>
                                        <p:tgtEl>
                                          <p:spTgt spid="9">
                                            <p:txEl>
                                              <p:pRg st="0" end="0"/>
                                            </p:txEl>
                                          </p:spTgt>
                                        </p:tgtEl>
                                        <p:attrNameLst>
                                          <p:attrName>style.color</p:attrName>
                                        </p:attrNameLst>
                                      </p:cBhvr>
                                      <p:to>
                                        <a:srgbClr val="F2290A"/>
                                      </p:to>
                                    </p:animClr>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grpId="1" nodeType="clickEffect">
                                  <p:stCondLst>
                                    <p:cond delay="100"/>
                                  </p:stCondLst>
                                  <p:childTnLst>
                                    <p:animClr clrSpc="rgb" dir="cw">
                                      <p:cBhvr override="childStyle">
                                        <p:cTn id="17" dur="100" fill="hold"/>
                                        <p:tgtEl>
                                          <p:spTgt spid="9">
                                            <p:txEl>
                                              <p:pRg st="0" end="0"/>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build="p" bldLvl="5"/>
      <p:bldP spid="240" grpId="1" build="p" bldLvl="5"/>
      <p:bldP spid="9" grpId="0" build="p" bldLvl="5"/>
      <p:bldP spid="9" grpId="1" build="p" bldLvl="5"/>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14.7|0.8|9.5|20.4|7.4|6.4|5.2|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6620</TotalTime>
  <Words>5260</Words>
  <Application>Microsoft Office PowerPoint</Application>
  <PresentationFormat>Widescreen</PresentationFormat>
  <Paragraphs>779</Paragraphs>
  <Slides>60</Slides>
  <Notes>3</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Calibri</vt:lpstr>
      <vt:lpstr>Calibri Light</vt:lpstr>
      <vt:lpstr>Cambria Math</vt:lpstr>
      <vt:lpstr>Montserrat</vt:lpstr>
      <vt:lpstr>Times New Roman</vt:lpstr>
      <vt:lpstr>Office Theme</vt:lpstr>
      <vt:lpstr>Agenda Template</vt:lpstr>
      <vt:lpstr>Contribution to Multimodal Classification Problem With Data Scarcity: Application to the Early Diagnosis of Lyme Disease</vt:lpstr>
      <vt:lpstr>Contents</vt:lpstr>
      <vt:lpstr>PowerPoint Presentation</vt:lpstr>
      <vt:lpstr>Lyme disease</vt:lpstr>
      <vt:lpstr>AI for diagnosing skin lesion</vt:lpstr>
      <vt:lpstr>Multimodal diagnosis of skin lesion</vt:lpstr>
      <vt:lpstr>Related works on AI assisted EM detection</vt:lpstr>
      <vt:lpstr>Related works on AI assisted EM detection</vt:lpstr>
      <vt:lpstr>Related works on AI assisted EM detection</vt:lpstr>
      <vt:lpstr>Challenges of AI assisted EM detection</vt:lpstr>
      <vt:lpstr>Brief introduction to deep learning Multilayer perceptrons (MLPs)</vt:lpstr>
      <vt:lpstr>Brief introduction to deep learning  Convolutional neural network (CNN)</vt:lpstr>
      <vt:lpstr>Transfer learning for dealing with image data scarcity</vt:lpstr>
      <vt:lpstr>Research problem Research question 1 </vt:lpstr>
      <vt:lpstr>Research problem Research question 2 </vt:lpstr>
      <vt:lpstr>Research problem Research question 3</vt:lpstr>
      <vt:lpstr>Dermoscopic pre-training for clinical EM lesion image classification Intuition and illustration</vt:lpstr>
      <vt:lpstr>Dermoscopic pre-training for clinical EM lesion image classification Proposed algorithm</vt:lpstr>
      <vt:lpstr>Dermoscopic pre-training for clinical EM lesion image classification Experimental study (Graphical overview)</vt:lpstr>
      <vt:lpstr>Dermoscopic pre-training for clinical EM lesion image classification Experimental study (Dataset preparation)</vt:lpstr>
      <vt:lpstr>Dermoscopic pre-training for clinical EM lesion image classification Experimental study (Dataset preparation cont.)</vt:lpstr>
      <vt:lpstr>Dermoscopic pre-training for clinical EM lesion image classification Experimental results (Ablation study with ResNet50 architecture)</vt:lpstr>
      <vt:lpstr>Dermoscopic pre-training for clinical EM lesion image classification Experimental results (Benchmarking CNN architectures for EM classification : CD diagram)</vt:lpstr>
      <vt:lpstr>Dermoscopic pre-training for clinical EM lesion image classification Experimental results (Benchmarking CNN architectures for EM classification : accuracy vs complexity bubble chart)</vt:lpstr>
      <vt:lpstr>Dermoscopic pre-training for clinical EM lesion image classification Experimental results (Benchmarking CNN architectures for EM classification : heatmap visualization)</vt:lpstr>
      <vt:lpstr>Dermoscopic pre-training for clinical EM lesion image classification Custom CNN architecture for EM classification</vt:lpstr>
      <vt:lpstr>Dermoscopic pre-training for clinical EM lesion image classification Key points</vt:lpstr>
      <vt:lpstr>Expert opinion elicitation for dealing with lack of patient data Motivation</vt:lpstr>
      <vt:lpstr>Expert opinion elicitation for dealing with lack of patient data Elicitation process (Questionnaire)</vt:lpstr>
      <vt:lpstr>Expert opinion elicitation for dealing with lack of patient data Elicitation process (Questionnaire ) (cont.)</vt:lpstr>
      <vt:lpstr>Expert opinion elicitation for dealing with lack of patient data Elicitation process (Questionnaire and weight attribution from doctors)</vt:lpstr>
      <vt:lpstr>Expert opinion elicitation for dealing with lack of patient data Elicitation process (notations)</vt:lpstr>
      <vt:lpstr>Expert opinion elicitation for dealing with lack of patient data Elicitation process (notations)</vt:lpstr>
      <vt:lpstr>Expert opinion elicitation for dealing with lack of patient data Elicitation process (Approaches)</vt:lpstr>
      <vt:lpstr>Expert opinion elicitation for dealing with lack of patient data Elicitation process (Results)</vt:lpstr>
      <vt:lpstr>Expert opinion elicitation for dealing with lack of patient data Elicitation process (Results)</vt:lpstr>
      <vt:lpstr>Expert opinion elicitation for dealing with lack of patient data Elicitation process (Explaining model behavior)</vt:lpstr>
      <vt:lpstr>Expert opinion elicitation for dealing with lack of patient data Combining probabilities from CNN and elicited model (Illustration)</vt:lpstr>
      <vt:lpstr>Expert opinion elicitation for dealing with lack of patient data Combining probabilities from CNN and elicited model (Algorithm)</vt:lpstr>
      <vt:lpstr>Expert opinion elicitation for dealing with lack of patient data Key points</vt:lpstr>
      <vt:lpstr>Efficiently dealing with skin lesion hair  Hair mask dataset creation</vt:lpstr>
      <vt:lpstr>Efficiently dealing with skin lesion hair Hair mask dataset creation (cont.)</vt:lpstr>
      <vt:lpstr>General conclusion and findings</vt:lpstr>
      <vt:lpstr>Application from the thesis</vt:lpstr>
      <vt:lpstr>Application from the thesis  Demonstration</vt:lpstr>
      <vt:lpstr>Limitations and future directions</vt:lpstr>
      <vt:lpstr>Limitations and future directions Optimizing the custom CNN architecture for EM classification (work plan)</vt:lpstr>
      <vt:lpstr>Limitations and future directions Efficiently dealing with skin lesion hair (work plan)</vt:lpstr>
      <vt:lpstr>Data availability</vt:lpstr>
      <vt:lpstr>Publications</vt:lpstr>
      <vt:lpstr>References I</vt:lpstr>
      <vt:lpstr>References II</vt:lpstr>
      <vt:lpstr>Thank you for your attention </vt:lpstr>
      <vt:lpstr>Dermoscopic pre-training for clinical EM lesion image classification Experimental results (Ablation study with ResNet50 architecture) : All metrics</vt:lpstr>
      <vt:lpstr>Dermoscopic pre-training for clinical EM lesion image classification Experimental results (trained CNN models) : All metrics</vt:lpstr>
      <vt:lpstr>Dermoscopic pre-training for clinical EM lesion image classification Model complexity of CNN architectures</vt:lpstr>
      <vt:lpstr>Decision tree based model behavior explanation</vt:lpstr>
      <vt:lpstr>Formal concept lattice</vt:lpstr>
      <vt:lpstr>Convolution operations</vt:lpstr>
      <vt:lpstr>CNN architectures</vt:lpstr>
    </vt:vector>
  </TitlesOfParts>
  <Company>IIA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 IMRAN HOSSAIN</dc:creator>
  <cp:lastModifiedBy>Imran Rana</cp:lastModifiedBy>
  <cp:revision>598</cp:revision>
  <dcterms:created xsi:type="dcterms:W3CDTF">2023-04-12T13:59:34Z</dcterms:created>
  <dcterms:modified xsi:type="dcterms:W3CDTF">2023-05-16T07:21:19Z</dcterms:modified>
</cp:coreProperties>
</file>